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605" r:id="rId4"/>
    <p:sldId id="365" r:id="rId5"/>
    <p:sldId id="568" r:id="rId6"/>
    <p:sldId id="575" r:id="rId7"/>
    <p:sldId id="606" r:id="rId8"/>
    <p:sldId id="576" r:id="rId9"/>
    <p:sldId id="573" r:id="rId10"/>
    <p:sldId id="580" r:id="rId11"/>
    <p:sldId id="598" r:id="rId12"/>
    <p:sldId id="579" r:id="rId13"/>
    <p:sldId id="584" r:id="rId14"/>
    <p:sldId id="581" r:id="rId15"/>
    <p:sldId id="582" r:id="rId16"/>
    <p:sldId id="585" r:id="rId17"/>
    <p:sldId id="595" r:id="rId18"/>
    <p:sldId id="588" r:id="rId19"/>
    <p:sldId id="586" r:id="rId20"/>
    <p:sldId id="599" r:id="rId21"/>
    <p:sldId id="587" r:id="rId22"/>
    <p:sldId id="596" r:id="rId23"/>
    <p:sldId id="590" r:id="rId24"/>
    <p:sldId id="591" r:id="rId25"/>
    <p:sldId id="600" r:id="rId26"/>
    <p:sldId id="601" r:id="rId27"/>
    <p:sldId id="604" r:id="rId28"/>
    <p:sldId id="602" r:id="rId29"/>
    <p:sldId id="603" r:id="rId30"/>
    <p:sldId id="593" r:id="rId31"/>
    <p:sldId id="608" r:id="rId3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dersen, Lori" initials="AL" lastIdx="1" clrIdx="6">
    <p:extLst/>
  </p:cmAuthor>
  <p:cmAuthor id="1" name="Karvonen, Meagan" initials="KM" lastIdx="37" clrIdx="0">
    <p:extLst/>
  </p:cmAuthor>
  <p:cmAuthor id="8" name="Droge, Shaundra Leah" initials="DSL" lastIdx="1" clrIdx="7">
    <p:extLst/>
  </p:cmAuthor>
  <p:cmAuthor id="2" name="Fairchild, Nora" initials="FN" lastIdx="19" clrIdx="1">
    <p:extLst/>
  </p:cmAuthor>
  <p:cmAuthor id="9" name="Clark, Amy K" initials="CAK" lastIdx="6" clrIdx="8">
    <p:extLst/>
  </p:cmAuthor>
  <p:cmAuthor id="3" name="Langas, Marinette Santos" initials="LMS" lastIdx="1" clrIdx="2"/>
  <p:cmAuthor id="10" name="Swinburne Romine, Russell Evan" initials="SRRE" lastIdx="9" clrIdx="9">
    <p:extLst/>
  </p:cmAuthor>
  <p:cmAuthor id="4" name="Muenks, Michael Joseph" initials="MMJ" lastIdx="4" clrIdx="3">
    <p:extLst/>
  </p:cmAuthor>
  <p:cmAuthor id="11" name="Nash, Brooke Louise" initials="NBL" lastIdx="3" clrIdx="10">
    <p:extLst/>
  </p:cmAuthor>
  <p:cmAuthor id="5" name="A.K. Clark" initials="AKC" lastIdx="1" clrIdx="4"/>
  <p:cmAuthor id="6" name="Weeks, Lisa" initials="WL" lastIdx="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9" autoAdjust="0"/>
    <p:restoredTop sz="71554" autoAdjust="0"/>
  </p:normalViewPr>
  <p:slideViewPr>
    <p:cSldViewPr snapToGrid="0" snapToObjects="1">
      <p:cViewPr varScale="1">
        <p:scale>
          <a:sx n="75" d="100"/>
          <a:sy n="75" d="100"/>
        </p:scale>
        <p:origin x="88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756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fs.home.ku.edu\aai_general\Projects\DLM%20Secure\0-All%20Content\Technical%20Reporting\2017\ITI%20Selection\Peak%20Testing\Summary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'[Summary(2).xlsx]Students'!$C$1</c:f>
              <c:strCache>
                <c:ptCount val="1"/>
                <c:pt idx="0">
                  <c:v>Average number of testlets taken by students who took &lt;= 10 testlets in a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'[Summary(2).xlsx]Students'!$C$2:$C$23</c:f>
              <c:numCache>
                <c:formatCode>0</c:formatCode>
                <c:ptCount val="22"/>
                <c:pt idx="0">
                  <c:v>2.533333333333333</c:v>
                </c:pt>
                <c:pt idx="1">
                  <c:v>3.918699186991867</c:v>
                </c:pt>
                <c:pt idx="2">
                  <c:v>3.401146131805158</c:v>
                </c:pt>
                <c:pt idx="3">
                  <c:v>3.593137254901961</c:v>
                </c:pt>
                <c:pt idx="4">
                  <c:v>3.265179677819083</c:v>
                </c:pt>
                <c:pt idx="5">
                  <c:v>3.261278195488722</c:v>
                </c:pt>
                <c:pt idx="6">
                  <c:v>3.666003976143139</c:v>
                </c:pt>
                <c:pt idx="7">
                  <c:v>3.602487562189055</c:v>
                </c:pt>
                <c:pt idx="8">
                  <c:v>3.783320031923384</c:v>
                </c:pt>
                <c:pt idx="9">
                  <c:v>3.427065026362039</c:v>
                </c:pt>
                <c:pt idx="10">
                  <c:v>4.201354679802956</c:v>
                </c:pt>
                <c:pt idx="11">
                  <c:v>4.251808972503618</c:v>
                </c:pt>
                <c:pt idx="12">
                  <c:v>4.267157813105851</c:v>
                </c:pt>
                <c:pt idx="13">
                  <c:v>3.669811320754717</c:v>
                </c:pt>
                <c:pt idx="14">
                  <c:v>3.890274314214464</c:v>
                </c:pt>
                <c:pt idx="15">
                  <c:v>3.685492801771871</c:v>
                </c:pt>
                <c:pt idx="16">
                  <c:v>3.827986084267492</c:v>
                </c:pt>
                <c:pt idx="17">
                  <c:v>3.915123456790123</c:v>
                </c:pt>
                <c:pt idx="18">
                  <c:v>4.148531375166886</c:v>
                </c:pt>
                <c:pt idx="19">
                  <c:v>4.052380952380948</c:v>
                </c:pt>
                <c:pt idx="20">
                  <c:v>4.38191818494328</c:v>
                </c:pt>
                <c:pt idx="21">
                  <c:v>3.711072664359859</c:v>
                </c:pt>
              </c:numCache>
            </c:numRef>
          </c:val>
        </c:ser>
        <c:ser>
          <c:idx val="1"/>
          <c:order val="1"/>
          <c:tx>
            <c:strRef>
              <c:f>'[Summary(2).xlsx]Students'!$D$1</c:f>
              <c:strCache>
                <c:ptCount val="1"/>
                <c:pt idx="0">
                  <c:v>Average number of testlets taken by students who took &gt; 10 testlets in a week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'[Summary(2).xlsx]Students'!$D$2:$D$23</c:f>
              <c:numCache>
                <c:formatCode>0</c:formatCode>
                <c:ptCount val="22"/>
                <c:pt idx="0">
                  <c:v>0.0</c:v>
                </c:pt>
                <c:pt idx="1">
                  <c:v>12.57142857142857</c:v>
                </c:pt>
                <c:pt idx="2">
                  <c:v>13.22727272727272</c:v>
                </c:pt>
                <c:pt idx="3">
                  <c:v>14.6875</c:v>
                </c:pt>
                <c:pt idx="4">
                  <c:v>13.23913043478261</c:v>
                </c:pt>
                <c:pt idx="5">
                  <c:v>12.6923076923077</c:v>
                </c:pt>
                <c:pt idx="6">
                  <c:v>13.81927710843373</c:v>
                </c:pt>
                <c:pt idx="7">
                  <c:v>13.51724137931035</c:v>
                </c:pt>
                <c:pt idx="8">
                  <c:v>13.36974789915967</c:v>
                </c:pt>
                <c:pt idx="9">
                  <c:v>13.39506172839506</c:v>
                </c:pt>
                <c:pt idx="10">
                  <c:v>13.29673590504451</c:v>
                </c:pt>
                <c:pt idx="11">
                  <c:v>13.45205479452055</c:v>
                </c:pt>
                <c:pt idx="12">
                  <c:v>13.58244680851064</c:v>
                </c:pt>
                <c:pt idx="13">
                  <c:v>14.37735849056604</c:v>
                </c:pt>
                <c:pt idx="14">
                  <c:v>13.34146341463415</c:v>
                </c:pt>
                <c:pt idx="15">
                  <c:v>13.47727272727272</c:v>
                </c:pt>
                <c:pt idx="16">
                  <c:v>13.76415094339622</c:v>
                </c:pt>
                <c:pt idx="17">
                  <c:v>13.61224489795918</c:v>
                </c:pt>
                <c:pt idx="18">
                  <c:v>13.79508196721311</c:v>
                </c:pt>
                <c:pt idx="19">
                  <c:v>13.5</c:v>
                </c:pt>
                <c:pt idx="20">
                  <c:v>13.97530864197531</c:v>
                </c:pt>
                <c:pt idx="21">
                  <c:v>13.55384615384616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28996784"/>
        <c:axId val="352080368"/>
      </c:barChart>
      <c:catAx>
        <c:axId val="42899678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Week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80368"/>
        <c:crosses val="autoZero"/>
        <c:auto val="1"/>
        <c:lblAlgn val="ctr"/>
        <c:lblOffset val="100"/>
        <c:noMultiLvlLbl val="0"/>
      </c:catAx>
      <c:valAx>
        <c:axId val="3520803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Testlets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9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38BA9-2A32-4AF3-8BFA-1C905A75A49E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E3F005E4-865E-482D-96CB-F6BF272E3444}">
      <dgm:prSet phldrT="[Text]"/>
      <dgm:spPr/>
      <dgm:t>
        <a:bodyPr/>
        <a:lstStyle/>
        <a:p>
          <a:r>
            <a:rPr lang="en-US" dirty="0" smtClean="0"/>
            <a:t>Initial Precursor</a:t>
          </a:r>
          <a:endParaRPr lang="en-US" dirty="0"/>
        </a:p>
      </dgm:t>
    </dgm:pt>
    <dgm:pt modelId="{6139E564-5E57-471D-AA6F-1FC4E9F54041}" type="parTrans" cxnId="{C4AAE694-6AA9-429F-B282-2E3972C6CCAC}">
      <dgm:prSet/>
      <dgm:spPr/>
      <dgm:t>
        <a:bodyPr/>
        <a:lstStyle/>
        <a:p>
          <a:endParaRPr lang="en-US"/>
        </a:p>
      </dgm:t>
    </dgm:pt>
    <dgm:pt modelId="{4567E926-F562-4458-8508-2B067D3BBD71}" type="sibTrans" cxnId="{C4AAE694-6AA9-429F-B282-2E3972C6CCAC}">
      <dgm:prSet/>
      <dgm:spPr/>
      <dgm:t>
        <a:bodyPr/>
        <a:lstStyle/>
        <a:p>
          <a:endParaRPr lang="en-US"/>
        </a:p>
      </dgm:t>
    </dgm:pt>
    <dgm:pt modelId="{955AE375-B2A9-4EEA-8685-2A590E2E9E22}">
      <dgm:prSet phldrT="[Text]"/>
      <dgm:spPr/>
      <dgm:t>
        <a:bodyPr/>
        <a:lstStyle/>
        <a:p>
          <a:r>
            <a:rPr lang="en-US" dirty="0" smtClean="0"/>
            <a:t>Distal Precursor</a:t>
          </a:r>
          <a:endParaRPr lang="en-US" dirty="0"/>
        </a:p>
      </dgm:t>
    </dgm:pt>
    <dgm:pt modelId="{B3C760A1-CE8F-44B4-BF73-B965B32F3746}" type="parTrans" cxnId="{F8D1A9B2-9E21-4F77-8E47-C4D551BAF60F}">
      <dgm:prSet/>
      <dgm:spPr/>
      <dgm:t>
        <a:bodyPr/>
        <a:lstStyle/>
        <a:p>
          <a:endParaRPr lang="en-US"/>
        </a:p>
      </dgm:t>
    </dgm:pt>
    <dgm:pt modelId="{5F78015C-CAB7-461A-BED4-7E7C047E9573}" type="sibTrans" cxnId="{F8D1A9B2-9E21-4F77-8E47-C4D551BAF60F}">
      <dgm:prSet/>
      <dgm:spPr/>
      <dgm:t>
        <a:bodyPr/>
        <a:lstStyle/>
        <a:p>
          <a:endParaRPr lang="en-US"/>
        </a:p>
      </dgm:t>
    </dgm:pt>
    <dgm:pt modelId="{D19B778F-02C7-46C6-8BD8-9FA1B82B7290}">
      <dgm:prSet phldrT="[Text]"/>
      <dgm:spPr/>
      <dgm:t>
        <a:bodyPr/>
        <a:lstStyle/>
        <a:p>
          <a:r>
            <a:rPr lang="en-US" dirty="0" smtClean="0"/>
            <a:t>Proximal Precursor</a:t>
          </a:r>
          <a:endParaRPr lang="en-US" dirty="0"/>
        </a:p>
      </dgm:t>
    </dgm:pt>
    <dgm:pt modelId="{469C9842-E257-4D2D-901B-84C4F433D31B}" type="parTrans" cxnId="{ED4AD52B-DEFE-4796-A1A9-C89A8F438D14}">
      <dgm:prSet/>
      <dgm:spPr/>
      <dgm:t>
        <a:bodyPr/>
        <a:lstStyle/>
        <a:p>
          <a:endParaRPr lang="en-US"/>
        </a:p>
      </dgm:t>
    </dgm:pt>
    <dgm:pt modelId="{E235ACE0-8985-4265-A279-693487E74C30}" type="sibTrans" cxnId="{ED4AD52B-DEFE-4796-A1A9-C89A8F438D14}">
      <dgm:prSet/>
      <dgm:spPr/>
      <dgm:t>
        <a:bodyPr/>
        <a:lstStyle/>
        <a:p>
          <a:endParaRPr lang="en-US"/>
        </a:p>
      </dgm:t>
    </dgm:pt>
    <dgm:pt modelId="{1E627F4F-17FB-470E-A60A-84CF2AA742B8}">
      <dgm:prSet phldrT="[Text]"/>
      <dgm:spPr/>
      <dgm:t>
        <a:bodyPr/>
        <a:lstStyle/>
        <a:p>
          <a:r>
            <a:rPr lang="en-US" dirty="0" smtClean="0"/>
            <a:t>Target</a:t>
          </a:r>
          <a:endParaRPr lang="en-US" dirty="0"/>
        </a:p>
      </dgm:t>
    </dgm:pt>
    <dgm:pt modelId="{C23FC8A3-5214-4956-8BB1-BFB1D09B4B3C}" type="parTrans" cxnId="{686C7A9B-6CFD-4C1E-8661-4083C0091409}">
      <dgm:prSet/>
      <dgm:spPr/>
      <dgm:t>
        <a:bodyPr/>
        <a:lstStyle/>
        <a:p>
          <a:endParaRPr lang="en-US"/>
        </a:p>
      </dgm:t>
    </dgm:pt>
    <dgm:pt modelId="{FA227197-4F4C-4A1A-9933-0952EA9649B8}" type="sibTrans" cxnId="{686C7A9B-6CFD-4C1E-8661-4083C0091409}">
      <dgm:prSet/>
      <dgm:spPr/>
      <dgm:t>
        <a:bodyPr/>
        <a:lstStyle/>
        <a:p>
          <a:endParaRPr lang="en-US"/>
        </a:p>
      </dgm:t>
    </dgm:pt>
    <dgm:pt modelId="{7926A7B0-EFA4-4035-AECA-EB0392042C9F}">
      <dgm:prSet phldrT="[Text]"/>
      <dgm:spPr/>
      <dgm:t>
        <a:bodyPr/>
        <a:lstStyle/>
        <a:p>
          <a:r>
            <a:rPr lang="en-US" dirty="0" smtClean="0"/>
            <a:t>Successor</a:t>
          </a:r>
          <a:endParaRPr lang="en-US" dirty="0"/>
        </a:p>
      </dgm:t>
    </dgm:pt>
    <dgm:pt modelId="{EC4C8097-2147-4F87-9E13-3CFF66CF8DA1}" type="parTrans" cxnId="{71E15427-8550-4CAF-9A7F-F3472DDE495D}">
      <dgm:prSet/>
      <dgm:spPr/>
      <dgm:t>
        <a:bodyPr/>
        <a:lstStyle/>
        <a:p>
          <a:endParaRPr lang="en-US"/>
        </a:p>
      </dgm:t>
    </dgm:pt>
    <dgm:pt modelId="{CCF5FD60-D87C-43F6-B395-4BEB7334FADD}" type="sibTrans" cxnId="{71E15427-8550-4CAF-9A7F-F3472DDE495D}">
      <dgm:prSet/>
      <dgm:spPr/>
      <dgm:t>
        <a:bodyPr/>
        <a:lstStyle/>
        <a:p>
          <a:endParaRPr lang="en-US"/>
        </a:p>
      </dgm:t>
    </dgm:pt>
    <dgm:pt modelId="{4ADD755E-52FD-401B-BADB-DEB7D9B375AD}" type="pres">
      <dgm:prSet presAssocID="{EF038BA9-2A32-4AF3-8BFA-1C905A75A49E}" presName="Name0" presStyleCnt="0">
        <dgm:presLayoutVars>
          <dgm:dir/>
          <dgm:resizeHandles val="exact"/>
        </dgm:presLayoutVars>
      </dgm:prSet>
      <dgm:spPr/>
    </dgm:pt>
    <dgm:pt modelId="{9DCF399C-0786-4991-A06E-14449A86F060}" type="pres">
      <dgm:prSet presAssocID="{E3F005E4-865E-482D-96CB-F6BF272E344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04816-83C8-4739-9852-952411C219E4}" type="pres">
      <dgm:prSet presAssocID="{4567E926-F562-4458-8508-2B067D3BBD71}" presName="parSpace" presStyleCnt="0"/>
      <dgm:spPr/>
    </dgm:pt>
    <dgm:pt modelId="{134B20EE-D234-4295-BFFB-734BD2ABB717}" type="pres">
      <dgm:prSet presAssocID="{955AE375-B2A9-4EEA-8685-2A590E2E9E2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D9A7B-1372-4DAC-A8A2-9EA982FCE41F}" type="pres">
      <dgm:prSet presAssocID="{5F78015C-CAB7-461A-BED4-7E7C047E9573}" presName="parSpace" presStyleCnt="0"/>
      <dgm:spPr/>
    </dgm:pt>
    <dgm:pt modelId="{C8A44E19-E30B-4415-A6D3-9A13890BB4C4}" type="pres">
      <dgm:prSet presAssocID="{D19B778F-02C7-46C6-8BD8-9FA1B82B7290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BD25-98A4-4D59-B503-68F32AA5E149}" type="pres">
      <dgm:prSet presAssocID="{E235ACE0-8985-4265-A279-693487E74C30}" presName="parSpace" presStyleCnt="0"/>
      <dgm:spPr/>
    </dgm:pt>
    <dgm:pt modelId="{60DEECBA-02BF-4125-80D0-4669EBC0D39B}" type="pres">
      <dgm:prSet presAssocID="{1E627F4F-17FB-470E-A60A-84CF2AA742B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FBE30-80B0-4133-B20E-5398ABBBD644}" type="pres">
      <dgm:prSet presAssocID="{FA227197-4F4C-4A1A-9933-0952EA9649B8}" presName="parSpace" presStyleCnt="0"/>
      <dgm:spPr/>
    </dgm:pt>
    <dgm:pt modelId="{F7368036-41B9-49D3-ABDC-32898C0FAA65}" type="pres">
      <dgm:prSet presAssocID="{7926A7B0-EFA4-4035-AECA-EB0392042C9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AAE694-6AA9-429F-B282-2E3972C6CCAC}" srcId="{EF038BA9-2A32-4AF3-8BFA-1C905A75A49E}" destId="{E3F005E4-865E-482D-96CB-F6BF272E3444}" srcOrd="0" destOrd="0" parTransId="{6139E564-5E57-471D-AA6F-1FC4E9F54041}" sibTransId="{4567E926-F562-4458-8508-2B067D3BBD71}"/>
    <dgm:cxn modelId="{39B91ED9-FC85-4B42-9482-C8EECD52437C}" type="presOf" srcId="{D19B778F-02C7-46C6-8BD8-9FA1B82B7290}" destId="{C8A44E19-E30B-4415-A6D3-9A13890BB4C4}" srcOrd="0" destOrd="0" presId="urn:microsoft.com/office/officeart/2005/8/layout/hChevron3"/>
    <dgm:cxn modelId="{0F11FC3E-861F-48DE-B4DD-F14F1C08B0DF}" type="presOf" srcId="{955AE375-B2A9-4EEA-8685-2A590E2E9E22}" destId="{134B20EE-D234-4295-BFFB-734BD2ABB717}" srcOrd="0" destOrd="0" presId="urn:microsoft.com/office/officeart/2005/8/layout/hChevron3"/>
    <dgm:cxn modelId="{580477B1-A2CF-440C-A8DE-5BF031BA0A9C}" type="presOf" srcId="{E3F005E4-865E-482D-96CB-F6BF272E3444}" destId="{9DCF399C-0786-4991-A06E-14449A86F060}" srcOrd="0" destOrd="0" presId="urn:microsoft.com/office/officeart/2005/8/layout/hChevron3"/>
    <dgm:cxn modelId="{F8D1A9B2-9E21-4F77-8E47-C4D551BAF60F}" srcId="{EF038BA9-2A32-4AF3-8BFA-1C905A75A49E}" destId="{955AE375-B2A9-4EEA-8685-2A590E2E9E22}" srcOrd="1" destOrd="0" parTransId="{B3C760A1-CE8F-44B4-BF73-B965B32F3746}" sibTransId="{5F78015C-CAB7-461A-BED4-7E7C047E9573}"/>
    <dgm:cxn modelId="{686C7A9B-6CFD-4C1E-8661-4083C0091409}" srcId="{EF038BA9-2A32-4AF3-8BFA-1C905A75A49E}" destId="{1E627F4F-17FB-470E-A60A-84CF2AA742B8}" srcOrd="3" destOrd="0" parTransId="{C23FC8A3-5214-4956-8BB1-BFB1D09B4B3C}" sibTransId="{FA227197-4F4C-4A1A-9933-0952EA9649B8}"/>
    <dgm:cxn modelId="{44F4A40F-B33D-4E9A-BCFB-5248545806BB}" type="presOf" srcId="{7926A7B0-EFA4-4035-AECA-EB0392042C9F}" destId="{F7368036-41B9-49D3-ABDC-32898C0FAA65}" srcOrd="0" destOrd="0" presId="urn:microsoft.com/office/officeart/2005/8/layout/hChevron3"/>
    <dgm:cxn modelId="{9FDB5885-11A4-4E10-8707-343C11BA97AE}" type="presOf" srcId="{EF038BA9-2A32-4AF3-8BFA-1C905A75A49E}" destId="{4ADD755E-52FD-401B-BADB-DEB7D9B375AD}" srcOrd="0" destOrd="0" presId="urn:microsoft.com/office/officeart/2005/8/layout/hChevron3"/>
    <dgm:cxn modelId="{ED4AD52B-DEFE-4796-A1A9-C89A8F438D14}" srcId="{EF038BA9-2A32-4AF3-8BFA-1C905A75A49E}" destId="{D19B778F-02C7-46C6-8BD8-9FA1B82B7290}" srcOrd="2" destOrd="0" parTransId="{469C9842-E257-4D2D-901B-84C4F433D31B}" sibTransId="{E235ACE0-8985-4265-A279-693487E74C30}"/>
    <dgm:cxn modelId="{71E15427-8550-4CAF-9A7F-F3472DDE495D}" srcId="{EF038BA9-2A32-4AF3-8BFA-1C905A75A49E}" destId="{7926A7B0-EFA4-4035-AECA-EB0392042C9F}" srcOrd="4" destOrd="0" parTransId="{EC4C8097-2147-4F87-9E13-3CFF66CF8DA1}" sibTransId="{CCF5FD60-D87C-43F6-B395-4BEB7334FADD}"/>
    <dgm:cxn modelId="{2B746626-336E-4F2A-AB7D-BD2911F74F04}" type="presOf" srcId="{1E627F4F-17FB-470E-A60A-84CF2AA742B8}" destId="{60DEECBA-02BF-4125-80D0-4669EBC0D39B}" srcOrd="0" destOrd="0" presId="urn:microsoft.com/office/officeart/2005/8/layout/hChevron3"/>
    <dgm:cxn modelId="{B1464122-4D20-43DA-8DA0-680664543930}" type="presParOf" srcId="{4ADD755E-52FD-401B-BADB-DEB7D9B375AD}" destId="{9DCF399C-0786-4991-A06E-14449A86F060}" srcOrd="0" destOrd="0" presId="urn:microsoft.com/office/officeart/2005/8/layout/hChevron3"/>
    <dgm:cxn modelId="{C2364CD7-BD8C-4258-8072-C4B6C50591E8}" type="presParOf" srcId="{4ADD755E-52FD-401B-BADB-DEB7D9B375AD}" destId="{56104816-83C8-4739-9852-952411C219E4}" srcOrd="1" destOrd="0" presId="urn:microsoft.com/office/officeart/2005/8/layout/hChevron3"/>
    <dgm:cxn modelId="{614CBE67-9F46-4F44-9CE4-88AE07117CE0}" type="presParOf" srcId="{4ADD755E-52FD-401B-BADB-DEB7D9B375AD}" destId="{134B20EE-D234-4295-BFFB-734BD2ABB717}" srcOrd="2" destOrd="0" presId="urn:microsoft.com/office/officeart/2005/8/layout/hChevron3"/>
    <dgm:cxn modelId="{08F5B884-DEC1-4F17-A700-641172075DB2}" type="presParOf" srcId="{4ADD755E-52FD-401B-BADB-DEB7D9B375AD}" destId="{05CD9A7B-1372-4DAC-A8A2-9EA982FCE41F}" srcOrd="3" destOrd="0" presId="urn:microsoft.com/office/officeart/2005/8/layout/hChevron3"/>
    <dgm:cxn modelId="{12D47936-684C-4541-A065-D1C5390F971B}" type="presParOf" srcId="{4ADD755E-52FD-401B-BADB-DEB7D9B375AD}" destId="{C8A44E19-E30B-4415-A6D3-9A13890BB4C4}" srcOrd="4" destOrd="0" presId="urn:microsoft.com/office/officeart/2005/8/layout/hChevron3"/>
    <dgm:cxn modelId="{297FF1C6-60CA-4170-9204-877D35E82531}" type="presParOf" srcId="{4ADD755E-52FD-401B-BADB-DEB7D9B375AD}" destId="{E9C2BD25-98A4-4D59-B503-68F32AA5E149}" srcOrd="5" destOrd="0" presId="urn:microsoft.com/office/officeart/2005/8/layout/hChevron3"/>
    <dgm:cxn modelId="{D8A63727-0F7C-41ED-B87B-FC5F627482E8}" type="presParOf" srcId="{4ADD755E-52FD-401B-BADB-DEB7D9B375AD}" destId="{60DEECBA-02BF-4125-80D0-4669EBC0D39B}" srcOrd="6" destOrd="0" presId="urn:microsoft.com/office/officeart/2005/8/layout/hChevron3"/>
    <dgm:cxn modelId="{C5CBAA75-A08E-4A9E-BEA2-448D42AEF959}" type="presParOf" srcId="{4ADD755E-52FD-401B-BADB-DEB7D9B375AD}" destId="{F2AFBE30-80B0-4133-B20E-5398ABBBD644}" srcOrd="7" destOrd="0" presId="urn:microsoft.com/office/officeart/2005/8/layout/hChevron3"/>
    <dgm:cxn modelId="{65EDDBF6-6DEC-452F-BCDF-73E80A4EEE2D}" type="presParOf" srcId="{4ADD755E-52FD-401B-BADB-DEB7D9B375AD}" destId="{F7368036-41B9-49D3-ABDC-32898C0FAA6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F399C-0786-4991-A06E-14449A86F060}">
      <dsp:nvSpPr>
        <dsp:cNvPr id="0" name=""/>
        <dsp:cNvSpPr/>
      </dsp:nvSpPr>
      <dsp:spPr>
        <a:xfrm>
          <a:off x="824" y="246133"/>
          <a:ext cx="1607856" cy="64314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Initial Precursor</a:t>
          </a:r>
          <a:endParaRPr lang="en-US" sz="1700" kern="1200" dirty="0"/>
        </a:p>
      </dsp:txBody>
      <dsp:txXfrm>
        <a:off x="824" y="246133"/>
        <a:ext cx="1447071" cy="643142"/>
      </dsp:txXfrm>
    </dsp:sp>
    <dsp:sp modelId="{134B20EE-D234-4295-BFFB-734BD2ABB717}">
      <dsp:nvSpPr>
        <dsp:cNvPr id="0" name=""/>
        <dsp:cNvSpPr/>
      </dsp:nvSpPr>
      <dsp:spPr>
        <a:xfrm>
          <a:off x="1287110" y="246133"/>
          <a:ext cx="1607856" cy="6431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Distal Precursor</a:t>
          </a:r>
          <a:endParaRPr lang="en-US" sz="1700" kern="1200" dirty="0"/>
        </a:p>
      </dsp:txBody>
      <dsp:txXfrm>
        <a:off x="1608681" y="246133"/>
        <a:ext cx="964714" cy="643142"/>
      </dsp:txXfrm>
    </dsp:sp>
    <dsp:sp modelId="{C8A44E19-E30B-4415-A6D3-9A13890BB4C4}">
      <dsp:nvSpPr>
        <dsp:cNvPr id="0" name=""/>
        <dsp:cNvSpPr/>
      </dsp:nvSpPr>
      <dsp:spPr>
        <a:xfrm>
          <a:off x="2573395" y="246133"/>
          <a:ext cx="1607856" cy="6431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Proximal Precursor</a:t>
          </a:r>
          <a:endParaRPr lang="en-US" sz="1700" kern="1200" dirty="0"/>
        </a:p>
      </dsp:txBody>
      <dsp:txXfrm>
        <a:off x="2894966" y="246133"/>
        <a:ext cx="964714" cy="643142"/>
      </dsp:txXfrm>
    </dsp:sp>
    <dsp:sp modelId="{60DEECBA-02BF-4125-80D0-4669EBC0D39B}">
      <dsp:nvSpPr>
        <dsp:cNvPr id="0" name=""/>
        <dsp:cNvSpPr/>
      </dsp:nvSpPr>
      <dsp:spPr>
        <a:xfrm>
          <a:off x="3859681" y="246133"/>
          <a:ext cx="1607856" cy="6431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Target</a:t>
          </a:r>
          <a:endParaRPr lang="en-US" sz="1700" kern="1200" dirty="0"/>
        </a:p>
      </dsp:txBody>
      <dsp:txXfrm>
        <a:off x="4181252" y="246133"/>
        <a:ext cx="964714" cy="643142"/>
      </dsp:txXfrm>
    </dsp:sp>
    <dsp:sp modelId="{F7368036-41B9-49D3-ABDC-32898C0FAA65}">
      <dsp:nvSpPr>
        <dsp:cNvPr id="0" name=""/>
        <dsp:cNvSpPr/>
      </dsp:nvSpPr>
      <dsp:spPr>
        <a:xfrm>
          <a:off x="5145966" y="246133"/>
          <a:ext cx="1607856" cy="64314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Successor</a:t>
          </a:r>
          <a:endParaRPr lang="en-US" sz="1700" kern="1200" dirty="0"/>
        </a:p>
      </dsp:txBody>
      <dsp:txXfrm>
        <a:off x="5467537" y="246133"/>
        <a:ext cx="964714" cy="64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2BC4-D5A3-4ABD-A4B1-ACF16B6004EE}" type="datetimeFigureOut">
              <a:rPr lang="en-US" smtClean="0"/>
              <a:t>4/29/17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E8C89-42F1-4EDE-B8A2-29C7ABF70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5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752205-F21D-427D-B35C-01173C890ED9}" type="datetimeFigureOut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714B247-3EF4-4B92-B384-051E3FA2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9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5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 results are similar</a:t>
            </a:r>
            <a:r>
              <a:rPr lang="en-US" baseline="0" dirty="0" smtClean="0"/>
              <a:t> </a:t>
            </a:r>
            <a:r>
              <a:rPr lang="en-US" dirty="0" smtClean="0"/>
              <a:t>– teachers adjusted even less than in ELA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7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overwhelmingly chose to administer testlets</a:t>
            </a:r>
            <a:r>
              <a:rPr lang="en-US" baseline="0" dirty="0" smtClean="0"/>
              <a:t> to students at the lowest three linkage levels</a:t>
            </a:r>
          </a:p>
          <a:p>
            <a:r>
              <a:rPr lang="en-US" baseline="0" dirty="0" smtClean="0"/>
              <a:t>Only 10% of testlets were administered at the T or S level regardless of system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4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r>
              <a:rPr lang="en-US" baseline="0" dirty="0" smtClean="0"/>
              <a:t> EEs in Conceptual area 2.1 are required (and most selected accordingly) – More EEs available in C1.1, teachers tend to favor RL3.1 and avoid RI3.5 and RL 3.2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findings may indicate decreased opportunity to learn the less-frequently chosen EEs or indicate an area for additional professional development support for teachers to feel comfortable instructing and assessing those content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1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the number of EEs students tested on multiple times. Again, most students</a:t>
            </a:r>
            <a:r>
              <a:rPr lang="en-US" baseline="0" dirty="0" smtClean="0"/>
              <a:t> tested on two EEs multiple times – contributes to the overall picture of how much students were using the assessment system and how much information was available to teachers to inform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8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be an indication of lack of understanding on teachers’ part about how system is intended to be used (e.g. not knowing the scoring model infers</a:t>
            </a:r>
            <a:r>
              <a:rPr lang="en-US" baseline="0" dirty="0" smtClean="0"/>
              <a:t> across levels tested so thinking students need to test at all levels to receive “credit”). Similarly, not wanting to frustrate IP level students on content that will be too challenging.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9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only 7 instances across</a:t>
            </a:r>
            <a:r>
              <a:rPr lang="en-US" baseline="0" dirty="0" smtClean="0"/>
              <a:t> all students and EEs was the successor level tested multiple times for the EE (i.e. more than one successor testlet administered for the EE)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33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3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kern="1200" baseline="0" dirty="0" smtClean="0">
                <a:latin typeface="+mn-lt"/>
                <a:ea typeface="+mn-ea"/>
                <a:cs typeface="+mn-cs"/>
              </a:rPr>
              <a:t>Here is one content standard and how the skill measured varies at the five linkage levels. </a:t>
            </a:r>
          </a:p>
          <a:p>
            <a:r>
              <a:rPr lang="en-US" sz="1200" b="0" i="0" u="none" kern="1200" baseline="0" dirty="0" smtClean="0"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u="none" kern="1200" baseline="0" dirty="0" smtClean="0"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kern="1200" baseline="0" dirty="0" smtClean="0">
                <a:effectLst/>
                <a:latin typeface="+mn-lt"/>
                <a:ea typeface="+mn-ea"/>
                <a:cs typeface="+mn-cs"/>
              </a:rPr>
              <a:t>Goal of the system is to align instruction and assessment at a level that is suitable for the student’s needs</a:t>
            </a:r>
            <a:endParaRPr lang="en-US" sz="1200" kern="1200" dirty="0" smtClean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4B247-3EF4-4B92-B384-051E3FA20B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1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standards that make sense for</a:t>
            </a:r>
            <a:r>
              <a:rPr lang="en-US" baseline="0" dirty="0" smtClean="0"/>
              <a:t> instruction given IEP goals, instructional needs,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3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now have the first full year of implementation data so we are starting by understanding what teachers have chosen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given the flexibility</a:t>
            </a:r>
            <a:r>
              <a:rPr lang="en-US" baseline="0" dirty="0" smtClean="0"/>
              <a:t> to test when they choose, most testlets were administered in the weeks leading up to winter break and to the end of the testing window.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Less frequent testing at the beginning of the window and immediately following the winter break may indicate greater fidelity, because the intention is for instruction to occur prior to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7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Across content areas</a:t>
            </a:r>
          </a:p>
          <a:p>
            <a:r>
              <a:rPr lang="en-US" dirty="0" smtClean="0"/>
              <a:t>Based on students</a:t>
            </a:r>
            <a:r>
              <a:rPr lang="en-US" baseline="0" dirty="0" smtClean="0"/>
              <a:t> who tested in that week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Seems to indicate there </a:t>
            </a:r>
            <a:r>
              <a:rPr lang="en-US" baseline="0" dirty="0" smtClean="0"/>
              <a:t>may be two types of users: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Those who take a testlet or two per content area each week, likely as instruction occurs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Those who take all testlets in each content area in a week or two and do not further test (more of an interim testing model)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5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 successor level is not recommended, a change of -4 levels</a:t>
            </a:r>
            <a:r>
              <a:rPr lang="en-US" baseline="0" dirty="0" smtClean="0"/>
              <a:t> from recommended is not available.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most instances (</a:t>
            </a:r>
            <a:r>
              <a:rPr lang="en-US" dirty="0" err="1" smtClean="0"/>
              <a:t>approx</a:t>
            </a:r>
            <a:r>
              <a:rPr lang="en-US" dirty="0" smtClean="0"/>
              <a:t> 75%) ,</a:t>
            </a:r>
            <a:r>
              <a:rPr lang="en-US" baseline="0" dirty="0" smtClean="0"/>
              <a:t> teachers did not adjust the level from what was recommended as indicated by the highlighted row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teachers do adjust the linkage level from the level recommended, they tend to choose a testlet at one linkage level below the level assigned to the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4B247-3EF4-4B92-B384-051E3FA20BB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6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8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77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7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8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21748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61" y="1600201"/>
            <a:ext cx="1004441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0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95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629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06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589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6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423" y="150994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423" y="2191653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0302" y="150994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622" y="220004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0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5" y="2603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89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82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27600" y="634734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958EC7-BE00-48FE-824E-48880B72093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71" y="6029795"/>
            <a:ext cx="8222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m_ppt_template2-01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772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96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626" y="1632185"/>
            <a:ext cx="9759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12" y="6035040"/>
            <a:ext cx="1673094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71" y="6029795"/>
            <a:ext cx="8222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8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dynamiclearningmaps.org" TargetMode="External"/><Relationship Id="rId3" Type="http://schemas.openxmlformats.org/officeDocument/2006/relationships/hyperlink" Target="mailto:akclark@k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Exploring Teacher Choice When Using an Instructionally Embedded Alternate Assessment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Clark</a:t>
            </a:r>
            <a:r>
              <a:rPr lang="en-US" smtClean="0"/>
              <a:t>, Meagan </a:t>
            </a:r>
            <a:r>
              <a:rPr lang="en-US" dirty="0" smtClean="0"/>
              <a:t>Karvonen</a:t>
            </a:r>
            <a:r>
              <a:rPr lang="en-US" smtClean="0"/>
              <a:t>, 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Russell </a:t>
            </a:r>
            <a:r>
              <a:rPr lang="en-US"/>
              <a:t>Swinburne Romine, &amp; </a:t>
            </a:r>
            <a:r>
              <a:rPr lang="en-US" dirty="0" smtClean="0"/>
              <a:t>Brooke Nash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13,334 students with significant cognitive disabilities from 5 states</a:t>
            </a:r>
          </a:p>
          <a:p>
            <a:r>
              <a:rPr lang="en-US" dirty="0" smtClean="0"/>
              <a:t>4,241 teachers created instructional plans and administered testlets</a:t>
            </a:r>
          </a:p>
          <a:p>
            <a:r>
              <a:rPr lang="en-US" dirty="0" smtClean="0"/>
              <a:t>Each instructional plan is measured by a 3-8 item testlet </a:t>
            </a:r>
          </a:p>
          <a:p>
            <a:pPr lvl="1"/>
            <a:r>
              <a:rPr lang="en-US" dirty="0" smtClean="0"/>
              <a:t>Measures a single content standard at a single linkage level selected by the teacher</a:t>
            </a:r>
          </a:p>
          <a:p>
            <a:r>
              <a:rPr lang="en-US" dirty="0" smtClean="0"/>
              <a:t>Total of 201,348 testlets were administered during 2016-2017 instructionally embedded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choice within the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 1: Peak Testing Patterns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2016-2017 instructionally embedded window was available from September through February for teachers to administer assessments covering the full blueprint</a:t>
            </a:r>
          </a:p>
          <a:p>
            <a:r>
              <a:rPr lang="en-US" dirty="0" smtClean="0"/>
              <a:t>Teachers have choice of when and how frequently to assess their students within that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5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Testing by Week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60486"/>
            <a:ext cx="56292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Testlets Administered </a:t>
            </a:r>
            <a:r>
              <a:rPr lang="en-US" dirty="0"/>
              <a:t>to </a:t>
            </a:r>
            <a:r>
              <a:rPr lang="en-US" dirty="0" smtClean="0"/>
              <a:t>Students per Week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67777516"/>
              </p:ext>
            </p:extLst>
          </p:nvPr>
        </p:nvGraphicFramePr>
        <p:xfrm>
          <a:off x="3124200" y="1527175"/>
          <a:ext cx="5943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658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 2: System-Recommended Linkage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testing, all teachers complete a survey for each student of learner characteristics</a:t>
            </a:r>
          </a:p>
          <a:p>
            <a:r>
              <a:rPr lang="en-US" dirty="0" smtClean="0"/>
              <a:t>Responses to items in ELA, math, and expressive communication result in a complexity band for each content area</a:t>
            </a:r>
          </a:p>
          <a:p>
            <a:r>
              <a:rPr lang="en-US" dirty="0" smtClean="0"/>
              <a:t>Four total complexity bands:</a:t>
            </a:r>
          </a:p>
          <a:p>
            <a:pPr lvl="1"/>
            <a:r>
              <a:rPr lang="en-US" dirty="0" smtClean="0"/>
              <a:t>Foundational, Band 1, Band 2, 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5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Correspondence of Complexity Bands to System-Recommended Linkage Level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09975" y="1866900"/>
            <a:ext cx="2200275" cy="781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Foundational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09975" y="2771775"/>
            <a:ext cx="2200275" cy="781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Band 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09975" y="3648075"/>
            <a:ext cx="2200275" cy="781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Band 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09975" y="4552950"/>
            <a:ext cx="2200275" cy="781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29475" y="1866900"/>
            <a:ext cx="2200275" cy="7810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Precursor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29475" y="2771775"/>
            <a:ext cx="2200275" cy="7810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Distal Precursor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229475" y="3648075"/>
            <a:ext cx="2200275" cy="7810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Proximal Precursor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29475" y="4552950"/>
            <a:ext cx="2200275" cy="7810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29475" y="5457825"/>
            <a:ext cx="2200275" cy="7810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Successor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030658" y="2015109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37319" y="2919984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37319" y="3824859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30658" y="4701159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3745" y="5663684"/>
            <a:ext cx="300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 can choose to assign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037319" y="5577459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 Adjustment from System-Recommended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66507"/>
              </p:ext>
            </p:extLst>
          </p:nvPr>
        </p:nvGraphicFramePr>
        <p:xfrm>
          <a:off x="1935163" y="1600200"/>
          <a:ext cx="1004410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12"/>
                <a:gridCol w="1116012"/>
                <a:gridCol w="1116012"/>
                <a:gridCol w="1116012"/>
                <a:gridCol w="1116012"/>
                <a:gridCol w="1116012"/>
                <a:gridCol w="1116012"/>
                <a:gridCol w="1116012"/>
                <a:gridCol w="1116012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Foundational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 1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 2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 3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2,528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7,437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6,429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13,352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27,389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2,049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1,646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487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3.2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6075" y="5772150"/>
            <a:ext cx="470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instructionally embedded instructional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6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Adjustment from System-Recommended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641966"/>
              </p:ext>
            </p:extLst>
          </p:nvPr>
        </p:nvGraphicFramePr>
        <p:xfrm>
          <a:off x="1935163" y="1600200"/>
          <a:ext cx="1004410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12"/>
                <a:gridCol w="1116012"/>
                <a:gridCol w="1116012"/>
                <a:gridCol w="1116012"/>
                <a:gridCol w="1116012"/>
                <a:gridCol w="1116012"/>
                <a:gridCol w="1116012"/>
                <a:gridCol w="1116012"/>
                <a:gridCol w="1116012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Foundational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 1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 2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 3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162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2.1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2,420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6.1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598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7.8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8,435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6,243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952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14,821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94.1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27,280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28,541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5,788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640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4.1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1,337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3.6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2,104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5.3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216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2.8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161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1.0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450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1.2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261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0.7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95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0.6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91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0.2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0.2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2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</a:t>
                      </a:r>
                      <a:endParaRPr lang="en-US" sz="22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6075" y="5772150"/>
            <a:ext cx="470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instructionally embedded instructional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7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Testlets Administered at Each Linkage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27995"/>
              </p:ext>
            </p:extLst>
          </p:nvPr>
        </p:nvGraphicFramePr>
        <p:xfrm>
          <a:off x="2618335" y="1789386"/>
          <a:ext cx="78079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470"/>
                <a:gridCol w="2436229"/>
                <a:gridCol w="243622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Linkage Level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 Precursor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49,502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Distal Precursor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68,533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Proximal Precursor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62,795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18,876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9.4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Successor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1,642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0.8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3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the assessment system &amp; population</a:t>
            </a:r>
          </a:p>
          <a:p>
            <a:r>
              <a:rPr lang="en-US" dirty="0" smtClean="0"/>
              <a:t>Summary of teacher choice using instructionally embedded assessment during 2016-2017</a:t>
            </a:r>
          </a:p>
          <a:p>
            <a:r>
              <a:rPr lang="en-US" dirty="0" smtClean="0"/>
              <a:t>Implications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 3: Most Selected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Blueprint incorporates teachers flexibility so that instruction and assessment occur in areas most relevant to the student’s instructional plan and IEP goals</a:t>
            </a:r>
          </a:p>
          <a:p>
            <a:r>
              <a:rPr lang="en-US" dirty="0" smtClean="0"/>
              <a:t>Blueprint </a:t>
            </a:r>
            <a:r>
              <a:rPr lang="en-US" dirty="0" smtClean="0"/>
              <a:t>requirements allow teacher choice: </a:t>
            </a:r>
          </a:p>
          <a:p>
            <a:pPr lvl="1"/>
            <a:r>
              <a:rPr lang="en-US" dirty="0" smtClean="0"/>
              <a:t>e.g. Choose 3 EEs within Conceptual Area 1.1</a:t>
            </a:r>
          </a:p>
          <a:p>
            <a:r>
              <a:rPr lang="en-US" dirty="0" smtClean="0"/>
              <a:t>Interested in which EEs teachers actually choose</a:t>
            </a:r>
          </a:p>
          <a:p>
            <a:pPr lvl="1"/>
            <a:r>
              <a:rPr lang="en-US" dirty="0" smtClean="0"/>
              <a:t>Implications for students’ opportunity to learn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2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11" y="7936"/>
            <a:ext cx="10972800" cy="1143000"/>
          </a:xfrm>
        </p:spPr>
        <p:txBody>
          <a:bodyPr/>
          <a:lstStyle/>
          <a:p>
            <a:r>
              <a:rPr lang="en-US" dirty="0" smtClean="0"/>
              <a:t>Grade 3 ELA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949806"/>
            <a:ext cx="5791200" cy="58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RQ 4: Testing Same Standard Multiple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instruction occurs, teachers can choose to create additional instructional plans to re-assess the content standard</a:t>
            </a:r>
          </a:p>
          <a:p>
            <a:pPr lvl="1"/>
            <a:r>
              <a:rPr lang="en-US" dirty="0" smtClean="0"/>
              <a:t>Can be at same linkage level or a different linkage level</a:t>
            </a:r>
          </a:p>
          <a:p>
            <a:r>
              <a:rPr lang="en-US" dirty="0" smtClean="0"/>
              <a:t>Gets at idea of depth of instruction (versus breadth)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7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33" y="785358"/>
            <a:ext cx="6018742" cy="60726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66" y="270042"/>
            <a:ext cx="97696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Given that a particular EE was tested on more than once, 90% of students tested on it twice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534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on Multiple Linkage Levels in 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2,604 (19.5%) tested on more than one linkage level within a </a:t>
            </a:r>
            <a:r>
              <a:rPr lang="en-US" dirty="0" smtClean="0"/>
              <a:t>standard</a:t>
            </a:r>
          </a:p>
          <a:p>
            <a:r>
              <a:rPr lang="en-US" dirty="0"/>
              <a:t>Of students who assessed the same standard at more than one linkage level, most assessed at two different linkage levels (mean = 2.1, median = 2</a:t>
            </a:r>
            <a:r>
              <a:rPr lang="en-US" dirty="0" smtClean="0"/>
              <a:t>) </a:t>
            </a:r>
          </a:p>
          <a:p>
            <a:r>
              <a:rPr lang="en-US" dirty="0" smtClean="0"/>
              <a:t>However</a:t>
            </a:r>
            <a:r>
              <a:rPr lang="en-US" dirty="0"/>
              <a:t>, in 23 instances across all </a:t>
            </a:r>
            <a:r>
              <a:rPr lang="en-US" dirty="0" smtClean="0"/>
              <a:t>students </a:t>
            </a:r>
            <a:r>
              <a:rPr lang="en-US" dirty="0"/>
              <a:t>and </a:t>
            </a:r>
            <a:r>
              <a:rPr lang="en-US" dirty="0" smtClean="0"/>
              <a:t>standards (0.01%), </a:t>
            </a:r>
            <a:r>
              <a:rPr lang="en-US" dirty="0"/>
              <a:t>the students tested on all five linkage levels within the </a:t>
            </a:r>
            <a:r>
              <a:rPr lang="en-US" dirty="0" smtClean="0"/>
              <a:t>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16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of Level Assessed More Than Once Across All Students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2.5% of the time, student tested on the same linkage level for the standard more than once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133903"/>
              </p:ext>
            </p:extLst>
          </p:nvPr>
        </p:nvGraphicFramePr>
        <p:xfrm>
          <a:off x="2406952" y="3113504"/>
          <a:ext cx="8572518" cy="219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582"/>
                <a:gridCol w="2626115"/>
                <a:gridCol w="2598821"/>
              </a:tblGrid>
              <a:tr h="252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Linkage Level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245" marR="94245" marT="0" marB="0"/>
                </a:tc>
              </a:tr>
              <a:tr h="252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 Precursor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1,182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0" marR="13090" marT="9525" marB="0" anchor="b"/>
                </a:tc>
              </a:tr>
              <a:tr h="252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Distal Precursor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1,641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0" marR="13090" marT="9525" marB="0" anchor="b"/>
                </a:tc>
              </a:tr>
              <a:tr h="3997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Proximal Precursor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1,569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0" marR="13090" marT="9525" marB="0" anchor="b"/>
                </a:tc>
              </a:tr>
              <a:tr h="252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633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0" marR="13090" marT="9525" marB="0" anchor="b"/>
                </a:tc>
              </a:tr>
              <a:tr h="252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Successor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marL="94245" marR="94245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0.1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0" marR="1309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8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4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Overall patterns of use show students have at least appropriate content coverage</a:t>
            </a:r>
          </a:p>
          <a:p>
            <a:r>
              <a:rPr lang="en-US" dirty="0" smtClean="0"/>
              <a:t>Teachers generally do not override system recommendations</a:t>
            </a:r>
          </a:p>
          <a:p>
            <a:pPr lvl="1"/>
            <a:r>
              <a:rPr lang="en-US" dirty="0" smtClean="0"/>
              <a:t>System appears to assign testlets at the correct level for students to access the content</a:t>
            </a:r>
          </a:p>
          <a:p>
            <a:r>
              <a:rPr lang="en-US" dirty="0" smtClean="0"/>
              <a:t>May still have practice in place of using system to meet requirements rather than to inform instruction</a:t>
            </a:r>
          </a:p>
          <a:p>
            <a:pPr lvl="1"/>
            <a:r>
              <a:rPr lang="en-US" dirty="0" smtClean="0"/>
              <a:t>AA-AAS historically seen as fulfilling legislative mandate rather than providing feedback on student performance (</a:t>
            </a:r>
            <a:r>
              <a:rPr lang="en-US" dirty="0" err="1" smtClean="0"/>
              <a:t>Nitcsh</a:t>
            </a:r>
            <a:r>
              <a:rPr lang="en-US" dirty="0" smtClean="0"/>
              <a:t>, 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1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Expectation for some minimum threshold of use (e.g., full blueprint coverage)</a:t>
            </a:r>
          </a:p>
          <a:p>
            <a:r>
              <a:rPr lang="en-US" dirty="0" smtClean="0"/>
              <a:t>To fulfill goal of informing instruction, ranges of actions are possible</a:t>
            </a:r>
          </a:p>
          <a:p>
            <a:pPr lvl="1"/>
            <a:r>
              <a:rPr lang="en-US" dirty="0" smtClean="0"/>
              <a:t>Retesting on a standard, if time lapse between tests and instruction occurred</a:t>
            </a:r>
          </a:p>
          <a:p>
            <a:pPr lvl="1"/>
            <a:r>
              <a:rPr lang="en-US" dirty="0" smtClean="0"/>
              <a:t>Testing fewer testlets in more </a:t>
            </a:r>
            <a:r>
              <a:rPr lang="en-US" dirty="0"/>
              <a:t>weeks vs. in shorter, focused time </a:t>
            </a:r>
            <a:r>
              <a:rPr lang="en-US" dirty="0" smtClean="0"/>
              <a:t>blocks – may also be guided by state policies</a:t>
            </a:r>
          </a:p>
          <a:p>
            <a:r>
              <a:rPr lang="en-US" dirty="0" smtClean="0"/>
              <a:t>What actions are outside the likely bounds of useful assessment?</a:t>
            </a:r>
          </a:p>
          <a:p>
            <a:pPr lvl="1"/>
            <a:r>
              <a:rPr lang="en-US" dirty="0" smtClean="0"/>
              <a:t>E.g., test on all standards and levels in a short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8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spring 2017 data is collected: </a:t>
            </a:r>
          </a:p>
          <a:p>
            <a:pPr lvl="1"/>
            <a:r>
              <a:rPr lang="en-US" dirty="0"/>
              <a:t>Is there a relationship between use of the instructionally embedded assessment system and students’ summative assessment results? </a:t>
            </a:r>
          </a:p>
          <a:p>
            <a:r>
              <a:rPr lang="en-US" dirty="0" smtClean="0"/>
              <a:t>Teacher survey data collection currently underway to gain feedback on choices made during instructionally embedded testing and how progress reports were used to inform instruction</a:t>
            </a:r>
          </a:p>
          <a:p>
            <a:r>
              <a:rPr lang="en-US" dirty="0" smtClean="0"/>
              <a:t>Defining a measure of implementation fidelity </a:t>
            </a:r>
          </a:p>
          <a:p>
            <a:r>
              <a:rPr lang="en-US" dirty="0" smtClean="0"/>
              <a:t>Looking at within-student and within-teacher experience for testlet administration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591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4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more information, please visit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dynamiclearningmaps.org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akclark@ku.edu</a:t>
            </a:r>
            <a:endParaRPr lang="en-US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DLM consortium administers assessments to students with significant cognitive disabilities</a:t>
            </a:r>
          </a:p>
          <a:p>
            <a:r>
              <a:rPr lang="en-US" dirty="0" smtClean="0"/>
              <a:t>Five states participate in the integrated model blueprint, which provides summative results based on testing conducted throughout the year for English language arts and mathematics</a:t>
            </a:r>
          </a:p>
          <a:p>
            <a:r>
              <a:rPr lang="en-US" dirty="0" smtClean="0"/>
              <a:t>Assessment designed to occur alongside instruction and inform subsequent instructional decision making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0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Instructional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create instructional plans using an online system</a:t>
            </a:r>
          </a:p>
          <a:p>
            <a:r>
              <a:rPr lang="en-US" dirty="0" smtClean="0"/>
              <a:t>They select the content standard and level at which they want to instruct and assess the student</a:t>
            </a:r>
          </a:p>
          <a:p>
            <a:pPr lvl="1"/>
            <a:r>
              <a:rPr lang="en-US" sz="2700" dirty="0" smtClean="0"/>
              <a:t>Alternate achievement standards are “Essential Elements”</a:t>
            </a:r>
          </a:p>
          <a:p>
            <a:r>
              <a:rPr lang="en-US" dirty="0" smtClean="0"/>
              <a:t>Assessments are available at five levels, known as linkage levels, for each content standard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388318"/>
              </p:ext>
            </p:extLst>
          </p:nvPr>
        </p:nvGraphicFramePr>
        <p:xfrm>
          <a:off x="3252952" y="5230063"/>
          <a:ext cx="6754648" cy="113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1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Assessments at Different Levels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31" y="1174946"/>
            <a:ext cx="8410409" cy="48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Flexible design is intended to allow teachers to assess students at a frequency and level that best meets their students’ </a:t>
            </a:r>
            <a:r>
              <a:rPr lang="en-US" dirty="0" smtClean="0"/>
              <a:t>needs, IEP goals, etc.</a:t>
            </a:r>
            <a:endParaRPr lang="en-US" dirty="0" smtClean="0"/>
          </a:p>
          <a:p>
            <a:r>
              <a:rPr lang="en-US" dirty="0" smtClean="0"/>
              <a:t>Standards are organized within Claims and Conceptual Areas of similar content</a:t>
            </a:r>
            <a:endParaRPr lang="en-US" dirty="0"/>
          </a:p>
          <a:p>
            <a:r>
              <a:rPr lang="en-US" dirty="0" smtClean="0"/>
              <a:t>The blueprint specifies content standards available and guidelines for selection for each grade and subject</a:t>
            </a:r>
          </a:p>
          <a:p>
            <a:pPr lvl="1"/>
            <a:r>
              <a:rPr lang="en-US" dirty="0" smtClean="0"/>
              <a:t>E.g. Choose 3 standards within Conceptual Area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7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to Consider for Instructionally Embedded Assessments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how we define fidelity in context of an </a:t>
            </a:r>
            <a:r>
              <a:rPr lang="en-US" dirty="0" smtClean="0"/>
              <a:t>assessment </a:t>
            </a:r>
            <a:r>
              <a:rPr lang="en-US" dirty="0"/>
              <a:t>that intentionally allows for teacher choice in depth, breadth, and frequency of assessment</a:t>
            </a:r>
          </a:p>
          <a:p>
            <a:r>
              <a:rPr lang="en-US" dirty="0" smtClean="0"/>
              <a:t>Examine </a:t>
            </a:r>
            <a:r>
              <a:rPr lang="en-US" dirty="0"/>
              <a:t>differences in administration patterns and how they relate to student performance</a:t>
            </a:r>
          </a:p>
          <a:p>
            <a:r>
              <a:rPr lang="en-US" dirty="0" smtClean="0"/>
              <a:t>Determine the implications for the validity of inferences made from results when there is intended flexibility in student testing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1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are the peak times during which teachers choose to administer more testlets?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teachers select the </a:t>
            </a:r>
            <a:r>
              <a:rPr lang="en-US" dirty="0" smtClean="0"/>
              <a:t>linkage level </a:t>
            </a:r>
            <a:r>
              <a:rPr lang="en-US" dirty="0"/>
              <a:t>recommended by the system or a different level?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standards do teachers tend to choose from among those available on the blueprints?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what extent do teachers assess the same student more than once on a standard?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2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LM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_DLM_PPT_no page 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TEMPLATE_DLM_PPT_20130819</Template>
  <TotalTime>1395</TotalTime>
  <Words>1899</Words>
  <Application>Microsoft Macintosh PowerPoint</Application>
  <PresentationFormat>Widescreen</PresentationFormat>
  <Paragraphs>364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Times New Roman</vt:lpstr>
      <vt:lpstr>Trebuchet MS</vt:lpstr>
      <vt:lpstr>Arial</vt:lpstr>
      <vt:lpstr>TEMPLATE_DLM_PPT</vt:lpstr>
      <vt:lpstr>TEMPLATE_DLM_PPT_no page #</vt:lpstr>
      <vt:lpstr>Exploring Teacher Choice When Using an Instructionally Embedded Alternate Assessment System</vt:lpstr>
      <vt:lpstr>Session Overview</vt:lpstr>
      <vt:lpstr>Assessment overview</vt:lpstr>
      <vt:lpstr>Background</vt:lpstr>
      <vt:lpstr>Creation of Instructional Plans</vt:lpstr>
      <vt:lpstr>Assessments at Different Levels</vt:lpstr>
      <vt:lpstr>Blueprint</vt:lpstr>
      <vt:lpstr>Issues to Consider for Instructionally Embedded Assessments</vt:lpstr>
      <vt:lpstr>Research Questions</vt:lpstr>
      <vt:lpstr>Participation</vt:lpstr>
      <vt:lpstr>Teacher choice within the system</vt:lpstr>
      <vt:lpstr>RQ 1: Peak Testing Patterns</vt:lpstr>
      <vt:lpstr>Peak Testing by Week</vt:lpstr>
      <vt:lpstr>Average Number of Testlets Administered to Students per Week</vt:lpstr>
      <vt:lpstr>RQ 2: System-Recommended Linkage Level</vt:lpstr>
      <vt:lpstr>Correspondence of Complexity Bands to System-Recommended Linkage Level</vt:lpstr>
      <vt:lpstr>ELA Adjustment from System-Recommended Level</vt:lpstr>
      <vt:lpstr>Math Adjustment from System-Recommended Level</vt:lpstr>
      <vt:lpstr>Testlets Administered at Each Linkage Level</vt:lpstr>
      <vt:lpstr>RQ 3: Most Selected Standards</vt:lpstr>
      <vt:lpstr>Grade 3 ELA example</vt:lpstr>
      <vt:lpstr>RQ 4: Testing Same Standard Multiple Times</vt:lpstr>
      <vt:lpstr>PowerPoint Presentation</vt:lpstr>
      <vt:lpstr>Testing on Multiple Linkage Levels in a Standard</vt:lpstr>
      <vt:lpstr>Frequency of Level Assessed More Than Once Across All Students and Standards</vt:lpstr>
      <vt:lpstr>Discussion</vt:lpstr>
      <vt:lpstr>Summary of Results</vt:lpstr>
      <vt:lpstr>Implications for Fidelity</vt:lpstr>
      <vt:lpstr>Next Steps</vt:lpstr>
      <vt:lpstr>THANK YOU!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DLM Presentation Template</dc:title>
  <dc:creator>Lisa Weeks</dc:creator>
  <dc:description>Oct 2015 - this is the recommended ration to match today's monitors.</dc:description>
  <cp:lastModifiedBy>A.K. Clark</cp:lastModifiedBy>
  <cp:revision>300</cp:revision>
  <cp:lastPrinted>2013-05-21T12:48:49Z</cp:lastPrinted>
  <dcterms:created xsi:type="dcterms:W3CDTF">2013-09-19T15:31:37Z</dcterms:created>
  <dcterms:modified xsi:type="dcterms:W3CDTF">2017-04-29T18:11:41Z</dcterms:modified>
</cp:coreProperties>
</file>