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82.xml" ContentType="application/vnd.openxmlformats-officedocument.presentationml.notesSlide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authors.xml" ContentType="application/vnd.ms-powerpoint.author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  <p:sldMasterId id="2147483672" r:id="rId2"/>
    <p:sldMasterId id="2147483674" r:id="rId3"/>
    <p:sldMasterId id="2147483686" r:id="rId4"/>
  </p:sldMasterIdLst>
  <p:notesMasterIdLst>
    <p:notesMasterId r:id="rId100"/>
  </p:notesMasterIdLst>
  <p:handoutMasterIdLst>
    <p:handoutMasterId r:id="rId101"/>
  </p:handoutMasterIdLst>
  <p:sldIdLst>
    <p:sldId id="903" r:id="rId5"/>
    <p:sldId id="405" r:id="rId6"/>
    <p:sldId id="1088" r:id="rId7"/>
    <p:sldId id="377" r:id="rId8"/>
    <p:sldId id="1214" r:id="rId9"/>
    <p:sldId id="374" r:id="rId10"/>
    <p:sldId id="375" r:id="rId11"/>
    <p:sldId id="376" r:id="rId12"/>
    <p:sldId id="1208" r:id="rId13"/>
    <p:sldId id="378" r:id="rId14"/>
    <p:sldId id="379" r:id="rId15"/>
    <p:sldId id="381" r:id="rId16"/>
    <p:sldId id="1210" r:id="rId17"/>
    <p:sldId id="383" r:id="rId18"/>
    <p:sldId id="382" r:id="rId19"/>
    <p:sldId id="1211" r:id="rId20"/>
    <p:sldId id="391" r:id="rId21"/>
    <p:sldId id="1215" r:id="rId22"/>
    <p:sldId id="356" r:id="rId23"/>
    <p:sldId id="366" r:id="rId24"/>
    <p:sldId id="367" r:id="rId25"/>
    <p:sldId id="370" r:id="rId26"/>
    <p:sldId id="1175" r:id="rId27"/>
    <p:sldId id="373" r:id="rId28"/>
    <p:sldId id="1219" r:id="rId29"/>
    <p:sldId id="1156" r:id="rId30"/>
    <p:sldId id="1168" r:id="rId31"/>
    <p:sldId id="1169" r:id="rId32"/>
    <p:sldId id="1031" r:id="rId33"/>
    <p:sldId id="1032" r:id="rId34"/>
    <p:sldId id="994" r:id="rId35"/>
    <p:sldId id="1157" r:id="rId36"/>
    <p:sldId id="999" r:id="rId37"/>
    <p:sldId id="1002" r:id="rId38"/>
    <p:sldId id="1158" r:id="rId39"/>
    <p:sldId id="1055" r:id="rId40"/>
    <p:sldId id="365" r:id="rId41"/>
    <p:sldId id="1159" r:id="rId42"/>
    <p:sldId id="1034" r:id="rId43"/>
    <p:sldId id="1163" r:id="rId44"/>
    <p:sldId id="1035" r:id="rId45"/>
    <p:sldId id="1036" r:id="rId46"/>
    <p:sldId id="1212" r:id="rId47"/>
    <p:sldId id="1004" r:id="rId48"/>
    <p:sldId id="1062" r:id="rId49"/>
    <p:sldId id="1160" r:id="rId50"/>
    <p:sldId id="1220" r:id="rId51"/>
    <p:sldId id="780" r:id="rId52"/>
    <p:sldId id="488" r:id="rId53"/>
    <p:sldId id="474" r:id="rId54"/>
    <p:sldId id="489" r:id="rId55"/>
    <p:sldId id="1172" r:id="rId56"/>
    <p:sldId id="481" r:id="rId57"/>
    <p:sldId id="1089" r:id="rId58"/>
    <p:sldId id="424" r:id="rId59"/>
    <p:sldId id="425" r:id="rId60"/>
    <p:sldId id="1170" r:id="rId61"/>
    <p:sldId id="412" r:id="rId62"/>
    <p:sldId id="413" r:id="rId63"/>
    <p:sldId id="274" r:id="rId64"/>
    <p:sldId id="1058" r:id="rId65"/>
    <p:sldId id="480" r:id="rId66"/>
    <p:sldId id="469" r:id="rId67"/>
    <p:sldId id="1171" r:id="rId68"/>
    <p:sldId id="460" r:id="rId69"/>
    <p:sldId id="1161" r:id="rId70"/>
    <p:sldId id="1162" r:id="rId71"/>
    <p:sldId id="455" r:id="rId72"/>
    <p:sldId id="1182" r:id="rId73"/>
    <p:sldId id="1065" r:id="rId74"/>
    <p:sldId id="922" r:id="rId75"/>
    <p:sldId id="1221" r:id="rId76"/>
    <p:sldId id="1216" r:id="rId77"/>
    <p:sldId id="514" r:id="rId78"/>
    <p:sldId id="1173" r:id="rId79"/>
    <p:sldId id="1213" r:id="rId80"/>
    <p:sldId id="576" r:id="rId81"/>
    <p:sldId id="491" r:id="rId82"/>
    <p:sldId id="492" r:id="rId83"/>
    <p:sldId id="579" r:id="rId84"/>
    <p:sldId id="580" r:id="rId85"/>
    <p:sldId id="497" r:id="rId86"/>
    <p:sldId id="498" r:id="rId87"/>
    <p:sldId id="499" r:id="rId88"/>
    <p:sldId id="508" r:id="rId89"/>
    <p:sldId id="1079" r:id="rId90"/>
    <p:sldId id="505" r:id="rId91"/>
    <p:sldId id="507" r:id="rId92"/>
    <p:sldId id="1166" r:id="rId93"/>
    <p:sldId id="434" r:id="rId94"/>
    <p:sldId id="435" r:id="rId95"/>
    <p:sldId id="523" r:id="rId96"/>
    <p:sldId id="521" r:id="rId97"/>
    <p:sldId id="1222" r:id="rId98"/>
    <p:sldId id="257" r:id="rId99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Author" initials="A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E3B4F8-7E34-4518-80AF-C8D27AEC2006}" v="5" dt="2024-01-19T18:46:57.9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035" autoAdjust="0"/>
    <p:restoredTop sz="83706" autoAdjust="0"/>
  </p:normalViewPr>
  <p:slideViewPr>
    <p:cSldViewPr snapToGrid="0">
      <p:cViewPr varScale="1">
        <p:scale>
          <a:sx n="84" d="100"/>
          <a:sy n="84" d="100"/>
        </p:scale>
        <p:origin x="114" y="22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07" Type="http://schemas.microsoft.com/office/2015/10/relationships/revisionInfo" Target="revisionInfo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commentAuthors" Target="commentAuthors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presProps" Target="presProps.xml"/><Relationship Id="rId108" Type="http://schemas.microsoft.com/office/2018/10/relationships/authors" Target="authors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customXml" Target="../customXml/item1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customXml" Target="../customXml/item2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notesMaster" Target="notesMasters/notesMaster1.xml"/><Relationship Id="rId105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811" cy="479733"/>
          </a:xfrm>
          <a:prstGeom prst="rect">
            <a:avLst/>
          </a:prstGeom>
        </p:spPr>
        <p:txBody>
          <a:bodyPr vert="horz" lIns="98815" tIns="49408" rIns="98815" bIns="4940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737" y="1"/>
            <a:ext cx="3169811" cy="479733"/>
          </a:xfrm>
          <a:prstGeom prst="rect">
            <a:avLst/>
          </a:prstGeom>
        </p:spPr>
        <p:txBody>
          <a:bodyPr vert="horz" lIns="98815" tIns="49408" rIns="98815" bIns="49408" rtlCol="0"/>
          <a:lstStyle>
            <a:lvl1pPr algn="r">
              <a:defRPr sz="1300"/>
            </a:lvl1pPr>
          </a:lstStyle>
          <a:p>
            <a:fld id="{D3A42BC4-D5A3-4ABD-A4B1-ACF16B6004EE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830"/>
            <a:ext cx="3169811" cy="479733"/>
          </a:xfrm>
          <a:prstGeom prst="rect">
            <a:avLst/>
          </a:prstGeom>
        </p:spPr>
        <p:txBody>
          <a:bodyPr vert="horz" lIns="98815" tIns="49408" rIns="98815" bIns="4940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737" y="9119830"/>
            <a:ext cx="3169811" cy="479733"/>
          </a:xfrm>
          <a:prstGeom prst="rect">
            <a:avLst/>
          </a:prstGeom>
        </p:spPr>
        <p:txBody>
          <a:bodyPr vert="horz" lIns="98815" tIns="49408" rIns="98815" bIns="49408" rtlCol="0" anchor="b"/>
          <a:lstStyle>
            <a:lvl1pPr algn="r">
              <a:defRPr sz="1300"/>
            </a:lvl1pPr>
          </a:lstStyle>
          <a:p>
            <a:fld id="{4D6E8C89-42F1-4EDE-B8A2-29C7ABF70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543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100852" tIns="50425" rIns="100852" bIns="5042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100852" tIns="50425" rIns="100852" bIns="50425" rtlCol="0"/>
          <a:lstStyle>
            <a:lvl1pPr algn="r">
              <a:defRPr sz="1300"/>
            </a:lvl1pPr>
          </a:lstStyle>
          <a:p>
            <a:fld id="{C1752205-F21D-427D-B35C-01173C890ED9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0852" tIns="50425" rIns="100852" bIns="504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100852" tIns="50425" rIns="100852" bIns="5042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100852" tIns="50425" rIns="100852" bIns="5042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100852" tIns="50425" rIns="100852" bIns="50425" rtlCol="0" anchor="b"/>
          <a:lstStyle>
            <a:lvl1pPr algn="r">
              <a:defRPr sz="1300"/>
            </a:lvl1pPr>
          </a:lstStyle>
          <a:p>
            <a:fld id="{0714B247-3EF4-4B92-B384-051E3FA20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499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4B247-3EF4-4B92-B384-051E3FA20BB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202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4B247-3EF4-4B92-B384-051E3FA20BB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4870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4B247-3EF4-4B92-B384-051E3FA20BB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210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4B247-3EF4-4B92-B384-051E3FA20BB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881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4B247-3EF4-4B92-B384-051E3FA20BB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3028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4B247-3EF4-4B92-B384-051E3FA20BB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0082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4B247-3EF4-4B92-B384-051E3FA20BB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5338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4B247-3EF4-4B92-B384-051E3FA20BB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2506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4B247-3EF4-4B92-B384-051E3FA20BB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5370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B5D93E-2273-1A40-9594-B0F117CBDCCC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97632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4B247-3EF4-4B92-B384-051E3FA20BB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685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B5D93E-2273-1A40-9594-B0F117CBDCCC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90621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4B247-3EF4-4B92-B384-051E3FA20BB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8244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4B247-3EF4-4B92-B384-051E3FA20BB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3846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4B247-3EF4-4B92-B384-051E3FA20BB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5979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B5D93E-2273-1A40-9594-B0F117CBDCC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022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4B247-3EF4-4B92-B384-051E3FA20BB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1159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B5D93E-2273-1A40-9594-B0F117CBDCCC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1592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5D93E-2273-1A40-9594-B0F117CBDCC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1319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4B247-3EF4-4B92-B384-051E3FA20BB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10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4B247-3EF4-4B92-B384-051E3FA20BB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4225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DLM® Required Test Administration Training Module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4B247-3EF4-4B92-B384-051E3FA20B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759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B5D93E-2273-1A40-9594-B0F117CBDCCC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71785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4B247-3EF4-4B92-B384-051E3FA20B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3443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4B247-3EF4-4B92-B384-051E3FA20B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9743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4B247-3EF4-4B92-B384-051E3FA20B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14812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4B247-3EF4-4B92-B384-051E3FA20B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5214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4B247-3EF4-4B92-B384-051E3FA20B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60126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4B247-3EF4-4B92-B384-051E3FA20B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53642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DLM® Required Test Administration Training Module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4B247-3EF4-4B92-B384-051E3FA20B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67651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4B247-3EF4-4B92-B384-051E3FA20B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43510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DLM® Required Test Administration Training Module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4B247-3EF4-4B92-B384-051E3FA20B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30386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4B247-3EF4-4B92-B384-051E3FA20B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4610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4B247-3EF4-4B92-B384-051E3FA20B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925379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4B247-3EF4-4B92-B384-051E3FA20B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19606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4B247-3EF4-4B92-B384-051E3FA20B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57079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4B247-3EF4-4B92-B384-051E3FA20BBF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3671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4B247-3EF4-4B92-B384-051E3FA20BBF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95330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4B247-3EF4-4B92-B384-051E3FA20BBF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44952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4B247-3EF4-4B92-B384-051E3FA20BBF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82390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4B247-3EF4-4B92-B384-051E3FA20BBF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7730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B5D93E-2273-1A40-9594-B0F117CBDCCC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00299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B5D93E-2273-1A40-9594-B0F117CBDCCC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217885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B5D93E-2273-1A40-9594-B0F117CBDCCC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742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B5D93E-2273-1A40-9594-B0F117CBDCCC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43958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066" y="5558590"/>
            <a:ext cx="6871109" cy="5053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02767344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B5D93E-2273-1A40-9594-B0F117CBDCCC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69922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4B247-3EF4-4B92-B384-051E3FA20BBF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38863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4B247-3EF4-4B92-B384-051E3FA20BB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734351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B5D93E-2273-1A40-9594-B0F117CBDCCC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745058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4395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2010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4B247-3EF4-4B92-B384-051E3FA20BBF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25692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4B247-3EF4-4B92-B384-051E3FA20BB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72066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4B247-3EF4-4B92-B384-051E3FA20BB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289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4B247-3EF4-4B92-B384-051E3FA20BB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39452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B5D93E-2273-1A40-9594-B0F117CBDCCC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62534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903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B5D93E-2273-1A40-9594-B0F117CBDCCC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903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477670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4B247-3EF4-4B92-B384-051E3FA20BB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9055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B5D93E-2273-1A40-9594-B0F117CBDCCC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094722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4B247-3EF4-4B92-B384-051E3FA20BBF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6937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066" y="5558590"/>
            <a:ext cx="6871109" cy="50532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408838013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066" y="5558590"/>
            <a:ext cx="6871109" cy="50532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58895318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066" y="5558590"/>
            <a:ext cx="6871109" cy="50532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0801777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066" y="5558590"/>
            <a:ext cx="6871109" cy="50532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34357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32407616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B5D93E-2273-1A40-9594-B0F117CBDCCC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677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4B247-3EF4-4B92-B384-051E3FA20BB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44596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4B247-3EF4-4B92-B384-051E3FA20BB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6748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4B247-3EF4-4B92-B384-051E3FA20BB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354788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B5D93E-2273-1A40-9594-B0F117CBDCCC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63436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B5D93E-2273-1A40-9594-B0F117CBDCCC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84147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4B247-3EF4-4B92-B384-051E3FA20BB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886565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4B247-3EF4-4B92-B384-051E3FA20BBF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75295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4B247-3EF4-4B92-B384-051E3FA20BBF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349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B5D93E-2273-1A40-9594-B0F117CBDCCC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094812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4B247-3EF4-4B92-B384-051E3FA20BB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6639077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475" y="900113"/>
            <a:ext cx="6846888" cy="3852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4B247-3EF4-4B92-B384-051E3FA20BB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6893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4B247-3EF4-4B92-B384-051E3FA20BB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340082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4B247-3EF4-4B92-B384-051E3FA20BB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6956874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B5D93E-2273-1A40-9594-B0F117CBDCCC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426143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4B247-3EF4-4B92-B384-051E3FA20BB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366789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4B247-3EF4-4B92-B384-051E3FA20BB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6639504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4B247-3EF4-4B92-B384-051E3FA20BB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7994954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4B247-3EF4-4B92-B384-051E3FA20BB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530536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4B247-3EF4-4B92-B384-051E3FA20BB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668420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4B247-3EF4-4B92-B384-051E3FA20BB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9331456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4B247-3EF4-4B92-B384-051E3FA20BB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0540344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4B247-3EF4-4B92-B384-051E3FA20BB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6851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4B247-3EF4-4B92-B384-051E3FA20BB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282075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64053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636380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4B247-3EF4-4B92-B384-051E3FA20BBF}" type="slidenum">
              <a:rPr lang="en-US" smtClean="0"/>
              <a:pPr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41223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4B247-3EF4-4B92-B384-051E3FA20BBF}" type="slidenum">
              <a:rPr lang="en-US" smtClean="0"/>
              <a:pPr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74552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B5D93E-2273-1A40-9594-B0F117CBDCCC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7319735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90301">
              <a:defRPr/>
            </a:pPr>
            <a:fld id="{0714B247-3EF4-4B92-B384-051E3FA20BBF}" type="slidenum">
              <a:rPr lang="en-US">
                <a:solidFill>
                  <a:prstClr val="black"/>
                </a:solidFill>
                <a:latin typeface="Calibri"/>
              </a:rPr>
              <a:pPr defTabSz="490301">
                <a:defRPr/>
              </a:pPr>
              <a:t>95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758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5477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33675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54680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9874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3089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36845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5477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33675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59787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5477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33675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80141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811" y="217486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5061" y="1600201"/>
            <a:ext cx="10044417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0697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3396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629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9061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6589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80476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76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423" y="1509946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423" y="2191653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70302" y="1509946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73622" y="220004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8066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265" y="26035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6186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811" y="217486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5061" y="1600201"/>
            <a:ext cx="10044417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44035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74582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21684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0749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55770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88272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5477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33675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16618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811" y="217486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5061" y="1600201"/>
            <a:ext cx="10044417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4214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08697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629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9061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6589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33775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76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423" y="1509946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423" y="2191653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70302" y="1509946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73622" y="220004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1427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89549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265" y="26035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61328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87669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50709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70576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77223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0885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629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9061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6589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984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76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423" y="1509946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423" y="2191653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70302" y="1509946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73622" y="220004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9404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265" y="26035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360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5080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8896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8827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lm_ppt_template2-01.jpg"/>
          <p:cNvPicPr preferRelativeResize="0"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7772" cy="692658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996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4626" y="1632185"/>
            <a:ext cx="975930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927600" y="6347342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3958EC7-BE00-48FE-824E-48880B720931}" type="slidenum">
              <a:rPr lang="en-US" sz="1400" smtClean="0">
                <a:solidFill>
                  <a:schemeClr val="bg1">
                    <a:lumMod val="65000"/>
                  </a:schemeClr>
                </a:solidFill>
              </a:rPr>
              <a:pPr algn="ctr"/>
              <a:t>‹#›</a:t>
            </a:fld>
            <a:endParaRPr lang="en-US" sz="140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712" y="6035040"/>
            <a:ext cx="1673094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99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8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00081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lm_ppt_template2-01.jpg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7772" cy="692658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996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4626" y="1632185"/>
            <a:ext cx="975930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712" y="6035040"/>
            <a:ext cx="1673094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81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00081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lm_ppt_template2-01.jpg"/>
          <p:cNvPicPr preferRelativeResize="0"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7772" cy="692658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996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4626" y="1632185"/>
            <a:ext cx="975930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927600" y="6347342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3958EC7-BE00-48FE-824E-48880B720931}" type="slidenum">
              <a:rPr lang="en-US" sz="1400" smtClean="0">
                <a:solidFill>
                  <a:prstClr val="white">
                    <a:lumMod val="65000"/>
                  </a:prstClr>
                </a:solidFill>
              </a:rPr>
              <a:pPr algn="ctr"/>
              <a:t>‹#›</a:t>
            </a:fld>
            <a:endParaRPr lang="en-US" sz="140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712" y="6035040"/>
            <a:ext cx="1673094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894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00081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lm_ppt_template2-01.jpg"/>
          <p:cNvPicPr preferRelativeResize="0"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7772" cy="692658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996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4626" y="1632185"/>
            <a:ext cx="975930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927600" y="6347342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3958EC7-BE00-48FE-824E-48880B720931}" type="slidenum">
              <a:rPr lang="en-US" sz="1400" smtClean="0">
                <a:solidFill>
                  <a:prstClr val="white">
                    <a:lumMod val="65000"/>
                  </a:prstClr>
                </a:solidFill>
              </a:rPr>
              <a:pPr algn="ctr"/>
              <a:t>‹#›</a:t>
            </a:fld>
            <a:endParaRPr lang="en-US" sz="140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712" y="6035040"/>
            <a:ext cx="1673094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755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00081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dynamiclearningmaps.org/sites/default/files/documents/Scoring/Talking_to_Parents_about_Score_Reports_YE.pdf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dynamiclearningmaps.org/sites/default/files/documents/Manuals_Blueprints/Guide_to_Practice_Activities_and_Released_Testlets.pdf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ynamiclearningmaps.org/sites/default/files/documents/Using_Mini_Maps_to_Plan_Instruction.pdf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mailto:DLM-support@ku.edu" TargetMode="External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4103D-7455-9F42-B754-48ADCB990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5477" y="2130426"/>
            <a:ext cx="10363200" cy="3355974"/>
          </a:xfrm>
        </p:spPr>
        <p:txBody>
          <a:bodyPr>
            <a:normAutofit/>
          </a:bodyPr>
          <a:lstStyle/>
          <a:p>
            <a:r>
              <a:rPr lang="en-US"/>
              <a:t>Spring 2024 Dynamic Learning Maps</a:t>
            </a:r>
            <a:r>
              <a:rPr lang="en-US" baseline="30000"/>
              <a:t>®</a:t>
            </a:r>
            <a:r>
              <a:rPr lang="en-US"/>
              <a:t> (DLM</a:t>
            </a:r>
            <a:r>
              <a:rPr lang="en-US" baseline="30000"/>
              <a:t>®</a:t>
            </a:r>
            <a:r>
              <a:rPr lang="en-US"/>
              <a:t>) Alternate Assessment for Maryland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B0175C-6857-044A-9230-FB3EE7918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5322" y="101600"/>
            <a:ext cx="2946400" cy="177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E00799-9A55-1D0F-4B8A-E890995462EE}"/>
              </a:ext>
            </a:extLst>
          </p:cNvPr>
          <p:cNvSpPr txBox="1"/>
          <p:nvPr/>
        </p:nvSpPr>
        <p:spPr>
          <a:xfrm>
            <a:off x="2904566" y="5737226"/>
            <a:ext cx="7089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© 2024 Accessible Teaching, Learning, and Assessment Systems (ATLAS), the University of Kansas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27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8D0D0-3B06-2D03-511B-854A8D68A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of Year Tab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27D5B-9BE7-DACE-DF8D-DB025B8BE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5062" y="2785729"/>
            <a:ext cx="10044417" cy="3340435"/>
          </a:xfrm>
        </p:spPr>
        <p:txBody>
          <a:bodyPr/>
          <a:lstStyle/>
          <a:p>
            <a:r>
              <a:rPr lang="en-US" dirty="0"/>
              <a:t>This tab will provide the district-level General Research File (GRF).</a:t>
            </a:r>
          </a:p>
        </p:txBody>
      </p:sp>
      <p:pic>
        <p:nvPicPr>
          <p:cNvPr id="5" name="Picture 4" descr="Screenshot within Educator Portal showing the Reports tab selected and the Data Management tab emphasized">
            <a:extLst>
              <a:ext uri="{FF2B5EF4-FFF2-40B4-BE49-F238E27FC236}">
                <a16:creationId xmlns:a16="http://schemas.microsoft.com/office/drawing/2014/main" id="{367B9457-679A-B339-6662-6D9D0055437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208915" y="1408218"/>
            <a:ext cx="8335108" cy="11798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0E2709-B217-E049-E7A9-20A9CEA44043}"/>
              </a:ext>
            </a:extLst>
          </p:cNvPr>
          <p:cNvSpPr txBox="1"/>
          <p:nvPr/>
        </p:nvSpPr>
        <p:spPr>
          <a:xfrm>
            <a:off x="4262179" y="4013316"/>
            <a:ext cx="3878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Only DTCs will have the End of Year tab.</a:t>
            </a:r>
          </a:p>
        </p:txBody>
      </p:sp>
    </p:spTree>
    <p:extLst>
      <p:ext uri="{BB962C8B-B14F-4D97-AF65-F5344CB8AC3E}">
        <p14:creationId xmlns:p14="http://schemas.microsoft.com/office/powerpoint/2010/main" val="3459931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8CAB9-C7A1-ED38-F4B0-3E9063E0F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 About Using Extracts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06DBD-B393-0CB4-37C3-2FED59EAA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the </a:t>
            </a:r>
            <a:r>
              <a:rPr lang="en-US" b="1" dirty="0"/>
              <a:t>New File </a:t>
            </a:r>
            <a:r>
              <a:rPr lang="en-US" dirty="0"/>
              <a:t>button</a:t>
            </a:r>
            <a:r>
              <a:rPr lang="en-US" b="1" dirty="0"/>
              <a:t> </a:t>
            </a:r>
            <a:r>
              <a:rPr lang="en-US" dirty="0"/>
              <a:t>to update the resulting csv file each time updated information is needed.</a:t>
            </a:r>
          </a:p>
          <a:p>
            <a:r>
              <a:rPr lang="en-US" dirty="0"/>
              <a:t>Consult the Educator Portal User Guide for more information about extracts.</a:t>
            </a:r>
          </a:p>
        </p:txBody>
      </p:sp>
    </p:spTree>
    <p:extLst>
      <p:ext uri="{BB962C8B-B14F-4D97-AF65-F5344CB8AC3E}">
        <p14:creationId xmlns:p14="http://schemas.microsoft.com/office/powerpoint/2010/main" val="2300140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AE707-4C9B-47DF-97F9-A1A2E5A85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Removing Users in Educator Portal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1285FC-C33E-C4DE-9525-D9DF465B2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Previously, the only options were to add, activate, or deactivate users.</a:t>
            </a:r>
          </a:p>
          <a:p>
            <a:r>
              <a:rPr lang="en-US" dirty="0"/>
              <a:t>District and building users will now be able to </a:t>
            </a:r>
            <a:r>
              <a:rPr lang="en-US" b="1" dirty="0"/>
              <a:t>remove</a:t>
            </a:r>
            <a:r>
              <a:rPr lang="en-US" dirty="0"/>
              <a:t> users in the Educator Portal interface. (Teachers cannot do this.)</a:t>
            </a:r>
          </a:p>
          <a:p>
            <a:pPr lvl="1"/>
            <a:r>
              <a:rPr lang="en-US" dirty="0"/>
              <a:t>No remove users template is provided.</a:t>
            </a:r>
          </a:p>
          <a:p>
            <a:pPr lvl="1"/>
            <a:r>
              <a:rPr lang="en-US" dirty="0"/>
              <a:t>Teachers cannot be removed if they have rosters.</a:t>
            </a:r>
          </a:p>
        </p:txBody>
      </p:sp>
    </p:spTree>
    <p:extLst>
      <p:ext uri="{BB962C8B-B14F-4D97-AF65-F5344CB8AC3E}">
        <p14:creationId xmlns:p14="http://schemas.microsoft.com/office/powerpoint/2010/main" val="2365124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DF44F-0E5E-7070-6337-15888F8A3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of Removing Users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17E28-AB71-820A-2B16-A9350F027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Remove</a:t>
            </a:r>
            <a:r>
              <a:rPr lang="en-US" dirty="0"/>
              <a:t> users if they are no longer teaching in your </a:t>
            </a:r>
            <a:r>
              <a:rPr lang="en-US" b="1" dirty="0"/>
              <a:t>state</a:t>
            </a:r>
            <a:r>
              <a:rPr lang="en-US" dirty="0"/>
              <a:t>.</a:t>
            </a:r>
          </a:p>
          <a:p>
            <a:r>
              <a:rPr lang="en-US" b="1" dirty="0"/>
              <a:t>Inactivate</a:t>
            </a:r>
            <a:r>
              <a:rPr lang="en-US" dirty="0"/>
              <a:t> users if they are teaching in another </a:t>
            </a:r>
            <a:r>
              <a:rPr lang="en-US" b="1" dirty="0"/>
              <a:t>district</a:t>
            </a:r>
            <a:r>
              <a:rPr lang="en-US" dirty="0"/>
              <a:t>.</a:t>
            </a:r>
          </a:p>
          <a:p>
            <a:r>
              <a:rPr lang="en-US" dirty="0"/>
              <a:t>Users who have been removed will not appear in data extracts.</a:t>
            </a:r>
          </a:p>
          <a:p>
            <a:r>
              <a:rPr lang="en-US" dirty="0"/>
              <a:t>Only state-level users can restore a user that has been removed.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4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9B5F5-A06C-00C9-9A8C-407BD3EE2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Educator Portal User Interface</a:t>
            </a:r>
          </a:p>
        </p:txBody>
      </p:sp>
      <p:pic>
        <p:nvPicPr>
          <p:cNvPr id="5" name="Picture 4" descr="Screenshot within Educator Portal of the View Users page with the Remove button emphasized">
            <a:extLst>
              <a:ext uri="{FF2B5EF4-FFF2-40B4-BE49-F238E27FC236}">
                <a16:creationId xmlns:a16="http://schemas.microsoft.com/office/drawing/2014/main" id="{312D2E53-BA9B-661B-7AAE-F1CC55F56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067" y="1482529"/>
            <a:ext cx="8095403" cy="40547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8229E1-2CB8-F52D-9DF8-CB35757E3F6F}"/>
              </a:ext>
            </a:extLst>
          </p:cNvPr>
          <p:cNvSpPr txBox="1"/>
          <p:nvPr/>
        </p:nvSpPr>
        <p:spPr>
          <a:xfrm>
            <a:off x="4413251" y="3956049"/>
            <a:ext cx="8415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Active, pending, and inactive users can be removed.</a:t>
            </a:r>
          </a:p>
        </p:txBody>
      </p:sp>
    </p:spTree>
    <p:extLst>
      <p:ext uri="{BB962C8B-B14F-4D97-AF65-F5344CB8AC3E}">
        <p14:creationId xmlns:p14="http://schemas.microsoft.com/office/powerpoint/2010/main" val="248724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2B4D7-035F-0D92-A30F-3A1F14A62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Steps to Remove Users in Educator Portal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E1EB9-9B8A-A682-0EBF-B85058E01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38" indent="-514338">
              <a:buFont typeface="+mj-lt"/>
              <a:buAutoNum type="arabicPeriod"/>
            </a:pPr>
            <a:r>
              <a:rPr lang="en-US" dirty="0"/>
              <a:t>Select the </a:t>
            </a:r>
            <a:r>
              <a:rPr lang="en-US" b="1" dirty="0"/>
              <a:t>Settings</a:t>
            </a:r>
            <a:r>
              <a:rPr lang="en-US" dirty="0"/>
              <a:t> tab in Educator Portal and then the </a:t>
            </a:r>
            <a:r>
              <a:rPr lang="en-US" b="1" dirty="0"/>
              <a:t>Users</a:t>
            </a:r>
            <a:r>
              <a:rPr lang="en-US" dirty="0"/>
              <a:t> option.</a:t>
            </a:r>
          </a:p>
          <a:p>
            <a:pPr marL="514338" indent="-514338">
              <a:buFont typeface="+mj-lt"/>
              <a:buAutoNum type="arabicPeriod"/>
            </a:pPr>
            <a:r>
              <a:rPr lang="en-US" dirty="0"/>
              <a:t>Select the </a:t>
            </a:r>
            <a:r>
              <a:rPr lang="en-US" b="1" dirty="0"/>
              <a:t>View Users </a:t>
            </a:r>
            <a:r>
              <a:rPr lang="en-US" dirty="0"/>
              <a:t>tab.</a:t>
            </a:r>
          </a:p>
          <a:p>
            <a:pPr marL="514338" indent="-514338">
              <a:buFont typeface="+mj-lt"/>
              <a:buAutoNum type="arabicPeriod"/>
            </a:pPr>
            <a:r>
              <a:rPr lang="en-US" dirty="0"/>
              <a:t>Use the dropdown menus to populate the list of users and select the </a:t>
            </a:r>
            <a:r>
              <a:rPr lang="en-US" b="1" dirty="0"/>
              <a:t>Search</a:t>
            </a:r>
            <a:r>
              <a:rPr lang="en-US" dirty="0"/>
              <a:t> button.</a:t>
            </a:r>
          </a:p>
        </p:txBody>
      </p:sp>
    </p:spTree>
    <p:extLst>
      <p:ext uri="{BB962C8B-B14F-4D97-AF65-F5344CB8AC3E}">
        <p14:creationId xmlns:p14="http://schemas.microsoft.com/office/powerpoint/2010/main" val="462568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2B4D7-035F-0D92-A30F-3A1F14A62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Steps to Remove Users in Educator Portal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E1EB9-9B8A-A682-0EBF-B85058E01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/>
              <a:t>Select the user(s) to be removed from the grid.</a:t>
            </a:r>
          </a:p>
          <a:p>
            <a:pPr marL="514338" indent="-514338">
              <a:buFont typeface="+mj-lt"/>
              <a:buAutoNum type="arabicPeriod" startAt="4"/>
            </a:pPr>
            <a:r>
              <a:rPr lang="en-US" dirty="0"/>
              <a:t>Select the </a:t>
            </a:r>
            <a:r>
              <a:rPr lang="en-US" b="1" dirty="0"/>
              <a:t>Remove</a:t>
            </a:r>
            <a:r>
              <a:rPr lang="en-US" dirty="0"/>
              <a:t> button below the grid.</a:t>
            </a:r>
          </a:p>
          <a:p>
            <a:pPr marL="514338" indent="-514338">
              <a:buFont typeface="+mj-lt"/>
              <a:buAutoNum type="arabicPeriod" startAt="4"/>
            </a:pPr>
            <a:r>
              <a:rPr lang="en-US" dirty="0"/>
              <a:t>Confirm the action when the pop-up message appears.</a:t>
            </a:r>
          </a:p>
        </p:txBody>
      </p:sp>
    </p:spTree>
    <p:extLst>
      <p:ext uri="{BB962C8B-B14F-4D97-AF65-F5344CB8AC3E}">
        <p14:creationId xmlns:p14="http://schemas.microsoft.com/office/powerpoint/2010/main" val="891670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36492-ED2F-ED93-E947-298A4EC8B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First Contact Surveys for Returning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6C5CD-BA06-5EE6-26C8-A05CF764A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items were revised for 2023-2024.</a:t>
            </a:r>
          </a:p>
          <a:p>
            <a:r>
              <a:rPr lang="en-US" dirty="0"/>
              <a:t>First Contact Surveys for returning students will be reset to Not Started.</a:t>
            </a:r>
          </a:p>
          <a:p>
            <a:r>
              <a:rPr lang="en-US" dirty="0"/>
              <a:t>All required items must be completed and submitted for all students.</a:t>
            </a:r>
          </a:p>
          <a:p>
            <a:r>
              <a:rPr lang="en-US" dirty="0"/>
              <a:t>A complete list of the First Contact Survey items is provided in the </a:t>
            </a:r>
            <a:r>
              <a:rPr lang="en-US" cap="small" dirty="0"/>
              <a:t>Test Administration Manual </a:t>
            </a:r>
            <a:r>
              <a:rPr lang="en-US" dirty="0"/>
              <a:t>(see Appendix A).</a:t>
            </a:r>
          </a:p>
        </p:txBody>
      </p:sp>
    </p:spTree>
    <p:extLst>
      <p:ext uri="{BB962C8B-B14F-4D97-AF65-F5344CB8AC3E}">
        <p14:creationId xmlns:p14="http://schemas.microsoft.com/office/powerpoint/2010/main" val="147694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Test Administrator Training</a:t>
            </a:r>
          </a:p>
        </p:txBody>
      </p:sp>
    </p:spTree>
    <p:extLst>
      <p:ext uri="{BB962C8B-B14F-4D97-AF65-F5344CB8AC3E}">
        <p14:creationId xmlns:p14="http://schemas.microsoft.com/office/powerpoint/2010/main" val="2877991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Accessing Required Test Administrator Training</a:t>
            </a:r>
          </a:p>
        </p:txBody>
      </p:sp>
      <p:pic>
        <p:nvPicPr>
          <p:cNvPr id="7" name="Picture 6" descr="Screenshot of the Educator Portal Home Screen with the Training tab emphasized">
            <a:extLst>
              <a:ext uri="{FF2B5EF4-FFF2-40B4-BE49-F238E27FC236}">
                <a16:creationId xmlns:a16="http://schemas.microsoft.com/office/drawing/2014/main" id="{184ACFC3-0D31-6132-22D5-878117E75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869" y="1571626"/>
            <a:ext cx="7772400" cy="391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541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 of Maryland’s spring 2024 DLM Assessment</a:t>
            </a:r>
          </a:p>
        </p:txBody>
      </p:sp>
    </p:spTree>
    <p:extLst>
      <p:ext uri="{BB962C8B-B14F-4D97-AF65-F5344CB8AC3E}">
        <p14:creationId xmlns:p14="http://schemas.microsoft.com/office/powerpoint/2010/main" val="3177383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46692-3675-45AA-816A-573070E17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Clarification: Training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65603-62EC-147B-0590-0BE4A7C68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New</a:t>
            </a:r>
            <a:r>
              <a:rPr lang="en-US" dirty="0"/>
              <a:t>: Teachers will use the Training tab in Educator Portal to access the DLM Required Test Administrator Training.</a:t>
            </a:r>
          </a:p>
          <a:p>
            <a:pPr lvl="1"/>
            <a:r>
              <a:rPr lang="en-US" dirty="0"/>
              <a:t>Will not use the Training Courses link</a:t>
            </a:r>
          </a:p>
          <a:p>
            <a:pPr lvl="1"/>
            <a:r>
              <a:rPr lang="en-US" dirty="0"/>
              <a:t>Will only need to sign into Educator Portal</a:t>
            </a:r>
          </a:p>
        </p:txBody>
      </p:sp>
    </p:spTree>
    <p:extLst>
      <p:ext uri="{BB962C8B-B14F-4D97-AF65-F5344CB8AC3E}">
        <p14:creationId xmlns:p14="http://schemas.microsoft.com/office/powerpoint/2010/main" val="3974221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941C8-CD09-8131-F141-75F6CB11C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Launching the Course for Teachers</a:t>
            </a:r>
          </a:p>
        </p:txBody>
      </p:sp>
      <p:pic>
        <p:nvPicPr>
          <p:cNvPr id="5" name="Picture 4" descr="Screenshot within Educator Portal with the Training tab selected and the course for new test administrators emphasized under the Course Name heading">
            <a:extLst>
              <a:ext uri="{FF2B5EF4-FFF2-40B4-BE49-F238E27FC236}">
                <a16:creationId xmlns:a16="http://schemas.microsoft.com/office/drawing/2014/main" id="{F88ABE23-C4F0-1CA3-3312-F02FA48B5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329" y="1718211"/>
            <a:ext cx="9235067" cy="342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818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A2AF5-B875-9F1E-6BDD-F875EAB72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Quicker Completion Acknowledgement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535CE-38EB-F13C-B562-38EA00F10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Trainees can expect to have access to the Test Management tab in Educator Portal in about 30 minutes after accepting their completion certificate in the training course.</a:t>
            </a:r>
          </a:p>
          <a:p>
            <a:pPr lvl="1"/>
            <a:r>
              <a:rPr lang="en-US" dirty="0"/>
              <a:t>Previously, this took up to 3 hours.</a:t>
            </a:r>
          </a:p>
        </p:txBody>
      </p:sp>
    </p:spTree>
    <p:extLst>
      <p:ext uri="{BB962C8B-B14F-4D97-AF65-F5344CB8AC3E}">
        <p14:creationId xmlns:p14="http://schemas.microsoft.com/office/powerpoint/2010/main" val="36651194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25CFE-209F-4638-90D0-9BF207A9B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Required Test Administrator Training </a:t>
            </a:r>
            <a:br>
              <a:rPr lang="en-US" dirty="0"/>
            </a:br>
            <a:r>
              <a:rPr lang="en-US" dirty="0"/>
              <a:t>Modules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8ACF545E-7964-0254-93B0-E79EA8E035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4876361"/>
              </p:ext>
            </p:extLst>
          </p:nvPr>
        </p:nvGraphicFramePr>
        <p:xfrm>
          <a:off x="2106613" y="1634490"/>
          <a:ext cx="8226108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6527">
                  <a:extLst>
                    <a:ext uri="{9D8B030D-6E8A-4147-A177-3AD203B41FA5}">
                      <a16:colId xmlns:a16="http://schemas.microsoft.com/office/drawing/2014/main" val="820173761"/>
                    </a:ext>
                  </a:extLst>
                </a:gridCol>
                <a:gridCol w="1814750">
                  <a:extLst>
                    <a:ext uri="{9D8B030D-6E8A-4147-A177-3AD203B41FA5}">
                      <a16:colId xmlns:a16="http://schemas.microsoft.com/office/drawing/2014/main" val="68068205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93138194"/>
                    </a:ext>
                  </a:extLst>
                </a:gridCol>
                <a:gridCol w="2526031">
                  <a:extLst>
                    <a:ext uri="{9D8B030D-6E8A-4147-A177-3AD203B41FA5}">
                      <a16:colId xmlns:a16="http://schemas.microsoft.com/office/drawing/2014/main" val="30044538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Required Modules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Optional Modules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Additional Required Modules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923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/>
                        <a:t>Returning Teachers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713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/>
                        <a:t>New Teachers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379294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l"/>
                      <a:r>
                        <a:rPr lang="en-US" sz="2000" b="1" dirty="0"/>
                        <a:t>*</a:t>
                      </a:r>
                      <a:r>
                        <a:rPr lang="en-US" sz="2000" dirty="0"/>
                        <a:t>If the module is not passed, the returning teacher is directed to additional required training.</a:t>
                      </a:r>
                      <a:endParaRPr lang="en-US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727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7179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B8FBF-08E6-7C0A-C840-1D5E14264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Slight Makeover, No Need to Reinstall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FFE06-8C97-6422-0D7E-A81D56485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5062" y="1600202"/>
            <a:ext cx="10044417" cy="1143001"/>
          </a:xfrm>
        </p:spPr>
        <p:txBody>
          <a:bodyPr/>
          <a:lstStyle/>
          <a:p>
            <a:r>
              <a:rPr lang="en-US" dirty="0"/>
              <a:t>Student Portal 9.0.0 was used last school year and is still the current version. </a:t>
            </a:r>
          </a:p>
        </p:txBody>
      </p:sp>
      <p:pic>
        <p:nvPicPr>
          <p:cNvPr id="5" name="Picture 4" descr="Screenshot of the Student Portal login page">
            <a:extLst>
              <a:ext uri="{FF2B5EF4-FFF2-40B4-BE49-F238E27FC236}">
                <a16:creationId xmlns:a16="http://schemas.microsoft.com/office/drawing/2014/main" id="{CAC1ACB8-D3F9-0904-390E-4B4145123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3062" y="2844387"/>
            <a:ext cx="7340892" cy="321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291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726231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Scoring and reporting</a:t>
            </a:r>
          </a:p>
        </p:txBody>
      </p:sp>
    </p:spTree>
    <p:extLst>
      <p:ext uri="{BB962C8B-B14F-4D97-AF65-F5344CB8AC3E}">
        <p14:creationId xmlns:p14="http://schemas.microsoft.com/office/powerpoint/2010/main" val="27381531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FC9E27-E17C-4882-97B1-EC5828E06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Locating Score Reports (1)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6268531-8ED6-4E44-BA05-9B3A740FAE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81793" y="1360486"/>
            <a:ext cx="8157656" cy="4525963"/>
          </a:xfr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678520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FC9E27-E17C-4882-97B1-EC5828E06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Locating Score Reports (2)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534DCD9-D3DE-4AF6-8C68-70D289DFDF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9813" y="1647540"/>
            <a:ext cx="7592485" cy="3896269"/>
          </a:xfr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139096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F9A98-55D6-4E4A-B13C-371BE2654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52400"/>
            <a:ext cx="10972800" cy="1143000"/>
          </a:xfrm>
        </p:spPr>
        <p:txBody>
          <a:bodyPr/>
          <a:lstStyle/>
          <a:p>
            <a:r>
              <a:rPr lang="en-US"/>
              <a:t>Score Report Overview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A7243-1EE5-43F6-A332-A159BB894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3636" y="1600201"/>
            <a:ext cx="10044417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Trebuchet MS"/>
              </a:rPr>
              <a:t>Teachers may view ISRs for students rostered to them for the current school year.</a:t>
            </a:r>
          </a:p>
          <a:p>
            <a:r>
              <a:rPr lang="en-US" dirty="0"/>
              <a:t>Score reports consist of Overall Results, Performance Profile, and a Learning Profile.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100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Maryland Spring 2024 Assessment Window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6180" y="2066386"/>
            <a:ext cx="6446283" cy="426126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dirty="0">
                <a:latin typeface="Trebuchet MS"/>
              </a:rPr>
              <a:t>March 11, 2024, to May 17, 2024 </a:t>
            </a:r>
          </a:p>
          <a:p>
            <a:r>
              <a:rPr lang="en-US" sz="3200" dirty="0">
                <a:latin typeface="Trebuchet MS"/>
              </a:rPr>
              <a:t>Data cleanup before and during the window</a:t>
            </a:r>
          </a:p>
          <a:p>
            <a:r>
              <a:rPr lang="en-US" sz="3200" dirty="0">
                <a:latin typeface="Trebuchet MS"/>
              </a:rPr>
              <a:t>Testlets will not be delivered before the assessment window start date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1CAC3C6-DC3C-4A37-B7FC-A02E909AC3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612390" y="2389632"/>
            <a:ext cx="4291701" cy="2597363"/>
          </a:xfrm>
        </p:spPr>
      </p:pic>
    </p:spTree>
    <p:extLst>
      <p:ext uri="{BB962C8B-B14F-4D97-AF65-F5344CB8AC3E}">
        <p14:creationId xmlns:p14="http://schemas.microsoft.com/office/powerpoint/2010/main" val="15095897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623" y="547688"/>
            <a:ext cx="10972800" cy="692727"/>
          </a:xfrm>
        </p:spPr>
        <p:txBody>
          <a:bodyPr>
            <a:noAutofit/>
          </a:bodyPr>
          <a:lstStyle/>
          <a:p>
            <a:r>
              <a:rPr lang="en-US"/>
              <a:t>Score Report Overview (2)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71983A-E48F-4ED5-086A-D61DD79DD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5183" y="1506826"/>
            <a:ext cx="10044417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Trebuchet MS"/>
              </a:rPr>
              <a:t>The student’s performance in a subject is based on the number of skills mastered in relation to the total number of skills covered in the assessment.</a:t>
            </a:r>
          </a:p>
          <a:p>
            <a:r>
              <a:rPr lang="en-US">
                <a:latin typeface="Trebuchet MS"/>
              </a:rPr>
              <a:t>This data, along with other student data, provides teachers with information to plan for instruction.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015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Overall Results (1)</a:t>
            </a:r>
          </a:p>
        </p:txBody>
      </p:sp>
      <p:pic>
        <p:nvPicPr>
          <p:cNvPr id="16" name="Content Placeholder 15" descr="A picture displaying the Overall Results on an example of an Individual Student End-of-Year Report.">
            <a:extLst>
              <a:ext uri="{FF2B5EF4-FFF2-40B4-BE49-F238E27FC236}">
                <a16:creationId xmlns:a16="http://schemas.microsoft.com/office/drawing/2014/main" id="{533D4F21-6B65-4BD4-B7FC-CC6AE711BC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58888" y="2170629"/>
            <a:ext cx="5384800" cy="3385104"/>
          </a:xfrm>
          <a:ln w="3175">
            <a:solidFill>
              <a:schemeClr val="tx1"/>
            </a:solidFill>
          </a:ln>
        </p:spPr>
      </p:pic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AB823C6C-FA17-498E-8E73-42FE1767A33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total number of skills that could be mastered for this grade and subject.</a:t>
            </a:r>
          </a:p>
          <a:p>
            <a:r>
              <a:rPr lang="en-US" dirty="0"/>
              <a:t>Provides evidence about what the child knows and can do.</a:t>
            </a:r>
          </a:p>
          <a:p>
            <a:r>
              <a:rPr lang="en-US" dirty="0"/>
              <a:t>Results are not a raw score or the number of items the student got correct.</a:t>
            </a:r>
          </a:p>
        </p:txBody>
      </p:sp>
    </p:spTree>
    <p:extLst>
      <p:ext uri="{BB962C8B-B14F-4D97-AF65-F5344CB8AC3E}">
        <p14:creationId xmlns:p14="http://schemas.microsoft.com/office/powerpoint/2010/main" val="20615781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Overall Results (2)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9CDB3E-86F8-4AA1-9A37-AD11F15A4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When talking to parents about overall results</a:t>
            </a:r>
          </a:p>
          <a:p>
            <a:pPr lvl="1"/>
            <a:r>
              <a:rPr lang="en-US" sz="2600" dirty="0"/>
              <a:t>provide examples of Essential Elements</a:t>
            </a:r>
          </a:p>
          <a:p>
            <a:pPr lvl="1"/>
            <a:r>
              <a:rPr lang="en-US" sz="2600" dirty="0"/>
              <a:t>provide academic examples of skills, which can be found in the mini-maps for each Essential Element</a:t>
            </a:r>
          </a:p>
          <a:p>
            <a:r>
              <a:rPr lang="en-US" sz="3000" dirty="0"/>
              <a:t>Essential Elements relate to what is being taught to grade-level peers.</a:t>
            </a:r>
          </a:p>
          <a:p>
            <a:r>
              <a:rPr lang="en-US" sz="3000" dirty="0"/>
              <a:t>Essential Elements are located on Maryland’s DLM webpage.</a:t>
            </a:r>
          </a:p>
          <a:p>
            <a:r>
              <a:rPr lang="en-US" sz="3000" dirty="0"/>
              <a:t>DLM does not provide a raw score.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7998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Performance Profile (1)</a:t>
            </a:r>
          </a:p>
        </p:txBody>
      </p:sp>
      <p:pic>
        <p:nvPicPr>
          <p:cNvPr id="6" name="Content Placeholder 5" descr="A picture of page 1 of the Performance Profile from an example of an Individual Student End-of-Year Report.">
            <a:extLst>
              <a:ext uri="{FF2B5EF4-FFF2-40B4-BE49-F238E27FC236}">
                <a16:creationId xmlns:a16="http://schemas.microsoft.com/office/drawing/2014/main" id="{90E76CFA-1B35-4C0C-A4C6-CA07641B741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48640" y="1280478"/>
            <a:ext cx="6037898" cy="4554475"/>
          </a:xfrm>
          <a:ln w="3175">
            <a:solidFill>
              <a:schemeClr val="tx1"/>
            </a:solidFill>
          </a:ln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6CF28A6-B15A-44D7-B150-9C9D9ADAE5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76629" y="1562908"/>
            <a:ext cx="5249719" cy="4525963"/>
          </a:xfrm>
        </p:spPr>
        <p:txBody>
          <a:bodyPr>
            <a:normAutofit/>
          </a:bodyPr>
          <a:lstStyle/>
          <a:p>
            <a:r>
              <a:rPr lang="en-US" sz="3200" dirty="0"/>
              <a:t>Information about the student’s overall results.</a:t>
            </a:r>
          </a:p>
          <a:p>
            <a:r>
              <a:rPr lang="en-US" sz="3200" dirty="0"/>
              <a:t>Bar graphs in the Area section indicate the percent of skills </a:t>
            </a:r>
            <a:r>
              <a:rPr lang="en-US" sz="3200" b="1" dirty="0"/>
              <a:t>mastered</a:t>
            </a:r>
            <a:r>
              <a:rPr lang="en-US" sz="3200" dirty="0"/>
              <a:t> by area.</a:t>
            </a:r>
          </a:p>
        </p:txBody>
      </p:sp>
    </p:spTree>
    <p:extLst>
      <p:ext uri="{BB962C8B-B14F-4D97-AF65-F5344CB8AC3E}">
        <p14:creationId xmlns:p14="http://schemas.microsoft.com/office/powerpoint/2010/main" val="18389872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Performance Profile (2)</a:t>
            </a:r>
          </a:p>
        </p:txBody>
      </p:sp>
      <p:pic>
        <p:nvPicPr>
          <p:cNvPr id="6" name="Content Placeholder 5" descr="A picture of page 2 of Performance Profile from an example of an Individual Student End-of-Year Report.">
            <a:extLst>
              <a:ext uri="{FF2B5EF4-FFF2-40B4-BE49-F238E27FC236}">
                <a16:creationId xmlns:a16="http://schemas.microsoft.com/office/drawing/2014/main" id="{2F1F8AD4-9728-4132-8B75-C395D190E7B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93876" y="2126974"/>
            <a:ext cx="6592713" cy="2942333"/>
          </a:xfrm>
          <a:ln w="3175">
            <a:solidFill>
              <a:schemeClr val="tx1"/>
            </a:solidFill>
          </a:ln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EC22F06-6644-4E39-823B-76DF9327B5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86589" y="1341783"/>
            <a:ext cx="5384800" cy="5377069"/>
          </a:xfrm>
        </p:spPr>
        <p:txBody>
          <a:bodyPr>
            <a:normAutofit/>
          </a:bodyPr>
          <a:lstStyle/>
          <a:p>
            <a:r>
              <a:rPr lang="en-US" sz="3000" dirty="0"/>
              <a:t>Conceptual</a:t>
            </a:r>
            <a:r>
              <a:rPr lang="en-US" sz="3000" baseline="0" dirty="0"/>
              <a:t> areas are made up of groups of related Essential Elements.</a:t>
            </a:r>
          </a:p>
          <a:p>
            <a:r>
              <a:rPr lang="en-US" sz="3000" dirty="0"/>
              <a:t>Help identify broad areas of strengths and needs within the subject.</a:t>
            </a:r>
          </a:p>
          <a:p>
            <a:r>
              <a:rPr lang="en-US" sz="3000" baseline="0" dirty="0"/>
              <a:t>Useful in setting goals for the coming year.</a:t>
            </a:r>
            <a:endParaRPr lang="en-US" sz="3000" dirty="0"/>
          </a:p>
          <a:p>
            <a:endParaRPr lang="en-US" sz="3000" dirty="0"/>
          </a:p>
          <a:p>
            <a:endParaRPr lang="en-US" sz="3000" dirty="0"/>
          </a:p>
          <a:p>
            <a:endParaRPr lang="en-US" sz="3000" baseline="0" dirty="0"/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0205205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Performance Profile (3)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097E4E-2969-406E-86CD-4CF6D9219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When talking to parents about the performance profile</a:t>
            </a:r>
          </a:p>
          <a:p>
            <a:pPr lvl="1"/>
            <a:r>
              <a:rPr lang="en-US" dirty="0"/>
              <a:t>explain that At Target means the student has met the grade-level standard</a:t>
            </a:r>
          </a:p>
          <a:p>
            <a:pPr lvl="1"/>
            <a:r>
              <a:rPr lang="en-US" dirty="0"/>
              <a:t>focus on the student’s highest level of mastery</a:t>
            </a:r>
          </a:p>
          <a:p>
            <a:r>
              <a:rPr lang="en-US" dirty="0"/>
              <a:t>If parents/guardians are concerned about low performance, remind them that sometimes students demonstrate skills during the instruction but not during the assessment.</a:t>
            </a:r>
          </a:p>
        </p:txBody>
      </p:sp>
    </p:spTree>
    <p:extLst>
      <p:ext uri="{BB962C8B-B14F-4D97-AF65-F5344CB8AC3E}">
        <p14:creationId xmlns:p14="http://schemas.microsoft.com/office/powerpoint/2010/main" val="38191293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F9A98-55D6-4E4A-B13C-371BE2654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Profile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A7243-1EE5-43F6-A332-A159BB894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kern="1200" dirty="0">
                <a:solidFill>
                  <a:schemeClr val="tx1"/>
                </a:solidFill>
                <a:effectLst/>
              </a:rPr>
              <a:t>The Learning Profile shows the student’s mastery of certain skills, or levels, for each Essential Element. </a:t>
            </a:r>
          </a:p>
          <a:p>
            <a:r>
              <a:rPr lang="en-US" dirty="0"/>
              <a:t>The narrative at the top of the Learning Profile outlines the number of Essential Elements and conceptual areas tested out of the number expected for the grade and subject.</a:t>
            </a:r>
            <a:endParaRPr lang="en-US" sz="3200" kern="1200" dirty="0">
              <a:solidFill>
                <a:schemeClr val="tx1"/>
              </a:solidFill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0538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061" y="222250"/>
            <a:ext cx="10972800" cy="692727"/>
          </a:xfrm>
        </p:spPr>
        <p:txBody>
          <a:bodyPr>
            <a:noAutofit/>
          </a:bodyPr>
          <a:lstStyle/>
          <a:p>
            <a:r>
              <a:rPr lang="en-US"/>
              <a:t>Learning Profile (2)</a:t>
            </a:r>
          </a:p>
        </p:txBody>
      </p:sp>
      <p:pic>
        <p:nvPicPr>
          <p:cNvPr id="13" name="Content Placeholder 12" descr="A picture of the Learning Profile from an example of an Individual Student End-of-Year Report.">
            <a:extLst>
              <a:ext uri="{FF2B5EF4-FFF2-40B4-BE49-F238E27FC236}">
                <a16:creationId xmlns:a16="http://schemas.microsoft.com/office/drawing/2014/main" id="{8F4C0584-531F-43A4-ABC9-5D3111C1B1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58662" y="1077521"/>
            <a:ext cx="8188685" cy="5167415"/>
          </a:xfr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402075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F9A98-55D6-4E4A-B13C-371BE2654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Profile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A7243-1EE5-43F6-A332-A159BB894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kern="1200" dirty="0">
                <a:solidFill>
                  <a:schemeClr val="tx1"/>
                </a:solidFill>
                <a:effectLst/>
              </a:rPr>
              <a:t>When talking to parents about the Learning Profile</a:t>
            </a:r>
          </a:p>
          <a:p>
            <a:pPr lvl="1"/>
            <a:r>
              <a:rPr lang="en-US" dirty="0"/>
              <a:t>explain that the Target is the grade-level expectation for all students</a:t>
            </a:r>
          </a:p>
          <a:p>
            <a:pPr lvl="1"/>
            <a:r>
              <a:rPr lang="en-US" dirty="0"/>
              <a:t>t</a:t>
            </a:r>
            <a:r>
              <a:rPr lang="en-US" kern="1200" dirty="0">
                <a:solidFill>
                  <a:schemeClr val="tx1"/>
                </a:solidFill>
                <a:effectLst/>
              </a:rPr>
              <a:t>alk about the green boxes, focusing on what skills the student was able to show during the assessment</a:t>
            </a:r>
          </a:p>
          <a:p>
            <a:pPr lvl="1"/>
            <a:r>
              <a:rPr lang="en-US" dirty="0"/>
              <a:t>provide examples of how the student demonstrates knowledge of this skill during instruction</a:t>
            </a:r>
            <a:endParaRPr lang="en-US" kern="1200" dirty="0">
              <a:solidFill>
                <a:schemeClr val="tx1"/>
              </a:solidFill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4436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873" y="265111"/>
            <a:ext cx="10972800" cy="1143000"/>
          </a:xfrm>
        </p:spPr>
        <p:txBody>
          <a:bodyPr>
            <a:normAutofit/>
          </a:bodyPr>
          <a:lstStyle/>
          <a:p>
            <a:r>
              <a:rPr lang="en-US"/>
              <a:t>Mini-Maps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82E9E-7330-AC56-F6EE-F2DFDFBC0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Trebuchet MS"/>
              </a:rPr>
              <a:t>Mini-maps support instruction by providing the learning pathways students may take as they approach the Target-level Essential Element.</a:t>
            </a:r>
            <a:endParaRPr lang="en-US" dirty="0"/>
          </a:p>
          <a:p>
            <a:r>
              <a:rPr lang="en-US" dirty="0">
                <a:latin typeface="Trebuchet MS"/>
              </a:rPr>
              <a:t>Mini-maps give information about the knowledge and skills expected at each linkage level.</a:t>
            </a:r>
          </a:p>
          <a:p>
            <a:r>
              <a:rPr lang="en-US" dirty="0">
                <a:latin typeface="Trebuchet MS"/>
              </a:rPr>
              <a:t>Mini-maps are in the Currently Tested Essential Elements document on Maryland’s DLM webpage.</a:t>
            </a:r>
          </a:p>
          <a:p>
            <a:pPr marL="0" indent="0">
              <a:buNone/>
            </a:pPr>
            <a:endParaRPr lang="en-US" dirty="0"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874267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624" y="217486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Subjects and Grades Assessed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6954" y="1166018"/>
            <a:ext cx="10044417" cy="4525963"/>
          </a:xfrm>
        </p:spPr>
        <p:txBody>
          <a:bodyPr>
            <a:normAutofit/>
          </a:bodyPr>
          <a:lstStyle/>
          <a:p>
            <a:r>
              <a:rPr lang="en-US" dirty="0"/>
              <a:t>2023–2024 Maryland Assessment Requirements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864D309-802F-4281-B1D5-1B3E6AA0E0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86577"/>
              </p:ext>
            </p:extLst>
          </p:nvPr>
        </p:nvGraphicFramePr>
        <p:xfrm>
          <a:off x="2234932" y="1734456"/>
          <a:ext cx="8568184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2421">
                  <a:extLst>
                    <a:ext uri="{9D8B030D-6E8A-4147-A177-3AD203B41FA5}">
                      <a16:colId xmlns:a16="http://schemas.microsoft.com/office/drawing/2014/main" val="457595828"/>
                    </a:ext>
                  </a:extLst>
                </a:gridCol>
                <a:gridCol w="2240803">
                  <a:extLst>
                    <a:ext uri="{9D8B030D-6E8A-4147-A177-3AD203B41FA5}">
                      <a16:colId xmlns:a16="http://schemas.microsoft.com/office/drawing/2014/main" val="1843413882"/>
                    </a:ext>
                  </a:extLst>
                </a:gridCol>
                <a:gridCol w="2653912">
                  <a:extLst>
                    <a:ext uri="{9D8B030D-6E8A-4147-A177-3AD203B41FA5}">
                      <a16:colId xmlns:a16="http://schemas.microsoft.com/office/drawing/2014/main" val="3708858483"/>
                    </a:ext>
                  </a:extLst>
                </a:gridCol>
                <a:gridCol w="2471048">
                  <a:extLst>
                    <a:ext uri="{9D8B030D-6E8A-4147-A177-3AD203B41FA5}">
                      <a16:colId xmlns:a16="http://schemas.microsoft.com/office/drawing/2014/main" val="3082705719"/>
                    </a:ext>
                  </a:extLst>
                </a:gridCol>
              </a:tblGrid>
              <a:tr h="427383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rebuchet MS" panose="020B0603020202020204" pitchFamily="34" charset="0"/>
                        </a:rPr>
                        <a:t>Grade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rebuchet MS" panose="020B0603020202020204" pitchFamily="34" charset="0"/>
                        </a:rPr>
                        <a:t>ELA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rebuchet MS" panose="020B0603020202020204" pitchFamily="34" charset="0"/>
                        </a:rPr>
                        <a:t>Mathematics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rebuchet MS" panose="020B0603020202020204" pitchFamily="34" charset="0"/>
                        </a:rPr>
                        <a:t>Science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36012"/>
                  </a:ext>
                </a:extLst>
              </a:tr>
              <a:tr h="427383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rebuchet MS" panose="020B0603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rebuchet MS" panose="020B0603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rebuchet MS" panose="020B0603020202020204" pitchFamily="34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596372"/>
                  </a:ext>
                </a:extLst>
              </a:tr>
              <a:tr h="427383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rebuchet MS" panose="020B0603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rebuchet MS" panose="020B0603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rebuchet MS" panose="020B0603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rebuchet MS" panose="020B0603020202020204" pitchFamily="34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197671"/>
                  </a:ext>
                </a:extLst>
              </a:tr>
              <a:tr h="427383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rebuchet MS" panose="020B0603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rebuchet MS" panose="020B0603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rebuchet MS" panose="020B0603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rebuchet MS" panose="020B0603020202020204" pitchFamily="34" charset="0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80535"/>
                  </a:ext>
                </a:extLst>
              </a:tr>
              <a:tr h="427383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rebuchet MS" panose="020B0603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rebuchet MS" panose="020B0603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rebuchet MS" panose="020B0603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rebuchet MS" panose="020B0603020202020204" pitchFamily="34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2934648"/>
                  </a:ext>
                </a:extLst>
              </a:tr>
              <a:tr h="427383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rebuchet MS" panose="020B0603020202020204" pitchFamily="34" charset="0"/>
                        </a:rPr>
                        <a:t>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rebuchet MS" panose="020B0603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rebuchet MS" panose="020B0603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rebuchet MS" panose="020B0603020202020204" pitchFamily="34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053804"/>
                  </a:ext>
                </a:extLst>
              </a:tr>
              <a:tr h="427383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rebuchet MS" panose="020B0603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rebuchet MS" panose="020B0603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rebuchet MS" panose="020B0603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rebuchet MS" panose="020B0603020202020204" pitchFamily="34" charset="0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4617338"/>
                  </a:ext>
                </a:extLst>
              </a:tr>
              <a:tr h="42738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rebuchet MS" panose="020B0603020202020204" pitchFamily="34" charset="0"/>
                        </a:rPr>
                        <a:t>9, 10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rebuchet MS" panose="020B0603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rebuchet MS" panose="020B0603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rebuchet MS" panose="020B0603020202020204" pitchFamily="34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0129672"/>
                  </a:ext>
                </a:extLst>
              </a:tr>
              <a:tr h="427383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rebuchet MS" panose="020B0603020202020204" pitchFamily="34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rebuchet MS" panose="020B0603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rebuchet MS" panose="020B0603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rebuchet MS" panose="020B0603020202020204" pitchFamily="34" charset="0"/>
                        </a:rPr>
                        <a:t>Yes (Biology)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378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45643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629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/>
              <a:t>Mini-Maps (2)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BC14400-B4AC-F484-A921-D68A7E4917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75029" y="1234494"/>
            <a:ext cx="5401014" cy="5862046"/>
          </a:xfrm>
        </p:spPr>
        <p:txBody>
          <a:bodyPr>
            <a:normAutofit/>
          </a:bodyPr>
          <a:lstStyle/>
          <a:p>
            <a:r>
              <a:rPr lang="en-US" sz="2400" dirty="0"/>
              <a:t>Learning Outcome: used to understand the expectation for students with the most significant cognitive disabilities</a:t>
            </a:r>
          </a:p>
          <a:p>
            <a:endParaRPr lang="en-US" sz="2400" dirty="0"/>
          </a:p>
          <a:p>
            <a:r>
              <a:rPr lang="en-US" sz="2400" dirty="0"/>
              <a:t>Linkage Level Descriptions: used to find knowledge, skills, and understandings related to the Essential Elements that are a good match for instruction  </a:t>
            </a:r>
          </a:p>
        </p:txBody>
      </p:sp>
      <p:pic>
        <p:nvPicPr>
          <p:cNvPr id="5" name="Content Placeholder 4" descr="A picture of a mini-map for English language arts displaying the Learning Outcome and the Linkage Level descriptions.">
            <a:extLst>
              <a:ext uri="{FF2B5EF4-FFF2-40B4-BE49-F238E27FC236}">
                <a16:creationId xmlns:a16="http://schemas.microsoft.com/office/drawing/2014/main" id="{42ED854E-635C-431D-A284-E0BEE38150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30761" y="1805264"/>
            <a:ext cx="6355805" cy="3638697"/>
          </a:xfrm>
          <a:noFill/>
          <a:ln w="3175">
            <a:solidFill>
              <a:schemeClr val="tx1"/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2487979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561" y="217486"/>
            <a:ext cx="10972800" cy="1143000"/>
          </a:xfrm>
        </p:spPr>
        <p:txBody>
          <a:bodyPr>
            <a:normAutofit/>
          </a:bodyPr>
          <a:lstStyle/>
          <a:p>
            <a:r>
              <a:rPr lang="en-US"/>
              <a:t>Mini-Maps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82E9E-7330-AC56-F6EE-F2DFDFBC0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Trebuchet MS"/>
              </a:rPr>
              <a:t>Key Points</a:t>
            </a:r>
          </a:p>
          <a:p>
            <a:pPr lvl="1"/>
            <a:r>
              <a:rPr lang="en-US" dirty="0">
                <a:latin typeface="Trebuchet MS"/>
              </a:rPr>
              <a:t>Mini-maps only show </a:t>
            </a:r>
            <a:r>
              <a:rPr lang="en-US" b="1" dirty="0">
                <a:latin typeface="Trebuchet MS"/>
              </a:rPr>
              <a:t>some</a:t>
            </a:r>
            <a:r>
              <a:rPr lang="en-US" dirty="0">
                <a:latin typeface="Trebuchet MS"/>
              </a:rPr>
              <a:t> knowledge, skills, and understandings.</a:t>
            </a:r>
          </a:p>
          <a:p>
            <a:pPr lvl="1"/>
            <a:r>
              <a:rPr lang="en-US" dirty="0">
                <a:latin typeface="Trebuchet MS"/>
              </a:rPr>
              <a:t>Using student data along with mini-maps to inform instruction allows the student to move toward the Target level.</a:t>
            </a:r>
            <a:endParaRPr lang="en-US" dirty="0"/>
          </a:p>
          <a:p>
            <a:pPr lvl="1"/>
            <a:r>
              <a:rPr lang="en-US" dirty="0">
                <a:latin typeface="Trebuchet MS"/>
              </a:rPr>
              <a:t>Mini-maps can be used in IEPs to document strengths and needs and inform possible goals.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0743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71EEC-5D51-4C6F-9728-17E2C9105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Connections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C45C2-37A5-4245-8984-98A60DE5C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7009" y="1083365"/>
            <a:ext cx="9763295" cy="57746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000" dirty="0">
                <a:latin typeface="Trebuchet MS"/>
              </a:rPr>
              <a:t>Using score reports, classroom data, and other data for each student provides teachers with information about where each student is performing.</a:t>
            </a:r>
          </a:p>
          <a:p>
            <a:r>
              <a:rPr lang="en-US" sz="3000" dirty="0">
                <a:latin typeface="Trebuchet MS"/>
              </a:rPr>
              <a:t>Teachers will have other classroom and IEP data to add to information in the score report.</a:t>
            </a:r>
          </a:p>
        </p:txBody>
      </p:sp>
    </p:spTree>
    <p:extLst>
      <p:ext uri="{BB962C8B-B14F-4D97-AF65-F5344CB8AC3E}">
        <p14:creationId xmlns:p14="http://schemas.microsoft.com/office/powerpoint/2010/main" val="16961877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71EEC-5D51-4C6F-9728-17E2C9105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Connections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C45C2-37A5-4245-8984-98A60DE5C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7009" y="1083365"/>
            <a:ext cx="9763295" cy="57746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000" dirty="0">
                <a:latin typeface="Trebuchet MS"/>
              </a:rPr>
              <a:t>Data helps teachers make decisions on providing high-quality instruction based on each student’s unique needs.</a:t>
            </a:r>
          </a:p>
          <a:p>
            <a:r>
              <a:rPr lang="en-US" sz="3000" dirty="0">
                <a:latin typeface="Trebuchet MS"/>
              </a:rPr>
              <a:t>Using the mini-maps allows teachers to see the pathway toward the Essential Element and the knowledge and skills needed to move forward.</a:t>
            </a:r>
          </a:p>
        </p:txBody>
      </p:sp>
    </p:spTree>
    <p:extLst>
      <p:ext uri="{BB962C8B-B14F-4D97-AF65-F5344CB8AC3E}">
        <p14:creationId xmlns:p14="http://schemas.microsoft.com/office/powerpoint/2010/main" val="681441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Parents and Score Reports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814307" y="1553538"/>
            <a:ext cx="10044417" cy="3173102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endParaRPr lang="en-US"/>
          </a:p>
          <a:p>
            <a:r>
              <a:rPr lang="en-US">
                <a:latin typeface="Trebuchet MS"/>
              </a:rPr>
              <a:t>The </a:t>
            </a:r>
            <a:r>
              <a:rPr lang="en-US">
                <a:latin typeface="Trebuchet MS"/>
                <a:hlinkClick r:id="rId3"/>
              </a:rPr>
              <a:t>Talking to Parents about DLM Score Reports for Year-End Model</a:t>
            </a:r>
            <a:r>
              <a:rPr lang="en-US">
                <a:latin typeface="Trebuchet MS"/>
              </a:rPr>
              <a:t> document will guide test administrators in helping parents understand the score reports for their students.</a:t>
            </a:r>
          </a:p>
          <a:p>
            <a:r>
              <a:rPr lang="en-US">
                <a:latin typeface="Trebuchet MS"/>
              </a:rPr>
              <a:t>This resource is provided on Maryland’s DLM webpage.</a:t>
            </a:r>
          </a:p>
        </p:txBody>
      </p:sp>
    </p:spTree>
    <p:extLst>
      <p:ext uri="{BB962C8B-B14F-4D97-AF65-F5344CB8AC3E}">
        <p14:creationId xmlns:p14="http://schemas.microsoft.com/office/powerpoint/2010/main" val="2017257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284A2BA-71C2-4A58-B70D-7F6F10311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217488"/>
            <a:ext cx="10972800" cy="1143000"/>
          </a:xfrm>
        </p:spPr>
        <p:txBody>
          <a:bodyPr>
            <a:normAutofit/>
          </a:bodyPr>
          <a:lstStyle/>
          <a:p>
            <a:r>
              <a:rPr lang="en-US" kern="0">
                <a:solidFill>
                  <a:srgbClr val="000080"/>
                </a:solidFill>
                <a:effectLst/>
                <a:latin typeface="Trebuchet MS"/>
                <a:ea typeface="Calibri" panose="020F0502020204030204" pitchFamily="34" charset="0"/>
              </a:rPr>
              <a:t>Instructional Resources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DC7BC-DD18-4B72-A1E0-05C88C3AB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Trebuchet MS" panose="020B0603020202020204" pitchFamily="34" charset="0"/>
              </a:rPr>
              <a:t>Released </a:t>
            </a:r>
            <a:r>
              <a:rPr lang="en-US" sz="3200" dirty="0" err="1">
                <a:latin typeface="Trebuchet MS" panose="020B0603020202020204" pitchFamily="34" charset="0"/>
              </a:rPr>
              <a:t>Testlets</a:t>
            </a:r>
            <a:endParaRPr lang="en-US" dirty="0"/>
          </a:p>
          <a:p>
            <a:pPr marL="857250" lvl="1" indent="-457200">
              <a:spcAft>
                <a:spcPts val="600"/>
              </a:spcAft>
              <a:buFont typeface="Trebuchet MS" panose="020B0603020202020204" pitchFamily="34" charset="0"/>
              <a:buChar char="—"/>
            </a:pPr>
            <a:r>
              <a:rPr lang="en-US" u="sng" dirty="0">
                <a:effectLst/>
                <a:latin typeface="Trebuchet MS" panose="020B0603020202020204" pitchFamily="34" charset="0"/>
                <a:hlinkClick r:id="rId3"/>
              </a:rPr>
              <a:t>Guide to Practice Activities and Released </a:t>
            </a:r>
            <a:r>
              <a:rPr lang="en-US" u="sng" dirty="0" err="1">
                <a:effectLst/>
                <a:latin typeface="Trebuchet MS" panose="020B0603020202020204" pitchFamily="34" charset="0"/>
                <a:hlinkClick r:id="rId3"/>
              </a:rPr>
              <a:t>Testlets</a:t>
            </a:r>
            <a:endParaRPr lang="en-US" dirty="0">
              <a:effectLst/>
              <a:latin typeface="Trebuchet MS" panose="020B0603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Trebuchet MS" panose="020B0603020202020204" pitchFamily="34" charset="0"/>
              </a:rPr>
              <a:t>Using Supporting (SP) and Untested (UN) Nodes</a:t>
            </a:r>
            <a:endParaRPr lang="en-US" dirty="0"/>
          </a:p>
          <a:p>
            <a:pPr marL="857250" lvl="1" indent="-457200">
              <a:spcAft>
                <a:spcPts val="600"/>
              </a:spcAft>
              <a:buFont typeface="Trebuchet MS" panose="020B0603020202020204" pitchFamily="34" charset="0"/>
              <a:buChar char="—"/>
            </a:pPr>
            <a:r>
              <a:rPr lang="en-US" u="sng" dirty="0">
                <a:effectLst/>
                <a:latin typeface="Trebuchet MS" panose="020B0603020202020204" pitchFamily="34" charset="0"/>
                <a:hlinkClick r:id="rId4"/>
              </a:rPr>
              <a:t>Using Mini-Maps to Plan Instruction</a:t>
            </a:r>
            <a:endParaRPr lang="en-US" dirty="0">
              <a:solidFill>
                <a:srgbClr val="000000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5574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284A2BA-71C2-4A58-B70D-7F6F10311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21748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kern="0" dirty="0">
                <a:solidFill>
                  <a:srgbClr val="000080"/>
                </a:solidFill>
                <a:effectLst/>
                <a:latin typeface="Trebuchet MS"/>
                <a:ea typeface="Calibri" panose="020F0502020204030204" pitchFamily="34" charset="0"/>
              </a:rPr>
              <a:t>DLM Score Report Resources </a:t>
            </a:r>
            <a:br>
              <a:rPr lang="en-US" kern="0" dirty="0">
                <a:solidFill>
                  <a:srgbClr val="000080"/>
                </a:solidFill>
                <a:effectLst/>
                <a:latin typeface="Trebuchet MS"/>
                <a:ea typeface="Calibri" panose="020F0502020204030204" pitchFamily="34" charset="0"/>
              </a:rPr>
            </a:br>
            <a:r>
              <a:rPr lang="en-US" kern="0" dirty="0">
                <a:solidFill>
                  <a:srgbClr val="000080"/>
                </a:solidFill>
                <a:effectLst/>
                <a:latin typeface="Trebuchet MS"/>
                <a:ea typeface="Calibri" panose="020F0502020204030204" pitchFamily="34" charset="0"/>
              </a:rPr>
              <a:t>for Year-End States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DC7BC-DD18-4B72-A1E0-05C88C3AB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5061" y="1360489"/>
            <a:ext cx="10044417" cy="5185784"/>
          </a:xfrm>
        </p:spPr>
        <p:txBody>
          <a:bodyPr>
            <a:norm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Trebuchet MS" panose="020B0603020202020204" pitchFamily="34" charset="0"/>
              </a:rPr>
              <a:t>A series of short video presentations with information about score reports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Helplet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titles include</a:t>
            </a:r>
          </a:p>
          <a:p>
            <a:pPr marL="685800"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 the DLM Alternate Assessments Measure?</a:t>
            </a:r>
          </a:p>
          <a:p>
            <a:pPr marL="685800"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Wha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 is Skill Mastery?</a:t>
            </a:r>
          </a:p>
          <a:p>
            <a:pPr marL="685800"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Can Score Reports be Used?</a:t>
            </a:r>
          </a:p>
        </p:txBody>
      </p:sp>
    </p:spTree>
    <p:extLst>
      <p:ext uri="{BB962C8B-B14F-4D97-AF65-F5344CB8AC3E}">
        <p14:creationId xmlns:p14="http://schemas.microsoft.com/office/powerpoint/2010/main" val="1902485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7430756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3F27E-8C1D-48D6-B5E3-AB4F7A5C7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629" y="274638"/>
            <a:ext cx="10972800" cy="1143000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dirty="0"/>
              <a:t>Locating Maryland Resources </a:t>
            </a:r>
            <a:br>
              <a:rPr lang="en-US" sz="4000" dirty="0"/>
            </a:br>
            <a:r>
              <a:rPr lang="en-US" sz="4000" dirty="0"/>
              <a:t>on the DLM Website</a:t>
            </a:r>
          </a:p>
        </p:txBody>
      </p:sp>
      <p:pic>
        <p:nvPicPr>
          <p:cNvPr id="4" name="Content Placeholder 3" descr="A screenshot of Maryland's DLM webpage.">
            <a:extLst>
              <a:ext uri="{FF2B5EF4-FFF2-40B4-BE49-F238E27FC236}">
                <a16:creationId xmlns:a16="http://schemas.microsoft.com/office/drawing/2014/main" id="{C9C857C3-AFB7-487C-8B46-52FF8C5863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87200" y="1441161"/>
            <a:ext cx="6387829" cy="5142201"/>
          </a:xfrm>
          <a:noFill/>
          <a:ln w="3175">
            <a:solidFill>
              <a:schemeClr val="tx1"/>
            </a:solidFill>
          </a:ln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694BA64-EB72-4C80-72B7-FB98AAFC5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86589" y="1600201"/>
            <a:ext cx="53848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All DLM resources can be found on Maryland’s DLM webpage</a:t>
            </a:r>
          </a:p>
          <a:p>
            <a:r>
              <a:rPr lang="en-US" dirty="0"/>
              <a:t>Use filtering options on the left panel to locate related documents faster</a:t>
            </a:r>
          </a:p>
          <a:p>
            <a:r>
              <a:rPr lang="en-US" dirty="0"/>
              <a:t>Links to DLM Professional Development website and scoring and reporting documents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7834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Resources for Teachers on the DLM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7B93F-3496-444A-B96F-E20323D38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5061" y="1183340"/>
            <a:ext cx="10044417" cy="545717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Maryland DLM webpage—Teacher filter</a:t>
            </a:r>
          </a:p>
          <a:p>
            <a:pPr lvl="0"/>
            <a:r>
              <a:rPr lang="en-US" dirty="0"/>
              <a:t>Manuals</a:t>
            </a:r>
          </a:p>
          <a:p>
            <a:pPr lvl="1"/>
            <a:r>
              <a:rPr lang="en-US" cap="small" baseline="0" dirty="0"/>
              <a:t>Test Administration Manual</a:t>
            </a:r>
          </a:p>
          <a:p>
            <a:pPr lvl="1"/>
            <a:r>
              <a:rPr lang="en-US" cap="small" baseline="0" dirty="0"/>
              <a:t>Accessibility Manual</a:t>
            </a:r>
            <a:endParaRPr lang="en-US" dirty="0"/>
          </a:p>
          <a:p>
            <a:pPr lvl="1"/>
            <a:r>
              <a:rPr lang="en-US" cap="small" baseline="0" dirty="0"/>
              <a:t>Educator Portal </a:t>
            </a:r>
            <a:r>
              <a:rPr lang="en-US" cap="small" dirty="0"/>
              <a:t>U</a:t>
            </a:r>
            <a:r>
              <a:rPr lang="en-US" cap="small" baseline="0" dirty="0"/>
              <a:t>ser </a:t>
            </a:r>
            <a:r>
              <a:rPr lang="en-US" cap="small" dirty="0"/>
              <a:t>G</a:t>
            </a:r>
            <a:r>
              <a:rPr lang="en-US" cap="small" baseline="0" dirty="0"/>
              <a:t>uide</a:t>
            </a:r>
            <a:endParaRPr lang="en-US" dirty="0"/>
          </a:p>
          <a:p>
            <a:pPr lvl="0"/>
            <a:r>
              <a:rPr lang="en-US" dirty="0"/>
              <a:t>Educator Resource Page</a:t>
            </a:r>
          </a:p>
          <a:p>
            <a:pPr lvl="0"/>
            <a:r>
              <a:rPr lang="en-US" dirty="0" err="1"/>
              <a:t>Helplet</a:t>
            </a:r>
            <a:r>
              <a:rPr lang="en-US" dirty="0"/>
              <a:t> videos</a:t>
            </a:r>
          </a:p>
          <a:p>
            <a:pPr lvl="0"/>
            <a:r>
              <a:rPr lang="en-US" dirty="0"/>
              <a:t>Released Testlets and Practice Activities</a:t>
            </a:r>
          </a:p>
        </p:txBody>
      </p:sp>
    </p:spTree>
    <p:extLst>
      <p:ext uri="{BB962C8B-B14F-4D97-AF65-F5344CB8AC3E}">
        <p14:creationId xmlns:p14="http://schemas.microsoft.com/office/powerpoint/2010/main" val="2264310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Kite Suite Updates</a:t>
            </a:r>
          </a:p>
        </p:txBody>
      </p:sp>
    </p:spTree>
    <p:extLst>
      <p:ext uri="{BB962C8B-B14F-4D97-AF65-F5344CB8AC3E}">
        <p14:creationId xmlns:p14="http://schemas.microsoft.com/office/powerpoint/2010/main" val="11274916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8426D-CD81-7642-8DD9-D86E06E14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Resources for Technology Personnel </a:t>
            </a:r>
            <a:br>
              <a:rPr lang="en-US"/>
            </a:br>
            <a:r>
              <a:rPr lang="en-US"/>
              <a:t>on the DLM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35734-67AB-4D21-9955-41BCC31CC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Maryland DLM webpage—Technology Manager filter</a:t>
            </a:r>
          </a:p>
          <a:p>
            <a:pPr lvl="0"/>
            <a:r>
              <a:rPr lang="en-US" dirty="0"/>
              <a:t>Manuals</a:t>
            </a:r>
          </a:p>
          <a:p>
            <a:pPr lvl="1"/>
            <a:r>
              <a:rPr lang="en-US" dirty="0"/>
              <a:t>Kite Suite Technology Requirements</a:t>
            </a:r>
          </a:p>
          <a:p>
            <a:pPr lvl="1"/>
            <a:r>
              <a:rPr lang="en-US" cap="small" baseline="0" dirty="0"/>
              <a:t>Technology specifications manual</a:t>
            </a:r>
          </a:p>
          <a:p>
            <a:pPr lvl="0"/>
            <a:r>
              <a:rPr lang="en-US" dirty="0"/>
              <a:t>Kite Suite link</a:t>
            </a:r>
          </a:p>
          <a:p>
            <a:pPr lvl="1"/>
            <a:r>
              <a:rPr lang="en-US" dirty="0"/>
              <a:t>Kite system status</a:t>
            </a:r>
          </a:p>
          <a:p>
            <a:pPr lvl="1"/>
            <a:r>
              <a:rPr lang="en-US" dirty="0"/>
              <a:t>Supported platforms</a:t>
            </a:r>
          </a:p>
          <a:p>
            <a:pPr lvl="1"/>
            <a:r>
              <a:rPr lang="en-US" dirty="0"/>
              <a:t>Installation instructions</a:t>
            </a:r>
          </a:p>
          <a:p>
            <a:pPr lvl="1"/>
            <a:r>
              <a:rPr lang="en-US" dirty="0"/>
              <a:t>Troubleshooting Kite upload errors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8582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Resources for Test (Assessment) Coordinators </a:t>
            </a:r>
            <a:br>
              <a:rPr lang="en-US" dirty="0"/>
            </a:br>
            <a:r>
              <a:rPr lang="en-US" dirty="0"/>
              <a:t>on the DLM Website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0588F-52BD-4101-AD6D-C7042C157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5061" y="1441525"/>
            <a:ext cx="10044417" cy="5099124"/>
          </a:xfrm>
        </p:spPr>
        <p:txBody>
          <a:bodyPr>
            <a:normAutofit/>
          </a:bodyPr>
          <a:lstStyle/>
          <a:p>
            <a:r>
              <a:rPr lang="en-US"/>
              <a:t>Maryland DLM webpage—Assessment Coordinator filter</a:t>
            </a:r>
          </a:p>
          <a:p>
            <a:pPr lvl="0"/>
            <a:r>
              <a:rPr lang="en-US"/>
              <a:t>Manuals</a:t>
            </a:r>
          </a:p>
          <a:p>
            <a:pPr lvl="1"/>
            <a:r>
              <a:rPr lang="en-US" cap="small" baseline="0"/>
              <a:t>Assessment Coordinator Manual</a:t>
            </a:r>
          </a:p>
          <a:p>
            <a:pPr lvl="1"/>
            <a:r>
              <a:rPr lang="en-US" cap="small" baseline="0"/>
              <a:t>Accessibility Manual</a:t>
            </a:r>
          </a:p>
          <a:p>
            <a:pPr lvl="1"/>
            <a:r>
              <a:rPr lang="en-US"/>
              <a:t>Guide to DLM Required Test Administrator Training</a:t>
            </a:r>
          </a:p>
          <a:p>
            <a:pPr lvl="1"/>
            <a:r>
              <a:rPr lang="en-US" cap="small" baseline="0"/>
              <a:t>Test Administration Manual</a:t>
            </a:r>
          </a:p>
          <a:p>
            <a:pPr lvl="1"/>
            <a:r>
              <a:rPr lang="en-US" cap="small" baseline="0"/>
              <a:t>Educator Portal User Guide</a:t>
            </a:r>
          </a:p>
        </p:txBody>
      </p:sp>
    </p:spTree>
    <p:extLst>
      <p:ext uri="{BB962C8B-B14F-4D97-AF65-F5344CB8AC3E}">
        <p14:creationId xmlns:p14="http://schemas.microsoft.com/office/powerpoint/2010/main" val="31279429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11D2D-4C1A-350E-243E-BC2C5B305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Resources for Test (Assessment) Coordinators </a:t>
            </a:r>
            <a:br>
              <a:rPr lang="en-US" dirty="0"/>
            </a:br>
            <a:r>
              <a:rPr lang="en-US" dirty="0"/>
              <a:t>on the DLM Website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91BCD-85A1-5AC8-7982-9AB4E7BA7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District staff training resources</a:t>
            </a:r>
          </a:p>
          <a:p>
            <a:pPr lvl="0"/>
            <a:r>
              <a:rPr lang="en-US" dirty="0"/>
              <a:t>Test blueprints</a:t>
            </a:r>
          </a:p>
          <a:p>
            <a:pPr lvl="0"/>
            <a:r>
              <a:rPr lang="en-US" dirty="0"/>
              <a:t>Scoring and reporting resources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8102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/>
              <a:t>Resources for Data Managers </a:t>
            </a:r>
            <a:br>
              <a:rPr lang="en-US" sz="4000"/>
            </a:br>
            <a:r>
              <a:rPr lang="en-US" sz="4000"/>
              <a:t>on the DLM Website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Trebuchet MS"/>
              </a:rPr>
              <a:t>Maryland DLM webpage—Data Manager filter</a:t>
            </a:r>
          </a:p>
          <a:p>
            <a:r>
              <a:rPr lang="en-US" dirty="0">
                <a:latin typeface="Trebuchet MS"/>
              </a:rPr>
              <a:t>Manuals</a:t>
            </a:r>
          </a:p>
          <a:p>
            <a:pPr lvl="1"/>
            <a:r>
              <a:rPr lang="en-US" cap="small" dirty="0">
                <a:latin typeface="Trebuchet MS"/>
              </a:rPr>
              <a:t>Data Management Manual</a:t>
            </a:r>
          </a:p>
          <a:p>
            <a:pPr lvl="1"/>
            <a:r>
              <a:rPr lang="en-US" cap="small" dirty="0">
                <a:latin typeface="Trebuchet MS"/>
              </a:rPr>
              <a:t>Educator Portal User Guide</a:t>
            </a:r>
            <a:endParaRPr lang="en-US" sz="2800" dirty="0">
              <a:latin typeface="Trebuchet MS"/>
            </a:endParaRPr>
          </a:p>
          <a:p>
            <a:r>
              <a:rPr lang="en-US" dirty="0">
                <a:latin typeface="Trebuchet MS"/>
              </a:rPr>
              <a:t>Templates</a:t>
            </a:r>
          </a:p>
          <a:p>
            <a:pPr lvl="1"/>
            <a:r>
              <a:rPr lang="en-US" dirty="0">
                <a:latin typeface="Trebuchet MS"/>
              </a:rPr>
              <a:t>State Organizational Table</a:t>
            </a:r>
          </a:p>
          <a:p>
            <a:pPr lvl="1"/>
            <a:r>
              <a:rPr lang="en-US" dirty="0">
                <a:latin typeface="Trebuchet MS"/>
              </a:rPr>
              <a:t>Upload Templates</a:t>
            </a:r>
          </a:p>
          <a:p>
            <a:endParaRPr lang="en-US" sz="2800"/>
          </a:p>
          <a:p>
            <a:pPr lvl="2"/>
            <a:endParaRPr lang="en-US" sz="2000"/>
          </a:p>
          <a:p>
            <a:pPr lvl="2"/>
            <a:endParaRPr lang="en-US" sz="2000"/>
          </a:p>
          <a:p>
            <a:pPr lvl="1"/>
            <a:endParaRPr lang="en-US" sz="2400"/>
          </a:p>
          <a:p>
            <a:pPr lvl="1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7823720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Assessment design</a:t>
            </a:r>
          </a:p>
        </p:txBody>
      </p:sp>
    </p:spTree>
    <p:extLst>
      <p:ext uri="{BB962C8B-B14F-4D97-AF65-F5344CB8AC3E}">
        <p14:creationId xmlns:p14="http://schemas.microsoft.com/office/powerpoint/2010/main" val="35119758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Standards: Essential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A3FBB-8AF0-452C-B779-B803B58E2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Are the learning targets for the DLM assessments</a:t>
            </a:r>
          </a:p>
          <a:p>
            <a:pPr lvl="0"/>
            <a:r>
              <a:rPr lang="en-US" dirty="0"/>
              <a:t>Provide a bridge from grade-level content standards to academic expectations for students with the most significant cognitive disabilities</a:t>
            </a:r>
          </a:p>
          <a:p>
            <a:pPr lvl="0"/>
            <a:r>
              <a:rPr lang="en-US" dirty="0"/>
              <a:t>Align to states’ grade-level standards</a:t>
            </a:r>
          </a:p>
        </p:txBody>
      </p:sp>
    </p:spTree>
    <p:extLst>
      <p:ext uri="{BB962C8B-B14F-4D97-AF65-F5344CB8AC3E}">
        <p14:creationId xmlns:p14="http://schemas.microsoft.com/office/powerpoint/2010/main" val="31392378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Linkage Levels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60C81-6A1C-4B74-BA46-3BF421AAD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4771" y="1571502"/>
            <a:ext cx="10044417" cy="4929781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Provide levels of complexity for each Essential Element</a:t>
            </a:r>
          </a:p>
          <a:p>
            <a:pPr lvl="1"/>
            <a:r>
              <a:rPr lang="en-US" dirty="0"/>
              <a:t>ELA and mathematics each have five linkage levels</a:t>
            </a:r>
          </a:p>
          <a:p>
            <a:pPr lvl="1"/>
            <a:r>
              <a:rPr lang="en-US" dirty="0"/>
              <a:t>Science has three linkage levels</a:t>
            </a:r>
          </a:p>
        </p:txBody>
      </p:sp>
    </p:spTree>
    <p:extLst>
      <p:ext uri="{BB962C8B-B14F-4D97-AF65-F5344CB8AC3E}">
        <p14:creationId xmlns:p14="http://schemas.microsoft.com/office/powerpoint/2010/main" val="38232070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8619A-0778-66B9-DED5-D2F84DD73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Linkage Levels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AB7D4-B8AD-C9B5-F841-B36FFD5AA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Designed so that academic content is accessible to the individual student—not too hard or too easy</a:t>
            </a:r>
          </a:p>
          <a:p>
            <a:pPr lvl="0"/>
            <a:r>
              <a:rPr lang="en-US" dirty="0"/>
              <a:t>Used to assess the skills and knowledge in a </a:t>
            </a:r>
            <a:r>
              <a:rPr lang="en-US" dirty="0" err="1"/>
              <a:t>testlet</a:t>
            </a:r>
            <a:endParaRPr lang="en-US" dirty="0"/>
          </a:p>
          <a:p>
            <a:pPr lvl="1"/>
            <a:r>
              <a:rPr lang="en-US" dirty="0"/>
              <a:t>Each </a:t>
            </a:r>
            <a:r>
              <a:rPr lang="en-US" dirty="0" err="1"/>
              <a:t>testlet</a:t>
            </a:r>
            <a:r>
              <a:rPr lang="en-US" dirty="0"/>
              <a:t> a student takes is aligned to one linkage level (except writing testlets, which combine Essential Elements and linkage levels). </a:t>
            </a:r>
          </a:p>
          <a:p>
            <a:pPr lvl="1"/>
            <a:r>
              <a:rPr lang="en-US" dirty="0"/>
              <a:t>The DLM system assigns the linkage level for each student based on information about the student in the system.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66524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Linkage Levels for ELA and Mathematics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7721163"/>
              </p:ext>
            </p:extLst>
          </p:nvPr>
        </p:nvGraphicFramePr>
        <p:xfrm>
          <a:off x="2354409" y="1392409"/>
          <a:ext cx="8031822" cy="4073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6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5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894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Linkage levels</a:t>
                      </a:r>
                    </a:p>
                  </a:txBody>
                  <a:tcPr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Complexity</a:t>
                      </a:r>
                    </a:p>
                  </a:txBody>
                  <a:tcPr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612">
                <a:tc>
                  <a:txBody>
                    <a:bodyPr/>
                    <a:lstStyle/>
                    <a:p>
                      <a:r>
                        <a:rPr lang="en-US" sz="2800" dirty="0"/>
                        <a:t>Initial Precursor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Least complex; foundational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5470">
                <a:tc>
                  <a:txBody>
                    <a:bodyPr/>
                    <a:lstStyle/>
                    <a:p>
                      <a:r>
                        <a:rPr lang="en-US" sz="2800" dirty="0"/>
                        <a:t>Distal Precursor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Knowledge and</a:t>
                      </a:r>
                      <a:r>
                        <a:rPr lang="en-US" sz="2800" baseline="0"/>
                        <a:t> skills needed to reach the target</a:t>
                      </a:r>
                      <a:endParaRPr lang="en-US" sz="2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612">
                <a:tc>
                  <a:txBody>
                    <a:bodyPr/>
                    <a:lstStyle/>
                    <a:p>
                      <a:r>
                        <a:rPr lang="en-US" sz="2800" dirty="0"/>
                        <a:t>Proximal Precursor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Provides access to the Target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5470">
                <a:tc>
                  <a:txBody>
                    <a:bodyPr/>
                    <a:lstStyle/>
                    <a:p>
                      <a:r>
                        <a:rPr lang="en-US" sz="2800"/>
                        <a:t>Target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Aligns</a:t>
                      </a:r>
                      <a:r>
                        <a:rPr lang="en-US" sz="2800" baseline="0"/>
                        <a:t> to content of the Essential Element</a:t>
                      </a:r>
                      <a:endParaRPr lang="en-US" sz="2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4612">
                <a:tc>
                  <a:txBody>
                    <a:bodyPr/>
                    <a:lstStyle/>
                    <a:p>
                      <a:r>
                        <a:rPr lang="en-US" sz="2800"/>
                        <a:t>Successor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u="none" dirty="0">
                          <a:solidFill>
                            <a:schemeClr val="tx1"/>
                          </a:solidFill>
                        </a:rPr>
                        <a:t>Progresses beyond</a:t>
                      </a:r>
                      <a:r>
                        <a:rPr lang="en-US" sz="2800" b="0" u="none" baseline="0" dirty="0">
                          <a:solidFill>
                            <a:schemeClr val="tx1"/>
                          </a:solidFill>
                        </a:rPr>
                        <a:t> the Target</a:t>
                      </a:r>
                      <a:endParaRPr lang="en-US" sz="2800" b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14471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Linkage Levels for Science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3491763"/>
              </p:ext>
            </p:extLst>
          </p:nvPr>
        </p:nvGraphicFramePr>
        <p:xfrm>
          <a:off x="3062898" y="1838848"/>
          <a:ext cx="7534276" cy="3365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8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6090"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Linkage levels</a:t>
                      </a:r>
                    </a:p>
                  </a:txBody>
                  <a:tcPr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Complexity</a:t>
                      </a:r>
                    </a:p>
                  </a:txBody>
                  <a:tcPr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8993">
                <a:tc>
                  <a:txBody>
                    <a:bodyPr/>
                    <a:lstStyle/>
                    <a:p>
                      <a:r>
                        <a:rPr lang="en-US" sz="2800"/>
                        <a:t>Initial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Least complex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8993">
                <a:tc>
                  <a:txBody>
                    <a:bodyPr/>
                    <a:lstStyle/>
                    <a:p>
                      <a:r>
                        <a:rPr lang="en-US" sz="2800"/>
                        <a:t>Precursor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More complex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0986">
                <a:tc>
                  <a:txBody>
                    <a:bodyPr/>
                    <a:lstStyle/>
                    <a:p>
                      <a:r>
                        <a:rPr lang="en-US" sz="2800"/>
                        <a:t>Target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Most complex and aligns with Essential Element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7268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3404E-9051-DB21-7CA5-1F4E64DEF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Extracts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7F103-6EAA-41A1-54C7-7DC99284E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to monitor various aspects of the assessment</a:t>
            </a:r>
          </a:p>
          <a:p>
            <a:r>
              <a:rPr lang="en-US" dirty="0"/>
              <a:t>Accessed in Educator Portal via the Reports tab</a:t>
            </a:r>
          </a:p>
          <a:p>
            <a:pPr lvl="1"/>
            <a:r>
              <a:rPr lang="en-US" dirty="0"/>
              <a:t>Select the Data Extracts option</a:t>
            </a:r>
          </a:p>
          <a:p>
            <a:r>
              <a:rPr lang="en-US" dirty="0"/>
              <a:t>Previously listed on a single page</a:t>
            </a:r>
          </a:p>
          <a:p>
            <a:pPr lvl="1"/>
            <a:r>
              <a:rPr lang="en-US" dirty="0"/>
              <a:t>Now organized into tabbed categories</a:t>
            </a:r>
          </a:p>
        </p:txBody>
      </p:sp>
    </p:spTree>
    <p:extLst>
      <p:ext uri="{BB962C8B-B14F-4D97-AF65-F5344CB8AC3E}">
        <p14:creationId xmlns:p14="http://schemas.microsoft.com/office/powerpoint/2010/main" val="30447914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Assessment delivery</a:t>
            </a:r>
          </a:p>
        </p:txBody>
      </p:sp>
    </p:spTree>
    <p:extLst>
      <p:ext uri="{BB962C8B-B14F-4D97-AF65-F5344CB8AC3E}">
        <p14:creationId xmlns:p14="http://schemas.microsoft.com/office/powerpoint/2010/main" val="202903626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Remote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Remote testing is not permitted for the 2024 spring DLM assessment.</a:t>
            </a:r>
          </a:p>
          <a:p>
            <a:r>
              <a:rPr lang="en-US"/>
              <a:t>DLM assessments can only be administered in a secure school environment.</a:t>
            </a:r>
          </a:p>
        </p:txBody>
      </p:sp>
    </p:spTree>
    <p:extLst>
      <p:ext uri="{BB962C8B-B14F-4D97-AF65-F5344CB8AC3E}">
        <p14:creationId xmlns:p14="http://schemas.microsoft.com/office/powerpoint/2010/main" val="140148682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Data Manager Responsibilities to </a:t>
            </a:r>
            <a:br>
              <a:rPr lang="en-US"/>
            </a:br>
            <a:r>
              <a:rPr lang="en-US"/>
              <a:t>Deliver the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5061" y="1715220"/>
            <a:ext cx="10044417" cy="4367813"/>
          </a:xfrm>
        </p:spPr>
        <p:txBody>
          <a:bodyPr/>
          <a:lstStyle/>
          <a:p>
            <a:r>
              <a:rPr lang="en-US" dirty="0"/>
              <a:t>To gather, edit, and upload data in Educator Portal for</a:t>
            </a:r>
          </a:p>
          <a:p>
            <a:pPr lvl="1">
              <a:buFont typeface="Trebuchet MS" panose="020B0603020202020204" pitchFamily="34" charset="0"/>
              <a:buChar char="—"/>
            </a:pPr>
            <a:r>
              <a:rPr lang="en-US" dirty="0"/>
              <a:t>users: educators, test administrators, staff</a:t>
            </a:r>
          </a:p>
          <a:p>
            <a:pPr lvl="1">
              <a:buFont typeface="Trebuchet MS" panose="020B0603020202020204" pitchFamily="34" charset="0"/>
              <a:buChar char="—"/>
            </a:pPr>
            <a:r>
              <a:rPr lang="en-US" dirty="0"/>
              <a:t>enrollment: students</a:t>
            </a:r>
          </a:p>
          <a:p>
            <a:pPr lvl="1">
              <a:buFont typeface="Trebuchet MS" panose="020B0603020202020204" pitchFamily="34" charset="0"/>
              <a:buChar char="—"/>
            </a:pPr>
            <a:r>
              <a:rPr lang="en-US" dirty="0"/>
              <a:t>rosters: assigning students to educators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Typically has the District Test Coordinator or Building Test Coordinator role in Educator Portal</a:t>
            </a:r>
          </a:p>
        </p:txBody>
      </p:sp>
    </p:spTree>
    <p:extLst>
      <p:ext uri="{BB962C8B-B14F-4D97-AF65-F5344CB8AC3E}">
        <p14:creationId xmlns:p14="http://schemas.microsoft.com/office/powerpoint/2010/main" val="390418650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Teacher Responsibilities to </a:t>
            </a:r>
            <a:br>
              <a:rPr lang="en-US"/>
            </a:br>
            <a:r>
              <a:rPr lang="en-US"/>
              <a:t>Deliver the Assessment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38683-F367-4BFB-84CE-45D13D16D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5061" y="1844616"/>
            <a:ext cx="10044417" cy="3519548"/>
          </a:xfrm>
        </p:spPr>
        <p:txBody>
          <a:bodyPr>
            <a:normAutofit/>
          </a:bodyPr>
          <a:lstStyle/>
          <a:p>
            <a:pPr lvl="0"/>
            <a:r>
              <a:rPr lang="en-US"/>
              <a:t>New teachers must activate their Educator Portal account using the activation email.</a:t>
            </a:r>
          </a:p>
          <a:p>
            <a:pPr lvl="0"/>
            <a:r>
              <a:rPr lang="en-US"/>
              <a:t>All teachers must complete the security agreement in Educator Portal.</a:t>
            </a:r>
          </a:p>
        </p:txBody>
      </p:sp>
    </p:spTree>
    <p:extLst>
      <p:ext uri="{BB962C8B-B14F-4D97-AF65-F5344CB8AC3E}">
        <p14:creationId xmlns:p14="http://schemas.microsoft.com/office/powerpoint/2010/main" val="415592914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B9470-926F-CCDC-9EE6-04F60A2E9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Teacher Responsibilities to </a:t>
            </a:r>
            <a:br>
              <a:rPr lang="en-US"/>
            </a:br>
            <a:r>
              <a:rPr lang="en-US"/>
              <a:t>Deliver the Assessment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27CF6-FBA3-9F30-2309-8716144DD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684" y="1715220"/>
            <a:ext cx="10044417" cy="4209662"/>
          </a:xfrm>
        </p:spPr>
        <p:txBody>
          <a:bodyPr/>
          <a:lstStyle/>
          <a:p>
            <a:pPr lvl="0"/>
            <a:r>
              <a:rPr lang="en-US" dirty="0"/>
              <a:t>Complete Required Test Administrator Training in </a:t>
            </a:r>
          </a:p>
          <a:p>
            <a:pPr lvl="0"/>
            <a:r>
              <a:rPr lang="en-US" dirty="0"/>
              <a:t>Complete each student’s Personal Learning Profile (First Contact survey and Personal Needs and Preferences [PNP] Profile in Educator Portal)</a:t>
            </a:r>
          </a:p>
          <a:p>
            <a:pPr lvl="0"/>
            <a:r>
              <a:rPr lang="en-US" dirty="0"/>
              <a:t>Plan and deliver assessment to student in Student Portal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65817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Personal Learning Profile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1868F-F13B-4A33-96AA-ADA1678DE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First Contact survey = determines the linkage level of a student’s first </a:t>
            </a:r>
            <a:r>
              <a:rPr lang="en-US" dirty="0" err="1"/>
              <a:t>testlet</a:t>
            </a:r>
            <a:r>
              <a:rPr lang="en-US" dirty="0"/>
              <a:t> in each subject </a:t>
            </a:r>
          </a:p>
          <a:p>
            <a:pPr lvl="0"/>
            <a:r>
              <a:rPr lang="en-US" dirty="0"/>
              <a:t>Personal Needs and Preferences (PNP) Profile = support features the student will need during the assessment</a:t>
            </a:r>
          </a:p>
          <a:p>
            <a:pPr lvl="0"/>
            <a:r>
              <a:rPr lang="en-US" dirty="0"/>
              <a:t>Both are accessed in the student’s profile in Educator Portal</a:t>
            </a:r>
          </a:p>
        </p:txBody>
      </p:sp>
    </p:spTree>
    <p:extLst>
      <p:ext uri="{BB962C8B-B14F-4D97-AF65-F5344CB8AC3E}">
        <p14:creationId xmlns:p14="http://schemas.microsoft.com/office/powerpoint/2010/main" val="32564300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Personal Learning Profile (2)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CD655A8-845E-4C8D-B113-08E6C9A1D1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57848" y="1183203"/>
            <a:ext cx="7339695" cy="5054171"/>
          </a:xfr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777415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5691" y="0"/>
            <a:ext cx="10972800" cy="1143000"/>
          </a:xfrm>
        </p:spPr>
        <p:txBody>
          <a:bodyPr/>
          <a:lstStyle/>
          <a:p>
            <a:r>
              <a:rPr lang="en-US"/>
              <a:t>Personal Learning Profile (3)</a:t>
            </a:r>
          </a:p>
        </p:txBody>
      </p:sp>
      <p:pic>
        <p:nvPicPr>
          <p:cNvPr id="6" name="Content Placeholder 5" descr="A screenshot of the summary screen of the Personal Needs and Preferences profile.">
            <a:extLst>
              <a:ext uri="{FF2B5EF4-FFF2-40B4-BE49-F238E27FC236}">
                <a16:creationId xmlns:a16="http://schemas.microsoft.com/office/drawing/2014/main" id="{FB911826-B3B4-4C50-A096-64501D704E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47785" y="982818"/>
            <a:ext cx="8363284" cy="5041746"/>
          </a:xfr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5237032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3196A-CCF9-E542-BFB0-EC96EC12A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340" y="230933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Time Commitment for Administering ELA and Mathematics Testlets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31EC8-B421-4937-AD34-A45945C7F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Testlets are short assessments that comprise the assessment.</a:t>
            </a:r>
          </a:p>
          <a:p>
            <a:pPr lvl="0"/>
            <a:r>
              <a:rPr lang="en-US" dirty="0"/>
              <a:t>The number of testlets varies by grade and subject.</a:t>
            </a:r>
          </a:p>
          <a:p>
            <a:pPr lvl="0"/>
            <a:r>
              <a:rPr lang="en-US" dirty="0"/>
              <a:t>Begins with an engagement activity followed by items.</a:t>
            </a:r>
          </a:p>
          <a:p>
            <a:pPr lvl="0"/>
            <a:r>
              <a:rPr lang="en-US" dirty="0"/>
              <a:t>3–9 conceptually-related items.</a:t>
            </a:r>
          </a:p>
          <a:p>
            <a:pPr lvl="0"/>
            <a:r>
              <a:rPr lang="en-US" dirty="0"/>
              <a:t>A student typically takes 5–15 minutes to complete a single testlet. </a:t>
            </a:r>
          </a:p>
        </p:txBody>
      </p:sp>
    </p:spTree>
    <p:extLst>
      <p:ext uri="{BB962C8B-B14F-4D97-AF65-F5344CB8AC3E}">
        <p14:creationId xmlns:p14="http://schemas.microsoft.com/office/powerpoint/2010/main" val="46298545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43FA2-0094-4F8E-B2CA-8E7C13FFB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Time Commitment for Administrating DLM Science Testlets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A8FB0-A965-4A26-BF88-73BF3F1B9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9 -10 testlets per student</a:t>
            </a:r>
          </a:p>
          <a:p>
            <a:pPr lvl="1"/>
            <a:r>
              <a:rPr lang="en-US" dirty="0"/>
              <a:t>Each testlet assesses ONE of the Currently Tested Essential Elements for Science</a:t>
            </a:r>
          </a:p>
          <a:p>
            <a:r>
              <a:rPr lang="en-US" dirty="0"/>
              <a:t>3 – 5 multiple-choice items per testlet</a:t>
            </a:r>
          </a:p>
          <a:p>
            <a:pPr lvl="1"/>
            <a:r>
              <a:rPr lang="en-US" dirty="0"/>
              <a:t>Each testlet begins with an engagement activity</a:t>
            </a:r>
          </a:p>
          <a:p>
            <a:r>
              <a:rPr lang="en-US" sz="3200" dirty="0"/>
              <a:t>5 – 15 minutes per testlet</a:t>
            </a:r>
          </a:p>
          <a:p>
            <a:pPr lvl="1"/>
            <a:r>
              <a:rPr lang="en-US" dirty="0"/>
              <a:t>The total administration time needed is approximately 45–135 minutes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523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C3D5D-F65E-A967-C0A1-B885A0533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Information Tab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BC0E86-D975-91C3-7119-1C957F30A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5062" y="2668771"/>
            <a:ext cx="10044417" cy="323410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Extracts included</a:t>
            </a:r>
          </a:p>
          <a:p>
            <a:pPr lvl="1"/>
            <a:r>
              <a:rPr lang="en-US" dirty="0"/>
              <a:t>Current Enrollment</a:t>
            </a:r>
          </a:p>
          <a:p>
            <a:pPr lvl="1"/>
            <a:r>
              <a:rPr lang="en-US" dirty="0"/>
              <a:t>First Contact Survey File</a:t>
            </a:r>
          </a:p>
          <a:p>
            <a:pPr lvl="1"/>
            <a:r>
              <a:rPr lang="en-US" dirty="0"/>
              <a:t>PNP Setting Counts</a:t>
            </a:r>
          </a:p>
          <a:p>
            <a:pPr lvl="1"/>
            <a:r>
              <a:rPr lang="en-US" dirty="0"/>
              <a:t>PNP Settings</a:t>
            </a:r>
          </a:p>
          <a:p>
            <a:pPr lvl="1"/>
            <a:r>
              <a:rPr lang="en-US" dirty="0"/>
              <a:t>Roster</a:t>
            </a:r>
          </a:p>
          <a:p>
            <a:pPr lvl="1"/>
            <a:r>
              <a:rPr lang="en-US" dirty="0"/>
              <a:t>Student Roster and First Contact Survey Status</a:t>
            </a:r>
          </a:p>
        </p:txBody>
      </p:sp>
      <p:pic>
        <p:nvPicPr>
          <p:cNvPr id="5" name="Picture 4" descr="Screenshot within Educator Portal showing the Reports tab selected and the Student Information tab emphasized">
            <a:extLst>
              <a:ext uri="{FF2B5EF4-FFF2-40B4-BE49-F238E27FC236}">
                <a16:creationId xmlns:a16="http://schemas.microsoft.com/office/drawing/2014/main" id="{E1BC2AD7-F0AE-30CE-3E20-9984347821D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89509" y="1360485"/>
            <a:ext cx="9072391" cy="12691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5726622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167FE9-B094-47E1-AD82-97A3BC104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Writing Samples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E132F8-4FFF-4C12-81A1-0E05FB26C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1002" y="1360486"/>
            <a:ext cx="10044417" cy="4525963"/>
          </a:xfrm>
        </p:spPr>
        <p:txBody>
          <a:bodyPr>
            <a:normAutofit/>
          </a:bodyPr>
          <a:lstStyle/>
          <a:p>
            <a:r>
              <a:rPr lang="en-US" dirty="0"/>
              <a:t>Writing samples are collected in Educator Portal during the length of the state’s testing window.</a:t>
            </a:r>
          </a:p>
          <a:p>
            <a:r>
              <a:rPr lang="en-US" dirty="0"/>
              <a:t>Writing samples can only be uploaded using a direct link that is available to the student’s test administrator.</a:t>
            </a:r>
          </a:p>
        </p:txBody>
      </p:sp>
    </p:spTree>
    <p:extLst>
      <p:ext uri="{BB962C8B-B14F-4D97-AF65-F5344CB8AC3E}">
        <p14:creationId xmlns:p14="http://schemas.microsoft.com/office/powerpoint/2010/main" val="195523196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6A1B8-C981-CF48-85AD-18184967D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Circumstance 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08E5C-A533-4D96-BDE3-CFA3AA509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5061" y="1600201"/>
            <a:ext cx="10044417" cy="4789841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3800" dirty="0"/>
              <a:t>Contact Lauren Taylor at MSDE if you need a special circumstance code entered for a student.</a:t>
            </a:r>
          </a:p>
          <a:p>
            <a:pPr lvl="0"/>
            <a:r>
              <a:rPr lang="en-US" dirty="0"/>
              <a:t>Codes Maryland uses:</a:t>
            </a:r>
          </a:p>
          <a:p>
            <a:pPr lvl="1"/>
            <a:r>
              <a:rPr lang="en-US" dirty="0"/>
              <a:t>03454 (medical waiver)</a:t>
            </a:r>
          </a:p>
          <a:p>
            <a:pPr lvl="1"/>
            <a:r>
              <a:rPr lang="en-US" dirty="0"/>
              <a:t>13813 (chronic absences)</a:t>
            </a:r>
          </a:p>
          <a:p>
            <a:pPr lvl="1"/>
            <a:r>
              <a:rPr lang="en-US" dirty="0"/>
              <a:t>13821 (cheating)</a:t>
            </a:r>
          </a:p>
          <a:p>
            <a:pPr lvl="1"/>
            <a:r>
              <a:rPr lang="en-US" dirty="0"/>
              <a:t>13824 (homebound)</a:t>
            </a:r>
          </a:p>
          <a:p>
            <a:pPr lvl="1"/>
            <a:r>
              <a:rPr lang="en-US" dirty="0"/>
              <a:t>13836 (teacher cheating or misadministration)</a:t>
            </a:r>
          </a:p>
          <a:p>
            <a:pPr lvl="1"/>
            <a:r>
              <a:rPr lang="en-US" dirty="0"/>
              <a:t>09999 (other)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1531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29278645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Management</a:t>
            </a:r>
          </a:p>
        </p:txBody>
      </p:sp>
    </p:spTree>
    <p:extLst>
      <p:ext uri="{BB962C8B-B14F-4D97-AF65-F5344CB8AC3E}">
        <p14:creationId xmlns:p14="http://schemas.microsoft.com/office/powerpoint/2010/main" val="216267043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17486"/>
            <a:ext cx="10972800" cy="1143000"/>
          </a:xfrm>
        </p:spPr>
        <p:txBody>
          <a:bodyPr>
            <a:noAutofit/>
          </a:bodyPr>
          <a:lstStyle/>
          <a:p>
            <a:r>
              <a:rPr lang="en-US" dirty="0"/>
              <a:t>Data Verification and Revisions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AC71C-CF9A-4FE1-A4BE-22A21342C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Data cleanup is the responsibility of all users.</a:t>
            </a:r>
          </a:p>
          <a:p>
            <a:pPr lvl="0"/>
            <a:r>
              <a:rPr lang="en-US" dirty="0"/>
              <a:t>Test coordinators should verify accuracy of data and make changes as necessary.</a:t>
            </a:r>
          </a:p>
          <a:p>
            <a:pPr lvl="0"/>
            <a:r>
              <a:rPr lang="en-US" dirty="0"/>
              <a:t>Data changes can be made anytime before or during the assessment window.</a:t>
            </a:r>
          </a:p>
          <a:p>
            <a:pPr lvl="0"/>
            <a:r>
              <a:rPr lang="en-US" dirty="0"/>
              <a:t>Choose </a:t>
            </a:r>
            <a:r>
              <a:rPr lang="en-US" b="1" dirty="0"/>
              <a:t>Settings </a:t>
            </a:r>
            <a:r>
              <a:rPr lang="en-US" dirty="0"/>
              <a:t>in Educator Portal to begin data management tasks.</a:t>
            </a:r>
          </a:p>
        </p:txBody>
      </p:sp>
    </p:spTree>
    <p:extLst>
      <p:ext uri="{BB962C8B-B14F-4D97-AF65-F5344CB8AC3E}">
        <p14:creationId xmlns:p14="http://schemas.microsoft.com/office/powerpoint/2010/main" val="428190029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74270-B290-E836-F52B-B77DB4A78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User Account Data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BCA7B-1A95-DAF2-7D35-AF830DB60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4304" y="1360486"/>
            <a:ext cx="10044417" cy="4997283"/>
          </a:xfrm>
        </p:spPr>
        <p:txBody>
          <a:bodyPr>
            <a:normAutofit/>
          </a:bodyPr>
          <a:lstStyle/>
          <a:p>
            <a:r>
              <a:rPr lang="en-US" dirty="0"/>
              <a:t>New users need to be added manually or by using a file upload. </a:t>
            </a:r>
          </a:p>
          <a:p>
            <a:r>
              <a:rPr lang="en-US" dirty="0"/>
              <a:t>Educator Portal sends an activation email to the new user with a link to create a password.</a:t>
            </a:r>
          </a:p>
          <a:p>
            <a:r>
              <a:rPr lang="en-US" dirty="0"/>
              <a:t>The user’s email address is the unique account key.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37794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74270-B290-E836-F52B-B77DB4A78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User Account Data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BCA7B-1A95-DAF2-7D35-AF830DB60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4304" y="1360486"/>
            <a:ext cx="10044417" cy="4997283"/>
          </a:xfrm>
        </p:spPr>
        <p:txBody>
          <a:bodyPr>
            <a:normAutofit/>
          </a:bodyPr>
          <a:lstStyle/>
          <a:p>
            <a:r>
              <a:rPr lang="en-US" dirty="0"/>
              <a:t>Users may have more than one role in Educator Portal.</a:t>
            </a:r>
          </a:p>
          <a:p>
            <a:r>
              <a:rPr lang="en-US" dirty="0"/>
              <a:t>Users are rolled over from the year before.</a:t>
            </a:r>
          </a:p>
          <a:p>
            <a:r>
              <a:rPr lang="en-US" dirty="0"/>
              <a:t>Deactivation of user accounts may be done manually or by using the user upload template.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99801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1D2BD-4A66-4B8A-8751-15B502FFF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678" y="-68620"/>
            <a:ext cx="10972800" cy="1143000"/>
          </a:xfrm>
        </p:spPr>
        <p:txBody>
          <a:bodyPr/>
          <a:lstStyle/>
          <a:p>
            <a:r>
              <a:rPr lang="en-US"/>
              <a:t>Add User Accounts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E217E-C926-4EAF-94F5-366AC25DF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7150" y="1529255"/>
            <a:ext cx="10044417" cy="382449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Trebuchet MS"/>
              </a:rPr>
              <a:t>Add User: manually add a few users</a:t>
            </a:r>
          </a:p>
          <a:p>
            <a:r>
              <a:rPr lang="en-US" dirty="0">
                <a:latin typeface="Trebuchet MS"/>
              </a:rPr>
              <a:t>Upload Users: add users with an upload template</a:t>
            </a:r>
          </a:p>
          <a:p>
            <a:endParaRPr lang="en-US" sz="2400" dirty="0"/>
          </a:p>
        </p:txBody>
      </p:sp>
      <p:pic>
        <p:nvPicPr>
          <p:cNvPr id="7" name="Picture 6" descr="A screenshot of the Users tab in Educator Portal.">
            <a:extLst>
              <a:ext uri="{FF2B5EF4-FFF2-40B4-BE49-F238E27FC236}">
                <a16:creationId xmlns:a16="http://schemas.microsoft.com/office/drawing/2014/main" id="{4386F863-6171-CA4A-AD8C-95E3D10BF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9571" y="3210771"/>
            <a:ext cx="6614835" cy="163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27722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Edit User Accounts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3C191-6F47-4BE6-91DA-3D67F6DA8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Common changes for users include</a:t>
            </a:r>
          </a:p>
          <a:p>
            <a:pPr lvl="1"/>
            <a:r>
              <a:rPr lang="en-US" dirty="0"/>
              <a:t>organization assignment </a:t>
            </a:r>
          </a:p>
          <a:p>
            <a:pPr lvl="1"/>
            <a:r>
              <a:rPr lang="en-US" dirty="0"/>
              <a:t>name</a:t>
            </a:r>
          </a:p>
          <a:p>
            <a:pPr lvl="1"/>
            <a:r>
              <a:rPr lang="en-US" dirty="0"/>
              <a:t>email address</a:t>
            </a:r>
          </a:p>
          <a:p>
            <a:pPr lvl="1"/>
            <a:r>
              <a:rPr lang="en-US" dirty="0"/>
              <a:t>add or remove roles</a:t>
            </a:r>
          </a:p>
          <a:p>
            <a:pPr lvl="0"/>
            <a:r>
              <a:rPr lang="en-US" dirty="0"/>
              <a:t>Manually edit when a few users need changes.</a:t>
            </a:r>
          </a:p>
        </p:txBody>
      </p:sp>
    </p:spTree>
    <p:extLst>
      <p:ext uri="{BB962C8B-B14F-4D97-AF65-F5344CB8AC3E}">
        <p14:creationId xmlns:p14="http://schemas.microsoft.com/office/powerpoint/2010/main" val="109229867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3945" y="217486"/>
            <a:ext cx="10965666" cy="1143000"/>
          </a:xfrm>
        </p:spPr>
        <p:txBody>
          <a:bodyPr>
            <a:noAutofit/>
          </a:bodyPr>
          <a:lstStyle/>
          <a:p>
            <a:r>
              <a:rPr lang="en-US"/>
              <a:t>Resending the Account Activation </a:t>
            </a:r>
            <a:br>
              <a:rPr lang="en-US"/>
            </a:br>
            <a:r>
              <a:rPr lang="en-US"/>
              <a:t>Email to Users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40164-A604-406E-AB5D-7A39E4FCA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The most common reasons the Kite activation email would need to be resent</a:t>
            </a:r>
          </a:p>
          <a:p>
            <a:pPr lvl="1"/>
            <a:r>
              <a:rPr lang="en-US" dirty="0"/>
              <a:t>A user did not receive the email because the address was incorrect, or the email went to a spam folder.</a:t>
            </a:r>
          </a:p>
          <a:p>
            <a:pPr lvl="1"/>
            <a:r>
              <a:rPr lang="en-US" dirty="0"/>
              <a:t>The user did not activate the account within 20 days of receiving the email.</a:t>
            </a:r>
          </a:p>
          <a:p>
            <a:pPr lvl="1"/>
            <a:r>
              <a:rPr lang="en-US" dirty="0"/>
              <a:t>The user deleted the account activation email not knowing what it was.</a:t>
            </a:r>
          </a:p>
        </p:txBody>
      </p:sp>
    </p:spTree>
    <p:extLst>
      <p:ext uri="{BB962C8B-B14F-4D97-AF65-F5344CB8AC3E}">
        <p14:creationId xmlns:p14="http://schemas.microsoft.com/office/powerpoint/2010/main" val="1082405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BB4B4-8519-7AB3-0B28-AA85B9A73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Administration and Monitoring Tab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693AA89-D0AF-66F9-B36B-5CC33E9E9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5062" y="2540001"/>
            <a:ext cx="10044417" cy="3586164"/>
          </a:xfrm>
        </p:spPr>
        <p:txBody>
          <a:bodyPr/>
          <a:lstStyle/>
          <a:p>
            <a:r>
              <a:rPr lang="en-US" dirty="0"/>
              <a:t>Extracts included</a:t>
            </a:r>
          </a:p>
          <a:p>
            <a:pPr lvl="1"/>
            <a:r>
              <a:rPr lang="en-US" dirty="0"/>
              <a:t>DLM Test Administration Monitoring</a:t>
            </a:r>
          </a:p>
          <a:p>
            <a:pPr lvl="1"/>
            <a:r>
              <a:rPr lang="en-US" dirty="0"/>
              <a:t>TIP Access</a:t>
            </a:r>
          </a:p>
          <a:p>
            <a:pPr lvl="1"/>
            <a:endParaRPr lang="en-US" dirty="0"/>
          </a:p>
        </p:txBody>
      </p:sp>
      <p:pic>
        <p:nvPicPr>
          <p:cNvPr id="10" name="Picture 9" descr="Screenshot within Educator Portal showing the Reports tab selected and the Test Administration and Monitoring tab emphasized">
            <a:extLst>
              <a:ext uri="{FF2B5EF4-FFF2-40B4-BE49-F238E27FC236}">
                <a16:creationId xmlns:a16="http://schemas.microsoft.com/office/drawing/2014/main" id="{430DABF6-5D35-020A-E7B4-EC9DEF1459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225995" y="1278989"/>
            <a:ext cx="8759195" cy="116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80974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Adding Students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02E59-22D4-4484-86E5-9DC266562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5061" y="1360486"/>
            <a:ext cx="10044417" cy="5497514"/>
          </a:xfrm>
        </p:spPr>
        <p:txBody>
          <a:bodyPr>
            <a:normAutofit/>
          </a:bodyPr>
          <a:lstStyle/>
          <a:p>
            <a:pPr lvl="0"/>
            <a:r>
              <a:rPr lang="en-US" sz="2800" dirty="0"/>
              <a:t>All students required to take the DLM assessment in 2024 need to be added to Educator Portal</a:t>
            </a:r>
          </a:p>
          <a:p>
            <a:pPr lvl="0"/>
            <a:r>
              <a:rPr lang="en-US" sz="2800" dirty="0"/>
              <a:t>When only a few students need to be added—do so manually</a:t>
            </a:r>
          </a:p>
          <a:p>
            <a:pPr lvl="0"/>
            <a:r>
              <a:rPr lang="en-US" sz="2800" dirty="0"/>
              <a:t>LSSs and LEA 24 schools should validate student demographics against USIS each year prior to testing</a:t>
            </a:r>
          </a:p>
          <a:p>
            <a:pPr lvl="1"/>
            <a:r>
              <a:rPr lang="en-US" sz="2400" dirty="0"/>
              <a:t>SASID</a:t>
            </a:r>
          </a:p>
          <a:p>
            <a:pPr lvl="1"/>
            <a:r>
              <a:rPr lang="en-US" sz="2400" dirty="0"/>
              <a:t>First, middle, and last names</a:t>
            </a:r>
          </a:p>
          <a:p>
            <a:pPr lvl="1"/>
            <a:r>
              <a:rPr lang="en-US" sz="2400" dirty="0"/>
              <a:t>Date of birth</a:t>
            </a:r>
          </a:p>
        </p:txBody>
      </p:sp>
    </p:spTree>
    <p:extLst>
      <p:ext uri="{BB962C8B-B14F-4D97-AF65-F5344CB8AC3E}">
        <p14:creationId xmlns:p14="http://schemas.microsoft.com/office/powerpoint/2010/main" val="379717776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70C71-C793-4972-B872-B897ECA45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Adding Students (2)</a:t>
            </a:r>
          </a:p>
        </p:txBody>
      </p:sp>
      <p:pic>
        <p:nvPicPr>
          <p:cNvPr id="4" name="Content Placeholder 3" descr="A screenshot showing the Add Student and Upload Enrollment tabs in Educator Portal.">
            <a:extLst>
              <a:ext uri="{FF2B5EF4-FFF2-40B4-BE49-F238E27FC236}">
                <a16:creationId xmlns:a16="http://schemas.microsoft.com/office/drawing/2014/main" id="{CD644E4C-E84B-4641-AF21-70EC5403B6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20181" y="1962463"/>
            <a:ext cx="9050013" cy="329611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980927F-43B4-4068-B9E9-24D2DB675E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91043" y="2477474"/>
            <a:ext cx="1092926" cy="6988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4EEF1CF-9DA1-4627-9A35-FBF8F7613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54831" y="2500333"/>
            <a:ext cx="1300098" cy="6988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630724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Edit a Student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B5490-3CD1-4ECE-BF79-313FF37C0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Common changes to student data include</a:t>
            </a:r>
          </a:p>
          <a:p>
            <a:pPr lvl="1"/>
            <a:r>
              <a:rPr lang="en-US" dirty="0"/>
              <a:t>school</a:t>
            </a:r>
          </a:p>
          <a:p>
            <a:pPr lvl="1"/>
            <a:r>
              <a:rPr lang="en-US" dirty="0"/>
              <a:t>grade</a:t>
            </a:r>
          </a:p>
          <a:p>
            <a:pPr lvl="1"/>
            <a:r>
              <a:rPr lang="en-US" dirty="0"/>
              <a:t>demographic information</a:t>
            </a:r>
          </a:p>
          <a:p>
            <a:pPr lvl="0"/>
            <a:r>
              <a:rPr lang="en-US" dirty="0"/>
              <a:t>Manually edit when a few students need changes. </a:t>
            </a:r>
          </a:p>
          <a:p>
            <a:pPr lvl="0"/>
            <a:r>
              <a:rPr lang="en-US" dirty="0"/>
              <a:t>Use the upload template when more than a few students need changes.</a:t>
            </a:r>
          </a:p>
          <a:p>
            <a:pPr lvl="1"/>
            <a:r>
              <a:rPr lang="en-US" dirty="0"/>
              <a:t>The upload will only update information for students in the upload.</a:t>
            </a:r>
          </a:p>
        </p:txBody>
      </p:sp>
    </p:spTree>
    <p:extLst>
      <p:ext uri="{BB962C8B-B14F-4D97-AF65-F5344CB8AC3E}">
        <p14:creationId xmlns:p14="http://schemas.microsoft.com/office/powerpoint/2010/main" val="37238422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Exit a Student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27FB5-C54B-46A2-8D2B-6CFD758AD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/>
              <a:t>A student must be exited when the student is</a:t>
            </a:r>
          </a:p>
          <a:p>
            <a:pPr lvl="1"/>
            <a:r>
              <a:rPr lang="en-US"/>
              <a:t>leaving Maryland</a:t>
            </a:r>
          </a:p>
          <a:p>
            <a:pPr lvl="1"/>
            <a:r>
              <a:rPr lang="en-US"/>
              <a:t>leaving the district or LEA with an unknown destination</a:t>
            </a:r>
          </a:p>
          <a:p>
            <a:pPr lvl="1"/>
            <a:r>
              <a:rPr lang="en-US"/>
              <a:t>no longer taking the DLM alternate assessment</a:t>
            </a:r>
          </a:p>
          <a:p>
            <a:r>
              <a:rPr lang="en-US"/>
              <a:t>For accountability purposes, exiting is </a:t>
            </a:r>
            <a:r>
              <a:rPr lang="en-US" b="1"/>
              <a:t>not</a:t>
            </a:r>
            <a:r>
              <a:rPr lang="en-US"/>
              <a:t> applicable to students who are remote and cannot test.</a:t>
            </a:r>
          </a:p>
          <a:p>
            <a:pPr lvl="0"/>
            <a:r>
              <a:rPr lang="en-US"/>
              <a:t>Exits can be done manually or using the Test, Exit, Clear (TEC) upload.</a:t>
            </a:r>
          </a:p>
        </p:txBody>
      </p:sp>
    </p:spTree>
    <p:extLst>
      <p:ext uri="{BB962C8B-B14F-4D97-AF65-F5344CB8AC3E}">
        <p14:creationId xmlns:p14="http://schemas.microsoft.com/office/powerpoint/2010/main" val="182329670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Transferring a Student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D926F-BFB2-4C1E-BD65-75C9DA3AF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A student may be transferred manually, or several students may be transferred using CSV upload templates.</a:t>
            </a:r>
          </a:p>
          <a:p>
            <a:pPr lvl="0"/>
            <a:r>
              <a:rPr lang="en-US" dirty="0"/>
              <a:t>A test coordinator can transfer a student between schools within the same district.</a:t>
            </a:r>
          </a:p>
          <a:p>
            <a:pPr lvl="0"/>
            <a:r>
              <a:rPr lang="en-US" dirty="0"/>
              <a:t>Contact MSDE to transfer a student between districts.</a:t>
            </a:r>
          </a:p>
          <a:p>
            <a:pPr lvl="0"/>
            <a:r>
              <a:rPr lang="en-US" dirty="0"/>
              <a:t>Student data is not lost when a student is transferred.</a:t>
            </a:r>
          </a:p>
        </p:txBody>
      </p:sp>
    </p:spTree>
    <p:extLst>
      <p:ext uri="{BB962C8B-B14F-4D97-AF65-F5344CB8AC3E}">
        <p14:creationId xmlns:p14="http://schemas.microsoft.com/office/powerpoint/2010/main" val="376730359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563" y="0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Rostering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40F4C-4506-4381-8C1F-C80DC4F93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Rosters connect a student to a teacher in a subject area.</a:t>
            </a:r>
          </a:p>
          <a:p>
            <a:pPr lvl="0"/>
            <a:r>
              <a:rPr lang="en-US" dirty="0"/>
              <a:t>Districts, LEAs, and schools can roster students.</a:t>
            </a:r>
          </a:p>
          <a:p>
            <a:pPr lvl="0"/>
            <a:r>
              <a:rPr lang="en-US" dirty="0"/>
              <a:t>New students can be added to an existing roster.</a:t>
            </a:r>
          </a:p>
          <a:p>
            <a:pPr lvl="0"/>
            <a:r>
              <a:rPr lang="en-US" dirty="0"/>
              <a:t>The teacher on a roster can be changed.</a:t>
            </a:r>
          </a:p>
          <a:p>
            <a:pPr lvl="0"/>
            <a:r>
              <a:rPr lang="en-US" dirty="0"/>
              <a:t>When all students are removed from a roster, the roster is removed from the system.</a:t>
            </a:r>
          </a:p>
        </p:txBody>
      </p:sp>
    </p:spTree>
    <p:extLst>
      <p:ext uri="{BB962C8B-B14F-4D97-AF65-F5344CB8AC3E}">
        <p14:creationId xmlns:p14="http://schemas.microsoft.com/office/powerpoint/2010/main" val="188789356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3EB583-9592-4423-BCD9-3A3A6E23C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Rostering (2)</a:t>
            </a:r>
          </a:p>
        </p:txBody>
      </p:sp>
      <p:pic>
        <p:nvPicPr>
          <p:cNvPr id="7" name="Content Placeholder 6" descr="A screenshot of the Rosters tab in Educator Portal.">
            <a:extLst>
              <a:ext uri="{FF2B5EF4-FFF2-40B4-BE49-F238E27FC236}">
                <a16:creationId xmlns:a16="http://schemas.microsoft.com/office/drawing/2014/main" id="{ACF96491-85A6-4D5B-806C-5F3F8B3C40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34844" b="10607"/>
          <a:stretch/>
        </p:blipFill>
        <p:spPr>
          <a:xfrm>
            <a:off x="1548102" y="2194560"/>
            <a:ext cx="9538073" cy="2468880"/>
          </a:xfr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3375848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10972800" cy="1143000"/>
          </a:xfrm>
        </p:spPr>
        <p:txBody>
          <a:bodyPr/>
          <a:lstStyle/>
          <a:p>
            <a:r>
              <a:rPr lang="en-US" dirty="0"/>
              <a:t>Rostering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850" y="1142999"/>
            <a:ext cx="10044417" cy="5225527"/>
          </a:xfrm>
        </p:spPr>
        <p:txBody>
          <a:bodyPr>
            <a:normAutofit fontScale="85000" lnSpcReduction="10000"/>
          </a:bodyPr>
          <a:lstStyle/>
          <a:p>
            <a:r>
              <a:rPr lang="en-US" sz="3500" dirty="0"/>
              <a:t>Rosters may be created manually or with an upload.</a:t>
            </a:r>
          </a:p>
          <a:p>
            <a:r>
              <a:rPr lang="en-US" sz="3500" dirty="0"/>
              <a:t>Students must be rostered once for each subject area.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3800" dirty="0"/>
              <a:t>Consider a standard naming convention.</a:t>
            </a:r>
          </a:p>
          <a:p>
            <a:pPr lvl="1"/>
            <a:r>
              <a:rPr lang="en-US" sz="3300" dirty="0"/>
              <a:t>For example, teacher’s last name, teacher’s first name, subject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746492"/>
              </p:ext>
            </p:extLst>
          </p:nvPr>
        </p:nvGraphicFramePr>
        <p:xfrm>
          <a:off x="3499104" y="2286000"/>
          <a:ext cx="5961887" cy="2500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0001">
                  <a:extLst>
                    <a:ext uri="{9D8B030D-6E8A-4147-A177-3AD203B41FA5}">
                      <a16:colId xmlns:a16="http://schemas.microsoft.com/office/drawing/2014/main" val="3515179701"/>
                    </a:ext>
                  </a:extLst>
                </a:gridCol>
                <a:gridCol w="2871886">
                  <a:extLst>
                    <a:ext uri="{9D8B030D-6E8A-4147-A177-3AD203B41FA5}">
                      <a16:colId xmlns:a16="http://schemas.microsoft.com/office/drawing/2014/main" val="763153891"/>
                    </a:ext>
                  </a:extLst>
                </a:gridCol>
              </a:tblGrid>
              <a:tr h="51979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Subject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Grades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7934656"/>
                  </a:ext>
                </a:extLst>
              </a:tr>
              <a:tr h="43782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ELA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US" sz="2800" dirty="0"/>
                        <a:t>8, 11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083431"/>
                  </a:ext>
                </a:extLst>
              </a:tr>
              <a:tr h="437829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Mathematics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US" sz="2800" dirty="0"/>
                        <a:t>8, 11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089148"/>
                  </a:ext>
                </a:extLst>
              </a:tr>
              <a:tr h="43782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Science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5, 8</a:t>
                      </a:r>
                    </a:p>
                    <a:p>
                      <a:pPr algn="ctr"/>
                      <a:r>
                        <a:rPr lang="en-US" sz="2800" dirty="0"/>
                        <a:t>11 (biology)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729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848544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Rostering (4)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58D43-D6AD-4C15-8118-0831054EE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Students can only be on one roster for a subject.</a:t>
            </a:r>
          </a:p>
          <a:p>
            <a:pPr lvl="1"/>
            <a:r>
              <a:rPr lang="en-US"/>
              <a:t>A warning message will appear if attempting to add a student to a roster while the student is already on a roster for the same subject.</a:t>
            </a:r>
          </a:p>
          <a:p>
            <a:pPr lvl="1"/>
            <a:r>
              <a:rPr lang="en-US"/>
              <a:t>The student will be removed from the old roster and placed on the new roster if the process continues.</a:t>
            </a:r>
          </a:p>
        </p:txBody>
      </p:sp>
    </p:spTree>
    <p:extLst>
      <p:ext uri="{BB962C8B-B14F-4D97-AF65-F5344CB8AC3E}">
        <p14:creationId xmlns:p14="http://schemas.microsoft.com/office/powerpoint/2010/main" val="76147356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Rostering (5)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58D43-D6AD-4C15-8118-0831054EE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Rostering for high school biology</a:t>
            </a:r>
          </a:p>
          <a:p>
            <a:pPr lvl="1"/>
            <a:r>
              <a:rPr lang="en-US"/>
              <a:t>High school students required to take the science assessment will need to be rostered separately from elementary and middle school students for science.</a:t>
            </a:r>
          </a:p>
          <a:p>
            <a:pPr lvl="1"/>
            <a:r>
              <a:rPr lang="en-US"/>
              <a:t>When rostering for high school biology, you will need to select </a:t>
            </a:r>
            <a:r>
              <a:rPr lang="en-US" b="1"/>
              <a:t>biology</a:t>
            </a:r>
            <a:r>
              <a:rPr lang="en-US"/>
              <a:t> as the course.</a:t>
            </a:r>
          </a:p>
        </p:txBody>
      </p:sp>
    </p:spTree>
    <p:extLst>
      <p:ext uri="{BB962C8B-B14F-4D97-AF65-F5344CB8AC3E}">
        <p14:creationId xmlns:p14="http://schemas.microsoft.com/office/powerpoint/2010/main" val="1971903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4FDE9-3F35-E514-9EA5-7563DB8EF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Management Tab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9144C-0C1B-9EB5-6D30-5955BA6FC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5062" y="2756984"/>
            <a:ext cx="10044417" cy="3369181"/>
          </a:xfrm>
        </p:spPr>
        <p:txBody>
          <a:bodyPr/>
          <a:lstStyle/>
          <a:p>
            <a:r>
              <a:rPr lang="en-US" dirty="0"/>
              <a:t>Extracts included</a:t>
            </a:r>
          </a:p>
          <a:p>
            <a:pPr lvl="1"/>
            <a:r>
              <a:rPr lang="en-US" dirty="0"/>
              <a:t>Security Agreement Completion</a:t>
            </a:r>
          </a:p>
          <a:p>
            <a:pPr lvl="1"/>
            <a:r>
              <a:rPr lang="en-US" dirty="0"/>
              <a:t>Training Status</a:t>
            </a:r>
          </a:p>
          <a:p>
            <a:pPr lvl="1"/>
            <a:r>
              <a:rPr lang="en-US" dirty="0"/>
              <a:t>Users</a:t>
            </a:r>
          </a:p>
        </p:txBody>
      </p:sp>
      <p:pic>
        <p:nvPicPr>
          <p:cNvPr id="5" name="Picture 4" descr="Screenshot within Educator Portal showing the Reports tab selected and the Data Management tab emphasized">
            <a:extLst>
              <a:ext uri="{FF2B5EF4-FFF2-40B4-BE49-F238E27FC236}">
                <a16:creationId xmlns:a16="http://schemas.microsoft.com/office/drawing/2014/main" id="{FED21BE8-375E-12CF-BC02-2DB385BCABA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102557" y="1471521"/>
            <a:ext cx="9197623" cy="117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1082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/>
          <a:lstStyle/>
          <a:p>
            <a:r>
              <a:rPr lang="en-US" dirty="0"/>
              <a:t>Monitoring the Assessment</a:t>
            </a:r>
          </a:p>
        </p:txBody>
      </p:sp>
    </p:spTree>
    <p:extLst>
      <p:ext uri="{BB962C8B-B14F-4D97-AF65-F5344CB8AC3E}">
        <p14:creationId xmlns:p14="http://schemas.microsoft.com/office/powerpoint/2010/main" val="230506076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Extracts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58E49-147C-4D9F-BC16-7C2A4B389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Available in Educator Portal</a:t>
            </a:r>
          </a:p>
          <a:p>
            <a:pPr lvl="1"/>
            <a:r>
              <a:rPr lang="en-US" dirty="0"/>
              <a:t>Under the Reports tab</a:t>
            </a:r>
          </a:p>
          <a:p>
            <a:pPr lvl="0"/>
            <a:r>
              <a:rPr lang="en-US" dirty="0"/>
              <a:t>Based on user role</a:t>
            </a:r>
          </a:p>
          <a:p>
            <a:pPr lvl="1"/>
            <a:r>
              <a:rPr lang="en-US" dirty="0"/>
              <a:t>District users = district-level extracts</a:t>
            </a:r>
          </a:p>
          <a:p>
            <a:pPr lvl="1"/>
            <a:r>
              <a:rPr lang="en-US" dirty="0"/>
              <a:t>Building users = building-level extracts</a:t>
            </a:r>
          </a:p>
          <a:p>
            <a:pPr lvl="1"/>
            <a:r>
              <a:rPr lang="en-US" dirty="0"/>
              <a:t>Teachers = student and class extracts</a:t>
            </a:r>
          </a:p>
          <a:p>
            <a:pPr lvl="0"/>
            <a:r>
              <a:rPr lang="en-US" dirty="0"/>
              <a:t>Provided in .CSV format</a:t>
            </a:r>
          </a:p>
        </p:txBody>
      </p:sp>
    </p:spTree>
    <p:extLst>
      <p:ext uri="{BB962C8B-B14F-4D97-AF65-F5344CB8AC3E}">
        <p14:creationId xmlns:p14="http://schemas.microsoft.com/office/powerpoint/2010/main" val="136329669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462" y="97172"/>
            <a:ext cx="10604938" cy="1143000"/>
          </a:xfrm>
        </p:spPr>
        <p:txBody>
          <a:bodyPr/>
          <a:lstStyle/>
          <a:p>
            <a:r>
              <a:rPr lang="en-US"/>
              <a:t>DLM Service Desk 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9710" y="1577055"/>
            <a:ext cx="10044417" cy="4525963"/>
          </a:xfrm>
        </p:spPr>
        <p:txBody>
          <a:bodyPr>
            <a:normAutofit/>
          </a:bodyPr>
          <a:lstStyle/>
          <a:p>
            <a:r>
              <a:rPr lang="en-US" dirty="0"/>
              <a:t>Phone: 855-277-9751 (toll-free) </a:t>
            </a:r>
          </a:p>
          <a:p>
            <a:r>
              <a:rPr lang="en-US" dirty="0"/>
              <a:t>Email: </a:t>
            </a:r>
            <a:r>
              <a:rPr lang="en-US" dirty="0">
                <a:hlinkClick r:id="rId3"/>
              </a:rPr>
              <a:t>DLM-support@ku.edu</a:t>
            </a:r>
            <a:endParaRPr lang="en-US" dirty="0"/>
          </a:p>
          <a:p>
            <a:r>
              <a:rPr lang="en-US" dirty="0"/>
              <a:t>Live Chat in Educator Portal</a:t>
            </a:r>
            <a:endParaRPr lang="en-US" sz="2800" u="sng" dirty="0"/>
          </a:p>
          <a:p>
            <a:pPr marL="400050" lvl="1"/>
            <a:r>
              <a:rPr lang="en-US" sz="2400" dirty="0"/>
              <a:t>testing environment issues</a:t>
            </a:r>
          </a:p>
          <a:p>
            <a:pPr marL="400050" lvl="1"/>
            <a:r>
              <a:rPr lang="en-US" sz="2400" dirty="0"/>
              <a:t>test administration issues</a:t>
            </a:r>
          </a:p>
          <a:p>
            <a:pPr marL="400050" lvl="1"/>
            <a:r>
              <a:rPr lang="en-US" sz="2400" dirty="0"/>
              <a:t>user account issues</a:t>
            </a:r>
          </a:p>
          <a:p>
            <a:pPr marL="400050" lvl="1"/>
            <a:r>
              <a:rPr lang="en-US" sz="2400" dirty="0"/>
              <a:t>student information issues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5400554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97170"/>
            <a:ext cx="10972800" cy="1143000"/>
          </a:xfrm>
        </p:spPr>
        <p:txBody>
          <a:bodyPr/>
          <a:lstStyle/>
          <a:p>
            <a:r>
              <a:rPr lang="en-US"/>
              <a:t>Protect Student Data Privacy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4D114-EB5E-4913-83D6-A5561EAD15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Please do not violate the Family Education Rights and Privacy Act (FERPA).</a:t>
            </a:r>
          </a:p>
          <a:p>
            <a:pPr lvl="0"/>
            <a:r>
              <a:rPr lang="en-US" dirty="0"/>
              <a:t>In emails and live chat, do not include the student’s </a:t>
            </a:r>
          </a:p>
          <a:p>
            <a:pPr lvl="1"/>
            <a:r>
              <a:rPr lang="en-US" dirty="0"/>
              <a:t>name</a:t>
            </a:r>
          </a:p>
          <a:p>
            <a:pPr lvl="1"/>
            <a:r>
              <a:rPr lang="en-US" dirty="0"/>
              <a:t>date of birth</a:t>
            </a:r>
          </a:p>
          <a:p>
            <a:pPr lvl="1"/>
            <a:r>
              <a:rPr lang="en-US" dirty="0"/>
              <a:t>social security number</a:t>
            </a:r>
          </a:p>
          <a:p>
            <a:pPr lvl="0"/>
            <a:r>
              <a:rPr lang="en-US" dirty="0"/>
              <a:t>Email or live chat only the student’s state identification number.</a:t>
            </a:r>
          </a:p>
        </p:txBody>
      </p:sp>
    </p:spTree>
    <p:extLst>
      <p:ext uri="{BB962C8B-B14F-4D97-AF65-F5344CB8AC3E}">
        <p14:creationId xmlns:p14="http://schemas.microsoft.com/office/powerpoint/2010/main" val="213429767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54341965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661020" y="211873"/>
            <a:ext cx="10869960" cy="1773044"/>
          </a:xfrm>
        </p:spPr>
        <p:txBody>
          <a:bodyPr>
            <a:normAutofit/>
          </a:bodyPr>
          <a:lstStyle/>
          <a:p>
            <a:pPr algn="ctr"/>
            <a:r>
              <a:rPr lang="en-US"/>
              <a:t>Thank You!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35062" y="1984917"/>
            <a:ext cx="9595918" cy="2169879"/>
          </a:xfrm>
        </p:spPr>
        <p:txBody>
          <a:bodyPr>
            <a:normAutofit/>
          </a:bodyPr>
          <a:lstStyle/>
          <a:p>
            <a:r>
              <a:rPr lang="en-US" dirty="0"/>
              <a:t>MSDE Contact Information</a:t>
            </a:r>
          </a:p>
          <a:p>
            <a:pPr lvl="1"/>
            <a:r>
              <a:rPr lang="en-US" dirty="0"/>
              <a:t>Contact Lauren Taylor with DLM assessment questions</a:t>
            </a:r>
          </a:p>
          <a:p>
            <a:pPr lvl="1"/>
            <a:r>
              <a:rPr lang="en-US" dirty="0"/>
              <a:t>Email: lauren.taylor1@maryland.gov</a:t>
            </a:r>
            <a:endParaRPr lang="en-US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129767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DLM_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PLATE_DLM_PPT_no page #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TEMPLATE_DLM_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TEMPLATE_DLM_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4891F0F6CCBD49B8A86AAD359FE095" ma:contentTypeVersion="30" ma:contentTypeDescription="Create a new document." ma:contentTypeScope="" ma:versionID="02a18441a45c1c5be0d3478b10015230">
  <xsd:schema xmlns:xsd="http://www.w3.org/2001/XMLSchema" xmlns:xs="http://www.w3.org/2001/XMLSchema" xmlns:p="http://schemas.microsoft.com/office/2006/metadata/properties" xmlns:ns2="e410bab2-dae9-4fca-955d-d57a6ae69214" xmlns:ns3="3e6a83ce-2397-4ef2-9771-26cd255c6447" xmlns:ns4="d054ab46-3281-4b83-b18b-9848a60c7b0e" targetNamespace="http://schemas.microsoft.com/office/2006/metadata/properties" ma:root="true" ma:fieldsID="524cbdd50218e3684336d3fca1308a7e" ns2:_="" ns3:_="" ns4:_="">
    <xsd:import namespace="e410bab2-dae9-4fca-955d-d57a6ae69214"/>
    <xsd:import namespace="3e6a83ce-2397-4ef2-9771-26cd255c6447"/>
    <xsd:import namespace="d054ab46-3281-4b83-b18b-9848a60c7b0e"/>
    <xsd:element name="properties">
      <xsd:complexType>
        <xsd:sequence>
          <xsd:element name="documentManagement">
            <xsd:complexType>
              <xsd:all>
                <xsd:element ref="ns2:Program" minOccurs="0"/>
                <xsd:element ref="ns2:Year" minOccurs="0"/>
                <xsd:element ref="ns2:Status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4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10bab2-dae9-4fca-955d-d57a6ae69214" elementFormDefault="qualified">
    <xsd:import namespace="http://schemas.microsoft.com/office/2006/documentManagement/types"/>
    <xsd:import namespace="http://schemas.microsoft.com/office/infopath/2007/PartnerControls"/>
    <xsd:element name="Program" ma:index="2" nillable="true" ma:displayName="Program" ma:format="Dropdown" ma:internalName="Program">
      <xsd:simpleType>
        <xsd:union memberTypes="dms:Text">
          <xsd:simpleType>
            <xsd:restriction base="dms:Choice">
              <xsd:enumeration value="5E-SESE"/>
              <xsd:enumeration value="DLM"/>
              <xsd:enumeration value="EEICM Project"/>
              <xsd:enumeration value="I-SMART"/>
              <xsd:enumeration value="Kansas Assessment Program"/>
              <xsd:enumeration value="Kansas Teacher Focus"/>
              <xsd:enumeration value="KELPA"/>
              <xsd:enumeration value="Postsecondary Outcomes"/>
              <xsd:enumeration value="SETTT for Success"/>
              <xsd:enumeration value="SWIM"/>
            </xsd:restriction>
          </xsd:simpleType>
        </xsd:union>
      </xsd:simpleType>
    </xsd:element>
    <xsd:element name="Year" ma:index="3" nillable="true" ma:displayName="Year" ma:format="Dropdown" ma:internalName="Year">
      <xsd:simpleType>
        <xsd:union memberTypes="dms:Text">
          <xsd:simpleType>
            <xsd:restriction base="dms:Choice">
              <xsd:enumeration value="2017"/>
              <xsd:enumeration value="2018"/>
              <xsd:enumeration value="2019"/>
              <xsd:enumeration value="2020"/>
              <xsd:enumeration value="2021"/>
              <xsd:enumeration value="2022"/>
            </xsd:restriction>
          </xsd:simpleType>
        </xsd:union>
      </xsd:simpleType>
    </xsd:element>
    <xsd:element name="Status" ma:index="4" nillable="true" ma:displayName="Status" ma:format="Dropdown" ma:internalName="Status">
      <xsd:simpleType>
        <xsd:union memberTypes="dms:Text">
          <xsd:simpleType>
            <xsd:restriction base="dms:Choice">
              <xsd:enumeration value="Other"/>
              <xsd:enumeration value="Posted"/>
              <xsd:enumeration value="Final"/>
              <xsd:enumeration value="Reference"/>
              <xsd:enumeration value="Future"/>
              <xsd:enumeration value="Archive"/>
              <xsd:enumeration value="Draft"/>
            </xsd:restriction>
          </xsd:simpleType>
        </xsd:un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5c2c5899-478d-4689-af14-80570c5f1c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6a83ce-2397-4ef2-9771-26cd255c6447" elementFormDefault="qualified">
    <xsd:import namespace="http://schemas.microsoft.com/office/2006/documentManagement/types"/>
    <xsd:import namespace="http://schemas.microsoft.com/office/infopath/2007/PartnerControls"/>
    <xsd:element name="SharedWithUsers" ma:index="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54ab46-3281-4b83-b18b-9848a60c7b0e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ae2e8071-a042-4da7-ad0a-362bbde57179}" ma:internalName="TaxCatchAll" ma:showField="CatchAllData" ma:web="d054ab46-3281-4b83-b18b-9848a60c7b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e410bab2-dae9-4fca-955d-d57a6ae69214" xsi:nil="true"/>
    <Status xmlns="e410bab2-dae9-4fca-955d-d57a6ae69214" xsi:nil="true"/>
    <TaxCatchAll xmlns="d054ab46-3281-4b83-b18b-9848a60c7b0e" xsi:nil="true"/>
    <lcf76f155ced4ddcb4097134ff3c332f xmlns="e410bab2-dae9-4fca-955d-d57a6ae69214">
      <Terms xmlns="http://schemas.microsoft.com/office/infopath/2007/PartnerControls"/>
    </lcf76f155ced4ddcb4097134ff3c332f>
    <Program xmlns="e410bab2-dae9-4fca-955d-d57a6ae69214" xsi:nil="true"/>
  </documentManagement>
</p:properties>
</file>

<file path=customXml/itemProps1.xml><?xml version="1.0" encoding="utf-8"?>
<ds:datastoreItem xmlns:ds="http://schemas.openxmlformats.org/officeDocument/2006/customXml" ds:itemID="{C1CF3D9D-3AE3-4546-AEEC-7424C59659B6}"/>
</file>

<file path=customXml/itemProps2.xml><?xml version="1.0" encoding="utf-8"?>
<ds:datastoreItem xmlns:ds="http://schemas.openxmlformats.org/officeDocument/2006/customXml" ds:itemID="{B2100A25-ACF1-4BD7-A18B-E3DC4BD6B8ED}"/>
</file>

<file path=customXml/itemProps3.xml><?xml version="1.0" encoding="utf-8"?>
<ds:datastoreItem xmlns:ds="http://schemas.openxmlformats.org/officeDocument/2006/customXml" ds:itemID="{E20329DE-DF88-44B3-8DB8-3419EDFA0F8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3316</Words>
  <Application>Microsoft Office PowerPoint</Application>
  <PresentationFormat>Widescreen</PresentationFormat>
  <Paragraphs>545</Paragraphs>
  <Slides>95</Slides>
  <Notes>95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95</vt:i4>
      </vt:variant>
    </vt:vector>
  </HeadingPairs>
  <TitlesOfParts>
    <vt:vector size="102" baseType="lpstr">
      <vt:lpstr>Arial</vt:lpstr>
      <vt:lpstr>Calibri</vt:lpstr>
      <vt:lpstr>Trebuchet MS</vt:lpstr>
      <vt:lpstr>TEMPLATE_DLM_PPT</vt:lpstr>
      <vt:lpstr>TEMPLATE_DLM_PPT_no page #</vt:lpstr>
      <vt:lpstr>2_TEMPLATE_DLM_PPT</vt:lpstr>
      <vt:lpstr>3_TEMPLATE_DLM_PPT</vt:lpstr>
      <vt:lpstr>Spring 2024 Dynamic Learning Maps® (DLM®) Alternate Assessment for Maryland</vt:lpstr>
      <vt:lpstr>Overview of Maryland’s spring 2024 DLM Assessment</vt:lpstr>
      <vt:lpstr>Maryland Spring 2024 Assessment Window</vt:lpstr>
      <vt:lpstr>Subjects and Grades Assessed</vt:lpstr>
      <vt:lpstr>Kite Suite Updates</vt:lpstr>
      <vt:lpstr>Data Extracts Overview</vt:lpstr>
      <vt:lpstr>Student Information Tab</vt:lpstr>
      <vt:lpstr>Test Administration and Monitoring Tab</vt:lpstr>
      <vt:lpstr>Data Management Tab</vt:lpstr>
      <vt:lpstr>End of Year Tab</vt:lpstr>
      <vt:lpstr>Reminders About Using Extracts</vt:lpstr>
      <vt:lpstr>Removing Users in Educator Portal</vt:lpstr>
      <vt:lpstr>Implications of Removing Users</vt:lpstr>
      <vt:lpstr>Educator Portal User Interface</vt:lpstr>
      <vt:lpstr>Steps to Remove Users in Educator Portal (1)</vt:lpstr>
      <vt:lpstr>Steps to Remove Users in Educator Portal (2)</vt:lpstr>
      <vt:lpstr>First Contact Surveys for Returning Students</vt:lpstr>
      <vt:lpstr>Required Test Administrator Training</vt:lpstr>
      <vt:lpstr>Accessing Required Test Administrator Training</vt:lpstr>
      <vt:lpstr>Clarification: Training Access</vt:lpstr>
      <vt:lpstr>Launching the Course for Teachers</vt:lpstr>
      <vt:lpstr>Quicker Completion Acknowledgement</vt:lpstr>
      <vt:lpstr>Required Test Administrator Training  Modules</vt:lpstr>
      <vt:lpstr>Slight Makeover, No Need to Reinstall</vt:lpstr>
      <vt:lpstr>Questions?</vt:lpstr>
      <vt:lpstr>Scoring and reporting</vt:lpstr>
      <vt:lpstr>Locating Score Reports (1)</vt:lpstr>
      <vt:lpstr>Locating Score Reports (2)</vt:lpstr>
      <vt:lpstr>Score Report Overview (1)</vt:lpstr>
      <vt:lpstr>Score Report Overview (2)</vt:lpstr>
      <vt:lpstr>Overall Results (1)</vt:lpstr>
      <vt:lpstr>Overall Results (2) </vt:lpstr>
      <vt:lpstr>Performance Profile (1)</vt:lpstr>
      <vt:lpstr>Performance Profile (2)</vt:lpstr>
      <vt:lpstr>Performance Profile (3)</vt:lpstr>
      <vt:lpstr>Learning Profile (1)</vt:lpstr>
      <vt:lpstr>Learning Profile (2)</vt:lpstr>
      <vt:lpstr>Learning Profile (3)</vt:lpstr>
      <vt:lpstr>Mini-Maps (1)</vt:lpstr>
      <vt:lpstr>Mini-Maps (2)</vt:lpstr>
      <vt:lpstr>Mini-Maps (3)</vt:lpstr>
      <vt:lpstr>Making Connections (1)</vt:lpstr>
      <vt:lpstr>Making Connections (2)</vt:lpstr>
      <vt:lpstr>Parents and Score Reports</vt:lpstr>
      <vt:lpstr>Instructional Resources</vt:lpstr>
      <vt:lpstr>DLM Score Report Resources  for Year-End States</vt:lpstr>
      <vt:lpstr>Questions?</vt:lpstr>
      <vt:lpstr>Locating Maryland Resources  on the DLM Website</vt:lpstr>
      <vt:lpstr>Resources for Teachers on the DLM Website</vt:lpstr>
      <vt:lpstr>Resources for Technology Personnel  on the DLM Website</vt:lpstr>
      <vt:lpstr>Resources for Test (Assessment) Coordinators  on the DLM Website (1)</vt:lpstr>
      <vt:lpstr>Resources for Test (Assessment) Coordinators  on the DLM Website (2)</vt:lpstr>
      <vt:lpstr>Resources for Data Managers  on the DLM Website</vt:lpstr>
      <vt:lpstr>Assessment design</vt:lpstr>
      <vt:lpstr>Standards: Essential Elements</vt:lpstr>
      <vt:lpstr>Linkage Levels (1)</vt:lpstr>
      <vt:lpstr>Linkage Levels (2)</vt:lpstr>
      <vt:lpstr>Linkage Levels for ELA and Mathematics</vt:lpstr>
      <vt:lpstr>Linkage Levels for Science</vt:lpstr>
      <vt:lpstr>Assessment delivery</vt:lpstr>
      <vt:lpstr>Remote Testing</vt:lpstr>
      <vt:lpstr>Data Manager Responsibilities to  Deliver the Assessment</vt:lpstr>
      <vt:lpstr>Teacher Responsibilities to  Deliver the Assessment (1)</vt:lpstr>
      <vt:lpstr>Teacher Responsibilities to  Deliver the Assessment (2)</vt:lpstr>
      <vt:lpstr>Personal Learning Profile (1)</vt:lpstr>
      <vt:lpstr>Personal Learning Profile (2)</vt:lpstr>
      <vt:lpstr>Personal Learning Profile (3)</vt:lpstr>
      <vt:lpstr>Time Commitment for Administering ELA and Mathematics Testlets</vt:lpstr>
      <vt:lpstr>Time Commitment for Administrating DLM Science Testlets</vt:lpstr>
      <vt:lpstr>Writing Samples</vt:lpstr>
      <vt:lpstr>Special Circumstance Codes</vt:lpstr>
      <vt:lpstr>Questions?</vt:lpstr>
      <vt:lpstr>Data Management</vt:lpstr>
      <vt:lpstr>Data Verification and Revisions</vt:lpstr>
      <vt:lpstr>Managing User Account Data (1)</vt:lpstr>
      <vt:lpstr>Managing User Account Data (2)</vt:lpstr>
      <vt:lpstr>Add User Accounts</vt:lpstr>
      <vt:lpstr>Edit User Accounts</vt:lpstr>
      <vt:lpstr>Resending the Account Activation  Email to Users</vt:lpstr>
      <vt:lpstr>Adding Students (1)</vt:lpstr>
      <vt:lpstr>Adding Students (2)</vt:lpstr>
      <vt:lpstr>Edit a Student</vt:lpstr>
      <vt:lpstr>Exit a Student</vt:lpstr>
      <vt:lpstr>Transferring a Student</vt:lpstr>
      <vt:lpstr>Rostering (1)</vt:lpstr>
      <vt:lpstr>Rostering (2)</vt:lpstr>
      <vt:lpstr>Rostering (3)</vt:lpstr>
      <vt:lpstr>Rostering (4)</vt:lpstr>
      <vt:lpstr>Rostering (5)</vt:lpstr>
      <vt:lpstr>Monitoring the Assessment</vt:lpstr>
      <vt:lpstr>Extracts</vt:lpstr>
      <vt:lpstr>DLM Service Desk Contact Information</vt:lpstr>
      <vt:lpstr>Protect Student Data Privacy</vt:lpstr>
      <vt:lpstr>Questions?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2024-01-19T18:46:57Z</dcterms:created>
  <dcterms:modified xsi:type="dcterms:W3CDTF">2024-01-19T18:47:41Z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0x010100524891F0F6CCBD49B8A86AAD359FE095</vt:lpwstr>
  </property>
</Properties>
</file>