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31"/>
  </p:notesMasterIdLst>
  <p:handoutMasterIdLst>
    <p:handoutMasterId r:id="rId32"/>
  </p:handoutMasterIdLst>
  <p:sldIdLst>
    <p:sldId id="1074" r:id="rId6"/>
    <p:sldId id="297" r:id="rId7"/>
    <p:sldId id="319" r:id="rId8"/>
    <p:sldId id="296" r:id="rId9"/>
    <p:sldId id="298" r:id="rId10"/>
    <p:sldId id="304" r:id="rId11"/>
    <p:sldId id="300" r:id="rId12"/>
    <p:sldId id="299" r:id="rId13"/>
    <p:sldId id="301" r:id="rId14"/>
    <p:sldId id="309" r:id="rId15"/>
    <p:sldId id="303" r:id="rId16"/>
    <p:sldId id="310" r:id="rId17"/>
    <p:sldId id="305" r:id="rId18"/>
    <p:sldId id="306" r:id="rId19"/>
    <p:sldId id="307" r:id="rId20"/>
    <p:sldId id="312" r:id="rId21"/>
    <p:sldId id="308" r:id="rId22"/>
    <p:sldId id="311" r:id="rId23"/>
    <p:sldId id="313" r:id="rId24"/>
    <p:sldId id="314" r:id="rId25"/>
    <p:sldId id="316" r:id="rId26"/>
    <p:sldId id="315" r:id="rId27"/>
    <p:sldId id="320" r:id="rId28"/>
    <p:sldId id="318" r:id="rId29"/>
    <p:sldId id="317" r:id="rId30"/>
  </p:sldIdLst>
  <p:sldSz cx="9144000" cy="5143500" type="screen16x9"/>
  <p:notesSz cx="7023100" cy="93091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III, Alson" initials="CIA" lastIdx="1" clrIdx="0">
    <p:extLst>
      <p:ext uri="{19B8F6BF-5375-455C-9EA6-DF929625EA0E}">
        <p15:presenceInfo xmlns:p15="http://schemas.microsoft.com/office/powerpoint/2012/main" userId="S::a347c869@home.ku.edu::52fa719a-3437-4fb4-8027-137a5bfcd1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2"/>
    <p:restoredTop sz="74150"/>
  </p:normalViewPr>
  <p:slideViewPr>
    <p:cSldViewPr snapToGrid="0">
      <p:cViewPr varScale="1">
        <p:scale>
          <a:sx n="73" d="100"/>
          <a:sy n="73" d="100"/>
        </p:scale>
        <p:origin x="1620" y="5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mmerman, Griffin Xander" userId="8910f1c6-4c81-4e93-aec7-b18b6cd1ca32" providerId="ADAL" clId="{2FC77E3F-F5DB-4722-8851-8577C004C804}"/>
    <pc:docChg chg="modSld">
      <pc:chgData name="Zimmerman, Griffin Xander" userId="8910f1c6-4c81-4e93-aec7-b18b6cd1ca32" providerId="ADAL" clId="{2FC77E3F-F5DB-4722-8851-8577C004C804}" dt="2023-08-18T19:54:35.080" v="1" actId="20577"/>
      <pc:docMkLst>
        <pc:docMk/>
      </pc:docMkLst>
      <pc:sldChg chg="modNotesTx">
        <pc:chgData name="Zimmerman, Griffin Xander" userId="8910f1c6-4c81-4e93-aec7-b18b6cd1ca32" providerId="ADAL" clId="{2FC77E3F-F5DB-4722-8851-8577C004C804}" dt="2023-08-18T19:53:57.778" v="0" actId="20577"/>
        <pc:sldMkLst>
          <pc:docMk/>
          <pc:sldMk cId="2380659160" sldId="298"/>
        </pc:sldMkLst>
      </pc:sldChg>
      <pc:sldChg chg="modNotesTx">
        <pc:chgData name="Zimmerman, Griffin Xander" userId="8910f1c6-4c81-4e93-aec7-b18b6cd1ca32" providerId="ADAL" clId="{2FC77E3F-F5DB-4722-8851-8577C004C804}" dt="2023-08-18T19:54:35.080" v="1" actId="20577"/>
        <pc:sldMkLst>
          <pc:docMk/>
          <pc:sldMk cId="420541435" sldId="304"/>
        </pc:sldMkLst>
      </pc:sldChg>
    </pc:docChg>
  </pc:docChgLst>
  <pc:docChgLst>
    <pc:chgData name="Sperry, Natalia Arden" userId="S::n364s947@home.ku.edu::71d193bd-eb65-4aaf-b4f3-83ce0326256a" providerId="AD" clId="Web-{5DD1C5EE-009F-0590-A83E-674712DED637}"/>
    <pc:docChg chg="modSld">
      <pc:chgData name="Sperry, Natalia Arden" userId="S::n364s947@home.ku.edu::71d193bd-eb65-4aaf-b4f3-83ce0326256a" providerId="AD" clId="Web-{5DD1C5EE-009F-0590-A83E-674712DED637}" dt="2023-08-01T18:07:15.074" v="1"/>
      <pc:docMkLst>
        <pc:docMk/>
      </pc:docMkLst>
      <pc:sldChg chg="modNotes">
        <pc:chgData name="Sperry, Natalia Arden" userId="S::n364s947@home.ku.edu::71d193bd-eb65-4aaf-b4f3-83ce0326256a" providerId="AD" clId="Web-{5DD1C5EE-009F-0590-A83E-674712DED637}" dt="2023-08-01T18:07:15.074" v="1"/>
        <pc:sldMkLst>
          <pc:docMk/>
          <pc:sldMk cId="2082284097"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189128-E5E0-4AF7-943D-B8377A84A29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r>
              <a:rPr lang="en-US"/>
              <a:t>DLM IE Assessment </a:t>
            </a:r>
            <a:r>
              <a:rPr lang="en-US" err="1"/>
              <a:t>Helplet</a:t>
            </a:r>
            <a:endParaRPr lang="en-US"/>
          </a:p>
        </p:txBody>
      </p:sp>
      <p:sp>
        <p:nvSpPr>
          <p:cNvPr id="5" name="Slide Number Placeholder 4">
            <a:extLst>
              <a:ext uri="{FF2B5EF4-FFF2-40B4-BE49-F238E27FC236}">
                <a16:creationId xmlns:a16="http://schemas.microsoft.com/office/drawing/2014/main" id="{6A4604C0-8DFC-432C-A08B-4E20BD9DC089}"/>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F9B64206-3794-4E0A-9EAC-9A051380C850}" type="slidenum">
              <a:rPr lang="en-US" smtClean="0"/>
              <a:t>‹#›</a:t>
            </a:fld>
            <a:endParaRPr lang="en-US"/>
          </a:p>
        </p:txBody>
      </p:sp>
    </p:spTree>
    <p:extLst>
      <p:ext uri="{BB962C8B-B14F-4D97-AF65-F5344CB8AC3E}">
        <p14:creationId xmlns:p14="http://schemas.microsoft.com/office/powerpoint/2010/main" val="3150981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24" tIns="46662" rIns="93324" bIns="46662" rtlCol="0"/>
          <a:lstStyle>
            <a:lvl1pPr algn="r">
              <a:defRPr sz="1200"/>
            </a:lvl1pPr>
          </a:lstStyle>
          <a:p>
            <a:fld id="{C1752205-F21D-427D-B35C-01173C890ED9}" type="datetimeFigureOut">
              <a:rPr lang="en-US" smtClean="0"/>
              <a:pPr/>
              <a:t>8/18/2023</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24" tIns="46662" rIns="93324" bIns="46662" rtlCol="0" anchor="b"/>
          <a:lstStyle>
            <a:lvl1pPr algn="r">
              <a:defRPr sz="1200"/>
            </a:lvl1pPr>
          </a:lstStyle>
          <a:p>
            <a:fld id="{0714B247-3EF4-4B92-B384-051E3FA20BBF}" type="slidenum">
              <a:rPr lang="en-US" smtClean="0"/>
              <a:pPr/>
              <a:t>‹#›</a:t>
            </a:fld>
            <a:endParaRPr lang="en-US"/>
          </a:p>
        </p:txBody>
      </p:sp>
    </p:spTree>
    <p:extLst>
      <p:ext uri="{BB962C8B-B14F-4D97-AF65-F5344CB8AC3E}">
        <p14:creationId xmlns:p14="http://schemas.microsoft.com/office/powerpoint/2010/main" val="372154991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14314" y="4611688"/>
            <a:ext cx="7100887" cy="4532312"/>
          </a:xfrm>
          <a:prstGeom prst="rect">
            <a:avLst/>
          </a:prstGeom>
        </p:spPr>
        <p:txBody>
          <a:bodyPr>
            <a:normAutofit/>
          </a:bodyPr>
          <a:lstStyle/>
          <a:p>
            <a:r>
              <a:rPr lang="en-US"/>
              <a:t>This presentation focuses on the premise and process of administering instructionally embedded assessments. </a:t>
            </a:r>
          </a:p>
        </p:txBody>
      </p:sp>
      <p:sp>
        <p:nvSpPr>
          <p:cNvPr id="6" name="Slide Image Placeholder 5"/>
          <p:cNvSpPr>
            <a:spLocks noGrp="1" noRot="1" noChangeAspect="1"/>
          </p:cNvSpPr>
          <p:nvPr>
            <p:ph type="sldImg"/>
          </p:nvPr>
        </p:nvSpPr>
        <p:spPr>
          <a:xfrm>
            <a:off x="777875" y="1200150"/>
            <a:ext cx="5759450" cy="3240088"/>
          </a:xfrm>
          <a:prstGeom prst="rect">
            <a:avLst/>
          </a:prstGeom>
        </p:spPr>
      </p:sp>
    </p:spTree>
    <p:extLst>
      <p:ext uri="{BB962C8B-B14F-4D97-AF65-F5344CB8AC3E}">
        <p14:creationId xmlns:p14="http://schemas.microsoft.com/office/powerpoint/2010/main" val="279027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Detailed instructions for how to use the Instruction and Assessment Planner are also included in the </a:t>
            </a:r>
            <a:r>
              <a:rPr lang="en-US" cap="small" baseline="0"/>
              <a:t>Educator Portal User Guide</a:t>
            </a:r>
            <a:r>
              <a:rPr lang="en-US"/>
              <a:t>. Step-by-step instructions are provided and include screenshots.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10</a:t>
            </a:fld>
            <a:endParaRPr lang="en-US"/>
          </a:p>
        </p:txBody>
      </p:sp>
    </p:spTree>
    <p:extLst>
      <p:ext uri="{BB962C8B-B14F-4D97-AF65-F5344CB8AC3E}">
        <p14:creationId xmlns:p14="http://schemas.microsoft.com/office/powerpoint/2010/main" val="384469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Instruction and Assessment Planner conveniently displays the test blueprints for the student’s grade and subjects. Choosing more than one Essential Element in the Instruction and Assessment Planner at a time is both practical and timely. Teachers can use the organization of the Essential Elements in the test blueprints to plan units of lessons targeting multiple, complementary skills. Selecting multiple Essential Elements allows the teacher to teach conceptually for a class of students while addressing individual needs, even in multi-grade classrooms. Selecting multiple Essential Elements and adjusting the linkage levels for each student as appropriate also helps the teacher plan for how to cover the blueprint for all students more efficiently. Nevertheless, a teacher may decide to choose Essential Elements one at a time depending on the teacher’s approach to instruction, the number of students to be assessed, and other factors.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11</a:t>
            </a:fld>
            <a:endParaRPr lang="en-US"/>
          </a:p>
        </p:txBody>
      </p:sp>
    </p:spTree>
    <p:extLst>
      <p:ext uri="{BB962C8B-B14F-4D97-AF65-F5344CB8AC3E}">
        <p14:creationId xmlns:p14="http://schemas.microsoft.com/office/powerpoint/2010/main" val="8619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Strategies for approaching instruction and assessment will vary depending on class membership, the academic goals of each student, the time available to teach and assess, and many other factors. The more familiar a teacher becomes with the blueprints, the Essential Elements, and the mini-maps, the more ideas for providing creative and dynamic instruction will likely emerge.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12</a:t>
            </a:fld>
            <a:endParaRPr lang="en-US"/>
          </a:p>
        </p:txBody>
      </p:sp>
    </p:spTree>
    <p:extLst>
      <p:ext uri="{BB962C8B-B14F-4D97-AF65-F5344CB8AC3E}">
        <p14:creationId xmlns:p14="http://schemas.microsoft.com/office/powerpoint/2010/main" val="281498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 a linkage level card for an Essential Element in the Instruction and Assessment Planner and clicking the Begin Instruction button </a:t>
            </a:r>
            <a:r>
              <a:rPr lang="en-US"/>
              <a:t>places the </a:t>
            </a:r>
            <a:r>
              <a:rPr lang="en-US" dirty="0"/>
              <a:t>Essential Element and linkage level in the Instruction in Progress status. After instruction is provided, the teacher returns to the linkage level card and selects either Instruction Complete Assign </a:t>
            </a:r>
            <a:r>
              <a:rPr lang="en-US" dirty="0" err="1"/>
              <a:t>Testlet</a:t>
            </a:r>
            <a:r>
              <a:rPr lang="en-US" dirty="0"/>
              <a:t> or Instruction Complete Do Not Assign </a:t>
            </a:r>
            <a:r>
              <a:rPr lang="en-US" dirty="0" err="1"/>
              <a:t>Testlet</a:t>
            </a:r>
            <a:r>
              <a:rPr lang="en-US" dirty="0"/>
              <a:t>. Assigning a </a:t>
            </a:r>
            <a:r>
              <a:rPr lang="en-US" dirty="0" err="1"/>
              <a:t>testlet</a:t>
            </a:r>
            <a:r>
              <a:rPr lang="en-US" dirty="0"/>
              <a:t> means a </a:t>
            </a:r>
            <a:r>
              <a:rPr lang="en-US" dirty="0" err="1"/>
              <a:t>testlet</a:t>
            </a:r>
            <a:r>
              <a:rPr lang="en-US" dirty="0"/>
              <a:t> will be delivered to Kite Student Portal and cannot be undone. Instruction Complete Do Not Assign </a:t>
            </a:r>
            <a:r>
              <a:rPr lang="en-US" dirty="0" err="1"/>
              <a:t>Testlet</a:t>
            </a:r>
            <a:r>
              <a:rPr lang="en-US" dirty="0"/>
              <a:t> is selected when deciding to change the student’s linkage level based on classroom performance during instruction. A different linkage level or even a different Essential Element can be selected instead, and the selection process would start over. Once a student takes a </a:t>
            </a:r>
            <a:r>
              <a:rPr lang="en-US" dirty="0" err="1"/>
              <a:t>testlet</a:t>
            </a:r>
            <a:r>
              <a:rPr lang="en-US" dirty="0"/>
              <a:t> in Student Portal, the linkage level for the </a:t>
            </a:r>
            <a:r>
              <a:rPr lang="en-US" dirty="0" err="1"/>
              <a:t>testlet</a:t>
            </a:r>
            <a:r>
              <a:rPr lang="en-US" dirty="0"/>
              <a:t> taken will display as Complete.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13</a:t>
            </a:fld>
            <a:endParaRPr lang="en-US"/>
          </a:p>
        </p:txBody>
      </p:sp>
    </p:spTree>
    <p:extLst>
      <p:ext uri="{BB962C8B-B14F-4D97-AF65-F5344CB8AC3E}">
        <p14:creationId xmlns:p14="http://schemas.microsoft.com/office/powerpoint/2010/main" val="125417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Mini-maps are vital resources for the DLM alternate assessment because they are useful in determining the skills a student already has related to an Essential Element and the skills the student could be taught to help the student progress. The Essential Element’s mini-map is available in the Instruction and Assessment Planner as a PDF on each linkage level card.</a:t>
            </a:r>
          </a:p>
        </p:txBody>
      </p:sp>
      <p:sp>
        <p:nvSpPr>
          <p:cNvPr id="4" name="Slide Number Placeholder 3"/>
          <p:cNvSpPr>
            <a:spLocks noGrp="1"/>
          </p:cNvSpPr>
          <p:nvPr>
            <p:ph type="sldNum" sz="quarter" idx="5"/>
          </p:nvPr>
        </p:nvSpPr>
        <p:spPr/>
        <p:txBody>
          <a:bodyPr/>
          <a:lstStyle/>
          <a:p>
            <a:fld id="{0714B247-3EF4-4B92-B384-051E3FA20BBF}" type="slidenum">
              <a:rPr lang="en-US" smtClean="0"/>
              <a:pPr/>
              <a:t>14</a:t>
            </a:fld>
            <a:endParaRPr lang="en-US"/>
          </a:p>
        </p:txBody>
      </p:sp>
    </p:spTree>
    <p:extLst>
      <p:ext uri="{BB962C8B-B14F-4D97-AF65-F5344CB8AC3E}">
        <p14:creationId xmlns:p14="http://schemas.microsoft.com/office/powerpoint/2010/main" val="243879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test blueprints and the mini-maps are always accessible on the DLM website. The Instruction and Assessment Planner is only available during an active window. Therefore, use the DLM website to become familiar with the test blueprints and mini-maps until the assessment window starts and the Instruction and Assessment Planner becomes available. The test blueprints do not contain linkage level information. The mini-maps, which display the linkage level skills, are in the Currently Tested Essential Elements resources. Thoughtful use of the blueprints and the mini-maps leading up to an assessment window will help make selecting Essential Elements and linkage levels in the Instruction and Assessment Planner an easy and efficient process. </a:t>
            </a:r>
          </a:p>
          <a:p>
            <a:endParaRPr lang="en-US"/>
          </a:p>
          <a:p>
            <a:r>
              <a:rPr lang="en-US"/>
              <a:t>The website also includes several instructional resources, such as familiar texts for ELA, a mathematics glossary, and instructional activities for science, among others.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15</a:t>
            </a:fld>
            <a:endParaRPr lang="en-US"/>
          </a:p>
        </p:txBody>
      </p:sp>
    </p:spTree>
    <p:extLst>
      <p:ext uri="{BB962C8B-B14F-4D97-AF65-F5344CB8AC3E}">
        <p14:creationId xmlns:p14="http://schemas.microsoft.com/office/powerpoint/2010/main" val="204057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in states using the Instructionally Embedded model of the assessment will have access to both a Fall Performance Report and a Spring Performance Report in the Instruction and Assessment Planner. These reports provide the number of blueprint requirements met, the number of plans with instruction in progress, the number of </a:t>
            </a:r>
            <a:r>
              <a:rPr lang="en-US" dirty="0" err="1"/>
              <a:t>testlets</a:t>
            </a:r>
            <a:r>
              <a:rPr lang="en-US" dirty="0"/>
              <a:t> assigned and ready to assess, and the total number of </a:t>
            </a:r>
            <a:r>
              <a:rPr lang="en-US" dirty="0" err="1"/>
              <a:t>testlets</a:t>
            </a:r>
            <a:r>
              <a:rPr lang="en-US" dirty="0"/>
              <a:t> completed.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16</a:t>
            </a:fld>
            <a:endParaRPr lang="en-US"/>
          </a:p>
        </p:txBody>
      </p:sp>
    </p:spTree>
    <p:extLst>
      <p:ext uri="{BB962C8B-B14F-4D97-AF65-F5344CB8AC3E}">
        <p14:creationId xmlns:p14="http://schemas.microsoft.com/office/powerpoint/2010/main" val="2913446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are used in the Instruction and Assessment Planner to indicate the status and results of instructionally embedded </a:t>
            </a:r>
            <a:r>
              <a:rPr lang="en-US" dirty="0" err="1"/>
              <a:t>testlets</a:t>
            </a:r>
            <a:r>
              <a:rPr lang="en-US" dirty="0"/>
              <a:t> taken. </a:t>
            </a:r>
          </a:p>
          <a:p>
            <a:endParaRPr lang="en-US" dirty="0"/>
          </a:p>
          <a:p>
            <a:r>
              <a:rPr lang="en-US" dirty="0"/>
              <a:t>A star or an X will appear on any linkage level for which the student completed a testlet. A star indicates the student demonstrated mastery of the linkage level, and an X indicates the student did not master the linkage level. </a:t>
            </a:r>
          </a:p>
          <a:p>
            <a:endParaRPr lang="en-US" dirty="0"/>
          </a:p>
          <a:p>
            <a:r>
              <a:rPr lang="en-US" dirty="0"/>
              <a:t>A minus symbol is used to indicate </a:t>
            </a:r>
            <a:r>
              <a:rPr lang="en-US" dirty="0" err="1"/>
              <a:t>testlets</a:t>
            </a:r>
            <a:r>
              <a:rPr lang="en-US" dirty="0"/>
              <a:t> for which results are not available. The minus symbol will appear for instructionally embedded writing </a:t>
            </a:r>
            <a:r>
              <a:rPr lang="en-US" dirty="0" err="1"/>
              <a:t>testlets</a:t>
            </a:r>
            <a:r>
              <a:rPr lang="en-US" dirty="0"/>
              <a:t> because writing </a:t>
            </a:r>
            <a:r>
              <a:rPr lang="en-US" dirty="0" err="1"/>
              <a:t>testlets</a:t>
            </a:r>
            <a:r>
              <a:rPr lang="en-US" dirty="0"/>
              <a:t> must be scored outside the assessment system. </a:t>
            </a:r>
          </a:p>
          <a:p>
            <a:endParaRPr lang="en-US" dirty="0"/>
          </a:p>
          <a:p>
            <a:r>
              <a:rPr lang="en-US" dirty="0"/>
              <a:t>A checkmark indicates when the blueprint requirements for each claim or conceptual area are met.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17</a:t>
            </a:fld>
            <a:endParaRPr lang="en-US"/>
          </a:p>
        </p:txBody>
      </p:sp>
    </p:spTree>
    <p:extLst>
      <p:ext uri="{BB962C8B-B14F-4D97-AF65-F5344CB8AC3E}">
        <p14:creationId xmlns:p14="http://schemas.microsoft.com/office/powerpoint/2010/main" val="189533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Student Progress report is updated each time a student takes an instructionally embedded assessment. Student Progress reports show the Essential Elements and linkage levels on which a student has taken </a:t>
            </a:r>
            <a:r>
              <a:rPr lang="en-US" dirty="0" err="1"/>
              <a:t>testlets</a:t>
            </a:r>
            <a:r>
              <a:rPr lang="en-US" dirty="0"/>
              <a:t> and whether the student mastered the linkage level skills. A student’s Progress Report is accessed in Educator Portal. Select the REPORTS tab, then ALTERNATE ASSESSMENT REPORTS, then Instructionally Embedded, and finally Student Progress. Reports for the class roster are also available.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18</a:t>
            </a:fld>
            <a:endParaRPr lang="en-US"/>
          </a:p>
        </p:txBody>
      </p:sp>
    </p:spTree>
    <p:extLst>
      <p:ext uri="{BB962C8B-B14F-4D97-AF65-F5344CB8AC3E}">
        <p14:creationId xmlns:p14="http://schemas.microsoft.com/office/powerpoint/2010/main" val="28008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should use the reports to determine whether to provide continued instruction on the linkage level assessed and then reassess the student or select a different linkage level or even a different Essential Element. A student can be reassessed on the same Essential Element and linkage level but will not receive the same testlet twice. Be aware that the pool of testlets for each linkage level is somewhat limited. If a student is struggling to show mastery on the intended linkage level skills, consider a lower linkage level. Teaching and assessing the student at a lower linkage level skill might help the student progress to the intended linkage level. However, be careful not to limit a student to the lower linkage levels, because students deserve the opportunity to learn as many skills as possible and demonstrate what they know and can do through the assessment. The assessment window timespan is often the teacher’s determining factor as to whether the student should be reassessed at the same linkage level or if moving on to a different skill is more constructive. </a:t>
            </a:r>
          </a:p>
        </p:txBody>
      </p:sp>
      <p:sp>
        <p:nvSpPr>
          <p:cNvPr id="4" name="Slide Number Placeholder 3"/>
          <p:cNvSpPr>
            <a:spLocks noGrp="1"/>
          </p:cNvSpPr>
          <p:nvPr>
            <p:ph type="sldNum" sz="quarter" idx="5"/>
          </p:nvPr>
        </p:nvSpPr>
        <p:spPr/>
        <p:txBody>
          <a:bodyPr/>
          <a:lstStyle/>
          <a:p>
            <a:fld id="{0714B247-3EF4-4B92-B384-051E3FA20BBF}" type="slidenum">
              <a:rPr lang="en-US" smtClean="0"/>
              <a:pPr/>
              <a:t>19</a:t>
            </a:fld>
            <a:endParaRPr lang="en-US"/>
          </a:p>
        </p:txBody>
      </p:sp>
    </p:spTree>
    <p:extLst>
      <p:ext uri="{BB962C8B-B14F-4D97-AF65-F5344CB8AC3E}">
        <p14:creationId xmlns:p14="http://schemas.microsoft.com/office/powerpoint/2010/main" val="308055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be sure to follow state guidance regarding assessment window dates. States using the Instructionally Embedded model of the assessment have required windows for both fall and spring. However, states using the Year-End model have an optional instructionally embedded window during the fall and winter months, and expectations regarding the use of instructionally embedded assessments may vary. </a:t>
            </a:r>
          </a:p>
        </p:txBody>
      </p:sp>
      <p:sp>
        <p:nvSpPr>
          <p:cNvPr id="4" name="Slide Number Placeholder 3"/>
          <p:cNvSpPr>
            <a:spLocks noGrp="1"/>
          </p:cNvSpPr>
          <p:nvPr>
            <p:ph type="sldNum" sz="quarter" idx="5"/>
          </p:nvPr>
        </p:nvSpPr>
        <p:spPr/>
        <p:txBody>
          <a:bodyPr/>
          <a:lstStyle/>
          <a:p>
            <a:fld id="{0714B247-3EF4-4B92-B384-051E3FA20BBF}" type="slidenum">
              <a:rPr lang="en-US" smtClean="0"/>
              <a:pPr/>
              <a:t>2</a:t>
            </a:fld>
            <a:endParaRPr lang="en-US"/>
          </a:p>
        </p:txBody>
      </p:sp>
    </p:spTree>
    <p:extLst>
      <p:ext uri="{BB962C8B-B14F-4D97-AF65-F5344CB8AC3E}">
        <p14:creationId xmlns:p14="http://schemas.microsoft.com/office/powerpoint/2010/main" val="259955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Assessing a student repeatedly until mastery of the linkage level is achieved is not necessary, nor is assessing the student at every linkage level for every Essential Element or assessing every student on the same Essential Elements and linkage levels. While choosing Essential Elements for instructional units of lessons for a class of students is advised, adjustments will likely be necessary from student to student, and the instructionally embedded assessments should still be considered individualized for each student’s academic needs and goals. </a:t>
            </a:r>
          </a:p>
        </p:txBody>
      </p:sp>
      <p:sp>
        <p:nvSpPr>
          <p:cNvPr id="4" name="Slide Number Placeholder 3"/>
          <p:cNvSpPr>
            <a:spLocks noGrp="1"/>
          </p:cNvSpPr>
          <p:nvPr>
            <p:ph type="sldNum" sz="quarter" idx="5"/>
          </p:nvPr>
        </p:nvSpPr>
        <p:spPr/>
        <p:txBody>
          <a:bodyPr/>
          <a:lstStyle/>
          <a:p>
            <a:fld id="{0714B247-3EF4-4B92-B384-051E3FA20BBF}" type="slidenum">
              <a:rPr lang="en-US" smtClean="0"/>
              <a:pPr/>
              <a:t>20</a:t>
            </a:fld>
            <a:endParaRPr lang="en-US"/>
          </a:p>
        </p:txBody>
      </p:sp>
    </p:spTree>
    <p:extLst>
      <p:ext uri="{BB962C8B-B14F-4D97-AF65-F5344CB8AC3E}">
        <p14:creationId xmlns:p14="http://schemas.microsoft.com/office/powerpoint/2010/main" val="265446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process of instructing, assessing, accessing reports, and evaluating the next steps should be repeated for each student throughout the assessment window. </a:t>
            </a:r>
          </a:p>
        </p:txBody>
      </p:sp>
      <p:sp>
        <p:nvSpPr>
          <p:cNvPr id="4" name="Slide Number Placeholder 3"/>
          <p:cNvSpPr>
            <a:spLocks noGrp="1"/>
          </p:cNvSpPr>
          <p:nvPr>
            <p:ph type="sldNum" sz="quarter" idx="5"/>
          </p:nvPr>
        </p:nvSpPr>
        <p:spPr/>
        <p:txBody>
          <a:bodyPr/>
          <a:lstStyle/>
          <a:p>
            <a:fld id="{0714B247-3EF4-4B92-B384-051E3FA20BBF}" type="slidenum">
              <a:rPr lang="en-US" smtClean="0"/>
              <a:pPr/>
              <a:t>21</a:t>
            </a:fld>
            <a:endParaRPr lang="en-US"/>
          </a:p>
        </p:txBody>
      </p:sp>
    </p:spTree>
    <p:extLst>
      <p:ext uri="{BB962C8B-B14F-4D97-AF65-F5344CB8AC3E}">
        <p14:creationId xmlns:p14="http://schemas.microsoft.com/office/powerpoint/2010/main" val="1963757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as a reminder for states that use the Instructionally Embedded model of the assessment and that assess science, assessing science in the fall window is recommended but optional. For the spring window, assessing science is required but not instructionally embedded. The system assigns all spring science testlets. Students take a testlet for every Essential Element listed on the blueprint for their grade band.</a:t>
            </a:r>
          </a:p>
        </p:txBody>
      </p:sp>
      <p:sp>
        <p:nvSpPr>
          <p:cNvPr id="4" name="Slide Number Placeholder 3"/>
          <p:cNvSpPr>
            <a:spLocks noGrp="1"/>
          </p:cNvSpPr>
          <p:nvPr>
            <p:ph type="sldNum" sz="quarter" idx="5"/>
          </p:nvPr>
        </p:nvSpPr>
        <p:spPr/>
        <p:txBody>
          <a:bodyPr/>
          <a:lstStyle/>
          <a:p>
            <a:fld id="{0714B247-3EF4-4B92-B384-051E3FA20BBF}" type="slidenum">
              <a:rPr lang="en-US" smtClean="0"/>
              <a:pPr/>
              <a:t>22</a:t>
            </a:fld>
            <a:endParaRPr lang="en-US"/>
          </a:p>
        </p:txBody>
      </p:sp>
    </p:spTree>
    <p:extLst>
      <p:ext uri="{BB962C8B-B14F-4D97-AF65-F5344CB8AC3E}">
        <p14:creationId xmlns:p14="http://schemas.microsoft.com/office/powerpoint/2010/main" val="1803866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for teachers in states using the Instructionally Embedded model of the assessment, the ELA and mathematics blueprints have sets of requirements that need to be met for both assessment windows. Different Essential Elements can be chosen for the spring than were chosen for the fall, if desired, but continue to follow the blueprint coverage criteria in the blueprints. The criteria is also included in the Instruction and Assessment Planner. </a:t>
            </a:r>
          </a:p>
        </p:txBody>
      </p:sp>
      <p:sp>
        <p:nvSpPr>
          <p:cNvPr id="4" name="Slide Number Placeholder 3"/>
          <p:cNvSpPr>
            <a:spLocks noGrp="1"/>
          </p:cNvSpPr>
          <p:nvPr>
            <p:ph type="sldNum" sz="quarter" idx="5"/>
          </p:nvPr>
        </p:nvSpPr>
        <p:spPr/>
        <p:txBody>
          <a:bodyPr/>
          <a:lstStyle/>
          <a:p>
            <a:fld id="{0714B247-3EF4-4B92-B384-051E3FA20BBF}" type="slidenum">
              <a:rPr lang="en-US" smtClean="0"/>
              <a:pPr/>
              <a:t>23</a:t>
            </a:fld>
            <a:endParaRPr lang="en-US"/>
          </a:p>
        </p:txBody>
      </p:sp>
    </p:spTree>
    <p:extLst>
      <p:ext uri="{BB962C8B-B14F-4D97-AF65-F5344CB8AC3E}">
        <p14:creationId xmlns:p14="http://schemas.microsoft.com/office/powerpoint/2010/main" val="3514297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for states using the Year-End Model of the assessment, use of instructionally embedded assessments is completely optional, is only used during the Year-End model’s instructionally embedded window, does not affect a student’s end-of-year score report, and does not replace any assessments delivered and required during the Year-End spring assessment window.</a:t>
            </a:r>
          </a:p>
        </p:txBody>
      </p:sp>
      <p:sp>
        <p:nvSpPr>
          <p:cNvPr id="4" name="Slide Number Placeholder 3"/>
          <p:cNvSpPr>
            <a:spLocks noGrp="1"/>
          </p:cNvSpPr>
          <p:nvPr>
            <p:ph type="sldNum" sz="quarter" idx="5"/>
          </p:nvPr>
        </p:nvSpPr>
        <p:spPr/>
        <p:txBody>
          <a:bodyPr/>
          <a:lstStyle/>
          <a:p>
            <a:fld id="{0714B247-3EF4-4B92-B384-051E3FA20BBF}" type="slidenum">
              <a:rPr lang="en-US" smtClean="0"/>
              <a:pPr/>
              <a:t>24</a:t>
            </a:fld>
            <a:endParaRPr lang="en-US"/>
          </a:p>
        </p:txBody>
      </p:sp>
    </p:spTree>
    <p:extLst>
      <p:ext uri="{BB962C8B-B14F-4D97-AF65-F5344CB8AC3E}">
        <p14:creationId xmlns:p14="http://schemas.microsoft.com/office/powerpoint/2010/main" val="3790553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be sure to watch the video “Using the Instruction and Assessment Planner” and read the </a:t>
            </a:r>
            <a:r>
              <a:rPr lang="en-US" cap="small" baseline="0" dirty="0"/>
              <a:t>Educator Portal User Guide </a:t>
            </a:r>
            <a:r>
              <a:rPr lang="en-US" dirty="0"/>
              <a:t>for detailed information about instructionally embedded assessments. </a:t>
            </a:r>
          </a:p>
          <a:p>
            <a:endParaRPr lang="en-US" dirty="0"/>
          </a:p>
          <a:p>
            <a:r>
              <a:rPr lang="en-US" dirty="0"/>
              <a:t>This concludes the presentation. </a:t>
            </a:r>
          </a:p>
        </p:txBody>
      </p:sp>
      <p:sp>
        <p:nvSpPr>
          <p:cNvPr id="4" name="Slide Number Placeholder 3"/>
          <p:cNvSpPr>
            <a:spLocks noGrp="1"/>
          </p:cNvSpPr>
          <p:nvPr>
            <p:ph type="sldNum" sz="quarter" idx="5"/>
          </p:nvPr>
        </p:nvSpPr>
        <p:spPr/>
        <p:txBody>
          <a:bodyPr/>
          <a:lstStyle/>
          <a:p>
            <a:fld id="{0714B247-3EF4-4B92-B384-051E3FA20BBF}" type="slidenum">
              <a:rPr lang="en-US" smtClean="0"/>
              <a:pPr/>
              <a:t>25</a:t>
            </a:fld>
            <a:endParaRPr lang="en-US"/>
          </a:p>
        </p:txBody>
      </p:sp>
    </p:spTree>
    <p:extLst>
      <p:ext uri="{BB962C8B-B14F-4D97-AF65-F5344CB8AC3E}">
        <p14:creationId xmlns:p14="http://schemas.microsoft.com/office/powerpoint/2010/main" val="130112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 student can be assessed, the student must be enrolled and rostered in the DLM assessment system, and the student’s First Contact Survey must be completed and submitted. The student’s Personal Needs and Preferences Profile, or PNP Profile, should also be completed to ensure any accessibility supports the student may need are in place.</a:t>
            </a:r>
          </a:p>
        </p:txBody>
      </p:sp>
      <p:sp>
        <p:nvSpPr>
          <p:cNvPr id="4" name="Slide Number Placeholder 3"/>
          <p:cNvSpPr>
            <a:spLocks noGrp="1"/>
          </p:cNvSpPr>
          <p:nvPr>
            <p:ph type="sldNum" sz="quarter" idx="5"/>
          </p:nvPr>
        </p:nvSpPr>
        <p:spPr/>
        <p:txBody>
          <a:bodyPr/>
          <a:lstStyle/>
          <a:p>
            <a:fld id="{0714B247-3EF4-4B92-B384-051E3FA20BBF}" type="slidenum">
              <a:rPr lang="en-US" smtClean="0"/>
              <a:pPr/>
              <a:t>3</a:t>
            </a:fld>
            <a:endParaRPr lang="en-US"/>
          </a:p>
        </p:txBody>
      </p:sp>
    </p:spTree>
    <p:extLst>
      <p:ext uri="{BB962C8B-B14F-4D97-AF65-F5344CB8AC3E}">
        <p14:creationId xmlns:p14="http://schemas.microsoft.com/office/powerpoint/2010/main" val="405765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instructionally embedded assessments is to integrate instruction with assessment seamlessly. Decisions about instruction and assessment should be based on the student’s individual academic goals. Instructionally embedded assessments are administered on a rolling basis throughout an assessment window as instruction is provided. They give a teacher multiple opportunities to evaluate what a student learned from instruction, determine if the student needs further instruction on those skills, and decide what skills the student should be taught next. </a:t>
            </a:r>
          </a:p>
        </p:txBody>
      </p:sp>
      <p:sp>
        <p:nvSpPr>
          <p:cNvPr id="4" name="Slide Number Placeholder 3"/>
          <p:cNvSpPr>
            <a:spLocks noGrp="1"/>
          </p:cNvSpPr>
          <p:nvPr>
            <p:ph type="sldNum" sz="quarter" idx="5"/>
          </p:nvPr>
        </p:nvSpPr>
        <p:spPr/>
        <p:txBody>
          <a:bodyPr/>
          <a:lstStyle/>
          <a:p>
            <a:fld id="{0714B247-3EF4-4B92-B384-051E3FA20BBF}" type="slidenum">
              <a:rPr lang="en-US" smtClean="0"/>
              <a:pPr/>
              <a:t>4</a:t>
            </a:fld>
            <a:endParaRPr lang="en-US"/>
          </a:p>
        </p:txBody>
      </p:sp>
    </p:spTree>
    <p:extLst>
      <p:ext uri="{BB962C8B-B14F-4D97-AF65-F5344CB8AC3E}">
        <p14:creationId xmlns:p14="http://schemas.microsoft.com/office/powerpoint/2010/main" val="399131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using instructionally embedded assessments always begins with instruction. Without instruction, assessment is groundless. Once the teacher determines adequate instruction has been provided, the student is assessed on the skills taught. Then, the teacher accesses a progress report that provides the assessment results, which the teacher uses to evaluate and determine the next steps for instruction and assessment. This process repeats throughout the assessment window. </a:t>
            </a:r>
          </a:p>
        </p:txBody>
      </p:sp>
      <p:sp>
        <p:nvSpPr>
          <p:cNvPr id="4" name="Slide Number Placeholder 3"/>
          <p:cNvSpPr>
            <a:spLocks noGrp="1"/>
          </p:cNvSpPr>
          <p:nvPr>
            <p:ph type="sldNum" sz="quarter" idx="5"/>
          </p:nvPr>
        </p:nvSpPr>
        <p:spPr/>
        <p:txBody>
          <a:bodyPr/>
          <a:lstStyle/>
          <a:p>
            <a:fld id="{0714B247-3EF4-4B92-B384-051E3FA20BBF}" type="slidenum">
              <a:rPr lang="en-US" smtClean="0"/>
              <a:pPr/>
              <a:t>5</a:t>
            </a:fld>
            <a:endParaRPr lang="en-US"/>
          </a:p>
        </p:txBody>
      </p:sp>
    </p:spTree>
    <p:extLst>
      <p:ext uri="{BB962C8B-B14F-4D97-AF65-F5344CB8AC3E}">
        <p14:creationId xmlns:p14="http://schemas.microsoft.com/office/powerpoint/2010/main" val="854309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premise of instructionally embedded assessments is to focus on instruction first. Only assess a student after providing adequate instruction. The assessments are used to better understand what a student has learned and can do, then make additional instructional plans accordingly using the instructionally embedded assessments process. Instructionally embedded assessments are not to be used to establish a baseline. </a:t>
            </a:r>
          </a:p>
        </p:txBody>
      </p:sp>
      <p:sp>
        <p:nvSpPr>
          <p:cNvPr id="4" name="Slide Number Placeholder 3"/>
          <p:cNvSpPr>
            <a:spLocks noGrp="1"/>
          </p:cNvSpPr>
          <p:nvPr>
            <p:ph type="sldNum" sz="quarter" idx="5"/>
          </p:nvPr>
        </p:nvSpPr>
        <p:spPr/>
        <p:txBody>
          <a:bodyPr/>
          <a:lstStyle/>
          <a:p>
            <a:fld id="{0714B247-3EF4-4B92-B384-051E3FA20BBF}" type="slidenum">
              <a:rPr lang="en-US" smtClean="0"/>
              <a:pPr/>
              <a:t>6</a:t>
            </a:fld>
            <a:endParaRPr lang="en-US"/>
          </a:p>
        </p:txBody>
      </p:sp>
    </p:spTree>
    <p:extLst>
      <p:ext uri="{BB962C8B-B14F-4D97-AF65-F5344CB8AC3E}">
        <p14:creationId xmlns:p14="http://schemas.microsoft.com/office/powerpoint/2010/main" val="163673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Instructionally embedded assessments are popular among teachers because they allow teachers to choose the Essential Elements to use for instructional planning and assessing. Teachers also choose the linkage level of each </a:t>
            </a:r>
            <a:r>
              <a:rPr lang="en-US" dirty="0" err="1"/>
              <a:t>testlet</a:t>
            </a:r>
            <a:r>
              <a:rPr lang="en-US" dirty="0"/>
              <a:t> a student takes. For each Essential Element, the system will initially recommend a linkage level based on the student’s submitted First Contact Survey, but a teacher can choose a different linkage level if desired. When in doubt, use the system-recommended level, and keep in mind the linkage level can be changed at any point before a </a:t>
            </a:r>
            <a:r>
              <a:rPr lang="en-US" dirty="0" err="1"/>
              <a:t>testlet</a:t>
            </a:r>
            <a:r>
              <a:rPr lang="en-US" dirty="0"/>
              <a:t> is assigned. Sometimes as instruction is implemented, a student may demonstrate a different skill level than expected. Therefore, adjusting the linkage level initially selected for the student would be appropriate. </a:t>
            </a:r>
            <a:endParaRPr lang="en-US"/>
          </a:p>
        </p:txBody>
      </p:sp>
      <p:sp>
        <p:nvSpPr>
          <p:cNvPr id="4" name="Slide Number Placeholder 3"/>
          <p:cNvSpPr>
            <a:spLocks noGrp="1"/>
          </p:cNvSpPr>
          <p:nvPr>
            <p:ph type="sldNum" sz="quarter" idx="5"/>
          </p:nvPr>
        </p:nvSpPr>
        <p:spPr/>
        <p:txBody>
          <a:bodyPr/>
          <a:lstStyle/>
          <a:p>
            <a:fld id="{0714B247-3EF4-4B92-B384-051E3FA20BBF}" type="slidenum">
              <a:rPr lang="en-US" smtClean="0"/>
              <a:pPr/>
              <a:t>7</a:t>
            </a:fld>
            <a:endParaRPr lang="en-US"/>
          </a:p>
        </p:txBody>
      </p:sp>
    </p:spTree>
    <p:extLst>
      <p:ext uri="{BB962C8B-B14F-4D97-AF65-F5344CB8AC3E}">
        <p14:creationId xmlns:p14="http://schemas.microsoft.com/office/powerpoint/2010/main" val="335440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Essential Elements available for assessment are listed on each state’s page of the DLM website in test blueprint documents for each subject. The blueprints for English language arts (ELA) and mathematics are organized into claims and conceptual areas, which are groups of related Essential Elements. The science blueprint organizes the Essential Elements by domains, core ideas, and topics. The organization of the Essential Elements in the blueprints is important in deciding how to construct units of lessons targeting multiple Essential Elements, as attempting to teach each Essential Element one at a time is not necessarily practical. </a:t>
            </a:r>
          </a:p>
          <a:p>
            <a:endParaRPr lang="en-US" dirty="0"/>
          </a:p>
          <a:p>
            <a:r>
              <a:rPr lang="en-US" dirty="0"/>
              <a:t>The ELA and mathematics blueprints for states using the Instructionally Embedded model of the assessment have selection criteria that apply to both assessment windows. </a:t>
            </a:r>
          </a:p>
        </p:txBody>
      </p:sp>
      <p:sp>
        <p:nvSpPr>
          <p:cNvPr id="4" name="Slide Number Placeholder 3"/>
          <p:cNvSpPr>
            <a:spLocks noGrp="1"/>
          </p:cNvSpPr>
          <p:nvPr>
            <p:ph type="sldNum" sz="quarter" idx="5"/>
          </p:nvPr>
        </p:nvSpPr>
        <p:spPr/>
        <p:txBody>
          <a:bodyPr/>
          <a:lstStyle/>
          <a:p>
            <a:fld id="{0714B247-3EF4-4B92-B384-051E3FA20BBF}" type="slidenum">
              <a:rPr lang="en-US" smtClean="0"/>
              <a:pPr/>
              <a:t>8</a:t>
            </a:fld>
            <a:endParaRPr lang="en-US"/>
          </a:p>
        </p:txBody>
      </p:sp>
    </p:spTree>
    <p:extLst>
      <p:ext uri="{BB962C8B-B14F-4D97-AF65-F5344CB8AC3E}">
        <p14:creationId xmlns:p14="http://schemas.microsoft.com/office/powerpoint/2010/main" val="5934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Elements and linkage levels are chosen in the Instruction and Assessment Planner in Kite</a:t>
            </a:r>
            <a:r>
              <a:rPr lang="en-US" baseline="30000" dirty="0"/>
              <a:t>®</a:t>
            </a:r>
            <a:r>
              <a:rPr lang="en-US" dirty="0"/>
              <a:t> Educator Portal. Refer to the </a:t>
            </a:r>
            <a:r>
              <a:rPr lang="en-US" dirty="0" err="1"/>
              <a:t>helplet</a:t>
            </a:r>
            <a:r>
              <a:rPr lang="en-US" dirty="0"/>
              <a:t> video “Using the Instruction and Assessment Planner” on the DLM website for step-by-step instructions. Remember the Instruction and Assessment Planner is only available during an active assessment window. </a:t>
            </a:r>
          </a:p>
        </p:txBody>
      </p:sp>
      <p:sp>
        <p:nvSpPr>
          <p:cNvPr id="4" name="Slide Number Placeholder 3"/>
          <p:cNvSpPr>
            <a:spLocks noGrp="1"/>
          </p:cNvSpPr>
          <p:nvPr>
            <p:ph type="sldNum" sz="quarter" idx="5"/>
          </p:nvPr>
        </p:nvSpPr>
        <p:spPr/>
        <p:txBody>
          <a:bodyPr/>
          <a:lstStyle/>
          <a:p>
            <a:fld id="{0714B247-3EF4-4B92-B384-051E3FA20BBF}" type="slidenum">
              <a:rPr lang="en-US" smtClean="0"/>
              <a:pPr/>
              <a:t>9</a:t>
            </a:fld>
            <a:endParaRPr lang="en-US"/>
          </a:p>
        </p:txBody>
      </p:sp>
    </p:spTree>
    <p:extLst>
      <p:ext uri="{BB962C8B-B14F-4D97-AF65-F5344CB8AC3E}">
        <p14:creationId xmlns:p14="http://schemas.microsoft.com/office/powerpoint/2010/main" val="277174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1608"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900256"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5468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87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08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1608"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900256"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31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5108" y="163115"/>
            <a:ext cx="8229600" cy="857250"/>
          </a:xfrm>
        </p:spPr>
        <p:txBody>
          <a:bodyPr/>
          <a:lstStyle/>
          <a:p>
            <a:r>
              <a:rPr lang="en-US"/>
              <a:t>Click to edit Master title style</a:t>
            </a:r>
          </a:p>
        </p:txBody>
      </p:sp>
      <p:sp>
        <p:nvSpPr>
          <p:cNvPr id="3" name="Content Placeholder 2"/>
          <p:cNvSpPr>
            <a:spLocks noGrp="1"/>
          </p:cNvSpPr>
          <p:nvPr>
            <p:ph idx="1"/>
          </p:nvPr>
        </p:nvSpPr>
        <p:spPr>
          <a:xfrm>
            <a:off x="1451297" y="1200153"/>
            <a:ext cx="7533313"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40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895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1472"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944296" y="1200153"/>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42" y="1200153"/>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8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082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39568" y="1132459"/>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568" y="1643740"/>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77728" y="1132459"/>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80218" y="1650032"/>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40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1699" y="195263"/>
            <a:ext cx="8229600" cy="857250"/>
          </a:xfrm>
        </p:spPr>
        <p:txBody>
          <a:bodyPr/>
          <a:lstStyle/>
          <a:p>
            <a:r>
              <a:rPr lang="en-US"/>
              <a:t>Click to edit Master title style</a:t>
            </a:r>
          </a:p>
        </p:txBody>
      </p:sp>
    </p:spTree>
    <p:extLst>
      <p:ext uri="{BB962C8B-B14F-4D97-AF65-F5344CB8AC3E}">
        <p14:creationId xmlns:p14="http://schemas.microsoft.com/office/powerpoint/2010/main" val="6936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08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91889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Tree>
    <p:extLst>
      <p:ext uri="{BB962C8B-B14F-4D97-AF65-F5344CB8AC3E}">
        <p14:creationId xmlns:p14="http://schemas.microsoft.com/office/powerpoint/2010/main" val="390882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userDrawn="1"/>
        </p:nvPicPr>
        <p:blipFill>
          <a:blip r:embed="rId13">
            <a:extLst>
              <a:ext uri="{28A0092B-C50C-407E-A947-70E740481C1C}">
                <a14:useLocalDpi xmlns:a14="http://schemas.microsoft.com/office/drawing/2010/main" val="0"/>
              </a:ext>
            </a:extLst>
          </a:blip>
          <a:stretch>
            <a:fillRect/>
          </a:stretch>
        </p:blipFill>
        <p:spPr>
          <a:xfrm>
            <a:off x="2" y="0"/>
            <a:ext cx="9140829" cy="5194935"/>
          </a:xfrm>
          <a:prstGeom prst="rect">
            <a:avLst/>
          </a:prstGeom>
        </p:spPr>
      </p:pic>
      <p:sp>
        <p:nvSpPr>
          <p:cNvPr id="2" name="Title Placeholder 1"/>
          <p:cNvSpPr>
            <a:spLocks noGrp="1"/>
          </p:cNvSpPr>
          <p:nvPr>
            <p:ph type="title"/>
          </p:nvPr>
        </p:nvSpPr>
        <p:spPr>
          <a:xfrm>
            <a:off x="913497"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43471" y="1224139"/>
            <a:ext cx="731948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46410" y="4510400"/>
            <a:ext cx="1254821" cy="514350"/>
          </a:xfrm>
          <a:prstGeom prst="rect">
            <a:avLst/>
          </a:prstGeom>
        </p:spPr>
      </p:pic>
      <p:sp>
        <p:nvSpPr>
          <p:cNvPr id="10" name="TextBox 9"/>
          <p:cNvSpPr txBox="1"/>
          <p:nvPr userDrawn="1"/>
        </p:nvSpPr>
        <p:spPr>
          <a:xfrm>
            <a:off x="3695700" y="4760507"/>
            <a:ext cx="2171700" cy="253916"/>
          </a:xfrm>
          <a:prstGeom prst="rect">
            <a:avLst/>
          </a:prstGeom>
          <a:noFill/>
        </p:spPr>
        <p:txBody>
          <a:bodyPr wrap="square" rtlCol="0">
            <a:spAutoFit/>
          </a:bodyPr>
          <a:lstStyle/>
          <a:p>
            <a:pPr algn="ctr"/>
            <a:fld id="{23958EC7-BE00-48FE-824E-48880B720931}" type="slidenum">
              <a:rPr lang="en-US" sz="1050" smtClean="0">
                <a:solidFill>
                  <a:schemeClr val="bg1">
                    <a:lumMod val="65000"/>
                  </a:schemeClr>
                </a:solidFill>
              </a:rPr>
              <a:pPr algn="ctr"/>
              <a:t>‹#›</a:t>
            </a:fld>
            <a:endParaRPr lang="en-US" sz="1050" dirty="0">
              <a:solidFill>
                <a:schemeClr val="bg1">
                  <a:lumMod val="65000"/>
                </a:schemeClr>
              </a:solidFill>
            </a:endParaRPr>
          </a:p>
        </p:txBody>
      </p:sp>
    </p:spTree>
    <p:extLst>
      <p:ext uri="{BB962C8B-B14F-4D97-AF65-F5344CB8AC3E}">
        <p14:creationId xmlns:p14="http://schemas.microsoft.com/office/powerpoint/2010/main" val="414999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342900" rtl="0" eaLnBrk="1" latinLnBrk="0" hangingPunct="1">
        <a:spcBef>
          <a:spcPct val="0"/>
        </a:spcBef>
        <a:buNone/>
        <a:defRPr sz="3300" kern="1200">
          <a:solidFill>
            <a:srgbClr val="000081"/>
          </a:solidFill>
          <a:latin typeface="Trebuchet MS" pitchFamily="34"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Trebuchet MS" pitchFamily="34" charset="0"/>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Trebuchet MS" pitchFamily="34" charset="0"/>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Trebuchet MS" pitchFamily="34" charset="0"/>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Trebuchet MS" pitchFamily="34" charset="0"/>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Trebuchet MS"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lm_ppt_template2-01.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 y="0"/>
            <a:ext cx="9140829" cy="5194935"/>
          </a:xfrm>
          <a:prstGeom prst="rect">
            <a:avLst/>
          </a:prstGeom>
        </p:spPr>
      </p:pic>
      <p:sp>
        <p:nvSpPr>
          <p:cNvPr id="2" name="Title Placeholder 1"/>
          <p:cNvSpPr>
            <a:spLocks noGrp="1"/>
          </p:cNvSpPr>
          <p:nvPr>
            <p:ph type="title"/>
          </p:nvPr>
        </p:nvSpPr>
        <p:spPr>
          <a:xfrm>
            <a:off x="913497"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43470" y="1224139"/>
            <a:ext cx="731948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534" y="4526280"/>
            <a:ext cx="1254821" cy="514350"/>
          </a:xfrm>
          <a:prstGeom prst="rect">
            <a:avLst/>
          </a:prstGeom>
        </p:spPr>
      </p:pic>
    </p:spTree>
    <p:extLst>
      <p:ext uri="{BB962C8B-B14F-4D97-AF65-F5344CB8AC3E}">
        <p14:creationId xmlns:p14="http://schemas.microsoft.com/office/powerpoint/2010/main" val="381669081"/>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342900" rtl="0" eaLnBrk="1" latinLnBrk="0" hangingPunct="1">
        <a:spcBef>
          <a:spcPct val="0"/>
        </a:spcBef>
        <a:buNone/>
        <a:defRPr sz="3300" kern="1200">
          <a:solidFill>
            <a:srgbClr val="000081"/>
          </a:solidFill>
          <a:latin typeface="Trebuchet MS" pitchFamily="34"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Trebuchet MS" pitchFamily="34" charset="0"/>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Trebuchet MS" pitchFamily="34" charset="0"/>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Trebuchet MS" pitchFamily="34" charset="0"/>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Trebuchet MS" pitchFamily="34" charset="0"/>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Trebuchet MS"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DLM Instructionally Embedded Assessments</a:t>
            </a:r>
          </a:p>
        </p:txBody>
      </p:sp>
      <p:sp>
        <p:nvSpPr>
          <p:cNvPr id="8" name="TextBox 7"/>
          <p:cNvSpPr txBox="1"/>
          <p:nvPr/>
        </p:nvSpPr>
        <p:spPr>
          <a:xfrm>
            <a:off x="3204342" y="4516822"/>
            <a:ext cx="3394932" cy="346249"/>
          </a:xfrm>
          <a:prstGeom prst="rect">
            <a:avLst/>
          </a:prstGeom>
          <a:noFill/>
        </p:spPr>
        <p:txBody>
          <a:bodyPr wrap="square" rtlCol="0">
            <a:spAutoFit/>
          </a:bodyPr>
          <a:lstStyle/>
          <a:p>
            <a:pPr algn="ctr"/>
            <a:r>
              <a:rPr lang="en-US" sz="825" dirty="0">
                <a:solidFill>
                  <a:schemeClr val="bg1">
                    <a:lumMod val="65000"/>
                  </a:schemeClr>
                </a:solidFill>
              </a:rPr>
              <a:t>© 2023 Accessible Teaching, Learning, and Assessment Systems (ATLAS), the University of Kansas</a:t>
            </a:r>
          </a:p>
        </p:txBody>
      </p:sp>
    </p:spTree>
    <p:extLst>
      <p:ext uri="{BB962C8B-B14F-4D97-AF65-F5344CB8AC3E}">
        <p14:creationId xmlns:p14="http://schemas.microsoft.com/office/powerpoint/2010/main" val="3459831357"/>
      </p:ext>
    </p:extLst>
  </p:cSld>
  <p:clrMapOvr>
    <a:masterClrMapping/>
  </p:clrMapOvr>
  <mc:AlternateContent xmlns:mc="http://schemas.openxmlformats.org/markup-compatibility/2006" xmlns:p14="http://schemas.microsoft.com/office/powerpoint/2010/main">
    <mc:Choice Requires="p14">
      <p:transition spd="slow" p14:dur="2000" advTm="9968"/>
    </mc:Choice>
    <mc:Fallback xmlns="">
      <p:transition spd="slow" advTm="9968"/>
    </mc:Fallback>
  </mc:AlternateContent>
  <p:extLst>
    <p:ext uri="{E180D4A7-C9FB-4DFB-919C-405C955672EB}">
      <p14:showEvtLst xmlns:p14="http://schemas.microsoft.com/office/powerpoint/2010/main">
        <p14:playEvt time="14"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674C-1045-414D-B77D-C010292CE651}"/>
              </a:ext>
            </a:extLst>
          </p:cNvPr>
          <p:cNvSpPr>
            <a:spLocks noGrp="1"/>
          </p:cNvSpPr>
          <p:nvPr>
            <p:ph type="title"/>
          </p:nvPr>
        </p:nvSpPr>
        <p:spPr/>
        <p:txBody>
          <a:bodyPr/>
          <a:lstStyle/>
          <a:p>
            <a:r>
              <a:rPr lang="en-US"/>
              <a:t>Educator Portal User Guide</a:t>
            </a:r>
          </a:p>
        </p:txBody>
      </p:sp>
      <p:sp>
        <p:nvSpPr>
          <p:cNvPr id="3" name="Content Placeholder 2">
            <a:extLst>
              <a:ext uri="{FF2B5EF4-FFF2-40B4-BE49-F238E27FC236}">
                <a16:creationId xmlns:a16="http://schemas.microsoft.com/office/drawing/2014/main" id="{DC2FAFCC-053B-A84E-BB35-75A064E3F14E}"/>
              </a:ext>
            </a:extLst>
          </p:cNvPr>
          <p:cNvSpPr>
            <a:spLocks noGrp="1"/>
          </p:cNvSpPr>
          <p:nvPr>
            <p:ph idx="1"/>
          </p:nvPr>
        </p:nvSpPr>
        <p:spPr/>
        <p:txBody>
          <a:bodyPr/>
          <a:lstStyle/>
          <a:p>
            <a:r>
              <a:rPr lang="en-US"/>
              <a:t>Detailed instructions</a:t>
            </a:r>
          </a:p>
          <a:p>
            <a:r>
              <a:rPr lang="en-US"/>
              <a:t>Screenshots</a:t>
            </a:r>
          </a:p>
        </p:txBody>
      </p:sp>
    </p:spTree>
    <p:extLst>
      <p:ext uri="{BB962C8B-B14F-4D97-AF65-F5344CB8AC3E}">
        <p14:creationId xmlns:p14="http://schemas.microsoft.com/office/powerpoint/2010/main" val="64722439"/>
      </p:ext>
    </p:extLst>
  </p:cSld>
  <p:clrMapOvr>
    <a:masterClrMapping/>
  </p:clrMapOvr>
  <mc:AlternateContent xmlns:mc="http://schemas.openxmlformats.org/markup-compatibility/2006" xmlns:p14="http://schemas.microsoft.com/office/powerpoint/2010/main">
    <mc:Choice Requires="p14">
      <p:transition spd="slow" p14:dur="2000" advTm="14377"/>
    </mc:Choice>
    <mc:Fallback xmlns="">
      <p:transition spd="slow" advTm="1437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EA6F-0860-AC49-83ED-A1ECAFC90DFE}"/>
              </a:ext>
            </a:extLst>
          </p:cNvPr>
          <p:cNvSpPr>
            <a:spLocks noGrp="1"/>
          </p:cNvSpPr>
          <p:nvPr>
            <p:ph type="title"/>
          </p:nvPr>
        </p:nvSpPr>
        <p:spPr/>
        <p:txBody>
          <a:bodyPr/>
          <a:lstStyle/>
          <a:p>
            <a:r>
              <a:rPr lang="en-US"/>
              <a:t>Choosing Multiple Essential Elements</a:t>
            </a:r>
          </a:p>
        </p:txBody>
      </p:sp>
      <p:sp>
        <p:nvSpPr>
          <p:cNvPr id="3" name="Content Placeholder 2">
            <a:extLst>
              <a:ext uri="{FF2B5EF4-FFF2-40B4-BE49-F238E27FC236}">
                <a16:creationId xmlns:a16="http://schemas.microsoft.com/office/drawing/2014/main" id="{2251E560-8B35-CE4E-9732-FCE4F28A7F84}"/>
              </a:ext>
            </a:extLst>
          </p:cNvPr>
          <p:cNvSpPr>
            <a:spLocks noGrp="1"/>
          </p:cNvSpPr>
          <p:nvPr>
            <p:ph idx="1"/>
          </p:nvPr>
        </p:nvSpPr>
        <p:spPr/>
        <p:txBody>
          <a:bodyPr/>
          <a:lstStyle/>
          <a:p>
            <a:r>
              <a:rPr lang="en-US"/>
              <a:t>Practical</a:t>
            </a:r>
          </a:p>
          <a:p>
            <a:pPr lvl="1"/>
            <a:r>
              <a:rPr lang="en-US"/>
              <a:t>plan units of lessons targeting multiple skills</a:t>
            </a:r>
          </a:p>
          <a:p>
            <a:pPr lvl="1"/>
            <a:r>
              <a:rPr lang="en-US"/>
              <a:t>teach conceptually for a class of students while addressing individual needs</a:t>
            </a:r>
          </a:p>
          <a:p>
            <a:r>
              <a:rPr lang="en-US"/>
              <a:t>Timely</a:t>
            </a:r>
          </a:p>
          <a:p>
            <a:pPr lvl="1"/>
            <a:r>
              <a:rPr lang="en-US"/>
              <a:t>assess each Essential Element and adjust linkage levels as needed</a:t>
            </a:r>
          </a:p>
          <a:p>
            <a:pPr lvl="1"/>
            <a:r>
              <a:rPr lang="en-US"/>
              <a:t>cover the blueprint more efficiently</a:t>
            </a:r>
          </a:p>
        </p:txBody>
      </p:sp>
    </p:spTree>
    <p:extLst>
      <p:ext uri="{BB962C8B-B14F-4D97-AF65-F5344CB8AC3E}">
        <p14:creationId xmlns:p14="http://schemas.microsoft.com/office/powerpoint/2010/main" val="1681929003"/>
      </p:ext>
    </p:extLst>
  </p:cSld>
  <p:clrMapOvr>
    <a:masterClrMapping/>
  </p:clrMapOvr>
  <mc:AlternateContent xmlns:mc="http://schemas.openxmlformats.org/markup-compatibility/2006" xmlns:p14="http://schemas.microsoft.com/office/powerpoint/2010/main">
    <mc:Choice Requires="p14">
      <p:transition spd="slow" p14:dur="2000" advTm="65575"/>
    </mc:Choice>
    <mc:Fallback xmlns="">
      <p:transition spd="slow" advTm="655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5150-D668-844E-9250-4E523FA5B7AD}"/>
              </a:ext>
            </a:extLst>
          </p:cNvPr>
          <p:cNvSpPr>
            <a:spLocks noGrp="1"/>
          </p:cNvSpPr>
          <p:nvPr>
            <p:ph type="title"/>
          </p:nvPr>
        </p:nvSpPr>
        <p:spPr/>
        <p:txBody>
          <a:bodyPr/>
          <a:lstStyle/>
          <a:p>
            <a:r>
              <a:rPr lang="en-US"/>
              <a:t>Strategies</a:t>
            </a:r>
          </a:p>
        </p:txBody>
      </p:sp>
      <p:sp>
        <p:nvSpPr>
          <p:cNvPr id="3" name="Content Placeholder 2">
            <a:extLst>
              <a:ext uri="{FF2B5EF4-FFF2-40B4-BE49-F238E27FC236}">
                <a16:creationId xmlns:a16="http://schemas.microsoft.com/office/drawing/2014/main" id="{3D697536-B006-C647-9E44-7FF597C7F57C}"/>
              </a:ext>
            </a:extLst>
          </p:cNvPr>
          <p:cNvSpPr>
            <a:spLocks noGrp="1"/>
          </p:cNvSpPr>
          <p:nvPr>
            <p:ph idx="1"/>
          </p:nvPr>
        </p:nvSpPr>
        <p:spPr/>
        <p:txBody>
          <a:bodyPr/>
          <a:lstStyle/>
          <a:p>
            <a:r>
              <a:rPr lang="en-US"/>
              <a:t>Consider</a:t>
            </a:r>
          </a:p>
          <a:p>
            <a:pPr lvl="1"/>
            <a:r>
              <a:rPr lang="en-US"/>
              <a:t>class membership</a:t>
            </a:r>
          </a:p>
          <a:p>
            <a:pPr lvl="1"/>
            <a:r>
              <a:rPr lang="en-US"/>
              <a:t>academic goals of each student</a:t>
            </a:r>
          </a:p>
          <a:p>
            <a:pPr lvl="1"/>
            <a:r>
              <a:rPr lang="en-US"/>
              <a:t>time</a:t>
            </a:r>
          </a:p>
          <a:p>
            <a:pPr lvl="1"/>
            <a:endParaRPr lang="en-US"/>
          </a:p>
          <a:p>
            <a:pPr lvl="1"/>
            <a:endParaRPr lang="en-US"/>
          </a:p>
          <a:p>
            <a:pPr lvl="1"/>
            <a:endParaRPr lang="en-US"/>
          </a:p>
        </p:txBody>
      </p:sp>
    </p:spTree>
    <p:extLst>
      <p:ext uri="{BB962C8B-B14F-4D97-AF65-F5344CB8AC3E}">
        <p14:creationId xmlns:p14="http://schemas.microsoft.com/office/powerpoint/2010/main" val="1754147428"/>
      </p:ext>
    </p:extLst>
  </p:cSld>
  <p:clrMapOvr>
    <a:masterClrMapping/>
  </p:clrMapOvr>
  <mc:AlternateContent xmlns:mc="http://schemas.openxmlformats.org/markup-compatibility/2006" xmlns:p14="http://schemas.microsoft.com/office/powerpoint/2010/main">
    <mc:Choice Requires="p14">
      <p:transition spd="slow" p14:dur="2000" advTm="27088"/>
    </mc:Choice>
    <mc:Fallback xmlns="">
      <p:transition spd="slow" advTm="270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78CE-DC4B-824A-946F-EA33595CD8E2}"/>
              </a:ext>
            </a:extLst>
          </p:cNvPr>
          <p:cNvSpPr>
            <a:spLocks noGrp="1"/>
          </p:cNvSpPr>
          <p:nvPr>
            <p:ph type="title"/>
          </p:nvPr>
        </p:nvSpPr>
        <p:spPr/>
        <p:txBody>
          <a:bodyPr/>
          <a:lstStyle/>
          <a:p>
            <a:r>
              <a:rPr lang="en-US"/>
              <a:t>Linkage Level Selection Status</a:t>
            </a:r>
          </a:p>
        </p:txBody>
      </p:sp>
      <p:sp>
        <p:nvSpPr>
          <p:cNvPr id="3" name="Content Placeholder 2">
            <a:extLst>
              <a:ext uri="{FF2B5EF4-FFF2-40B4-BE49-F238E27FC236}">
                <a16:creationId xmlns:a16="http://schemas.microsoft.com/office/drawing/2014/main" id="{7E12BDDD-49AC-2F49-9761-32D00D4CE580}"/>
              </a:ext>
            </a:extLst>
          </p:cNvPr>
          <p:cNvSpPr>
            <a:spLocks noGrp="1"/>
          </p:cNvSpPr>
          <p:nvPr>
            <p:ph idx="1"/>
          </p:nvPr>
        </p:nvSpPr>
        <p:spPr/>
        <p:txBody>
          <a:bodyPr/>
          <a:lstStyle/>
          <a:p>
            <a:r>
              <a:rPr lang="en-US" dirty="0"/>
              <a:t>Begin Instruction</a:t>
            </a:r>
          </a:p>
          <a:p>
            <a:pPr lvl="1"/>
            <a:r>
              <a:rPr lang="en-US" dirty="0"/>
              <a:t>Instruction in Progress</a:t>
            </a:r>
          </a:p>
          <a:p>
            <a:r>
              <a:rPr lang="en-US" dirty="0"/>
              <a:t>Instruction Complete Assign </a:t>
            </a:r>
            <a:r>
              <a:rPr lang="en-US" dirty="0" err="1"/>
              <a:t>Testlet</a:t>
            </a:r>
            <a:r>
              <a:rPr lang="en-US" dirty="0"/>
              <a:t> or Instruction Complete Do Not Assign </a:t>
            </a:r>
            <a:r>
              <a:rPr lang="en-US" dirty="0" err="1"/>
              <a:t>Testlet</a:t>
            </a:r>
            <a:endParaRPr lang="en-US" dirty="0"/>
          </a:p>
          <a:p>
            <a:r>
              <a:rPr lang="en-US" dirty="0" err="1"/>
              <a:t>Testlet</a:t>
            </a:r>
            <a:r>
              <a:rPr lang="en-US" dirty="0"/>
              <a:t> Assigned</a:t>
            </a:r>
          </a:p>
          <a:p>
            <a:r>
              <a:rPr lang="en-US" dirty="0"/>
              <a:t>Complete</a:t>
            </a:r>
          </a:p>
        </p:txBody>
      </p:sp>
    </p:spTree>
    <p:extLst>
      <p:ext uri="{BB962C8B-B14F-4D97-AF65-F5344CB8AC3E}">
        <p14:creationId xmlns:p14="http://schemas.microsoft.com/office/powerpoint/2010/main" val="3230744"/>
      </p:ext>
    </p:extLst>
  </p:cSld>
  <p:clrMapOvr>
    <a:masterClrMapping/>
  </p:clrMapOvr>
  <mc:AlternateContent xmlns:mc="http://schemas.openxmlformats.org/markup-compatibility/2006" xmlns:p14="http://schemas.microsoft.com/office/powerpoint/2010/main">
    <mc:Choice Requires="p14">
      <p:transition spd="slow" p14:dur="2000" advTm="68267"/>
    </mc:Choice>
    <mc:Fallback xmlns="">
      <p:transition spd="slow" advTm="6826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5C4D-26C4-1C4D-9EA7-0EE8981D76B2}"/>
              </a:ext>
            </a:extLst>
          </p:cNvPr>
          <p:cNvSpPr>
            <a:spLocks noGrp="1"/>
          </p:cNvSpPr>
          <p:nvPr>
            <p:ph type="title"/>
          </p:nvPr>
        </p:nvSpPr>
        <p:spPr/>
        <p:txBody>
          <a:bodyPr/>
          <a:lstStyle/>
          <a:p>
            <a:r>
              <a:rPr lang="en-US"/>
              <a:t>Mini-Maps</a:t>
            </a:r>
          </a:p>
        </p:txBody>
      </p:sp>
      <p:sp>
        <p:nvSpPr>
          <p:cNvPr id="3" name="Content Placeholder 2">
            <a:extLst>
              <a:ext uri="{FF2B5EF4-FFF2-40B4-BE49-F238E27FC236}">
                <a16:creationId xmlns:a16="http://schemas.microsoft.com/office/drawing/2014/main" id="{AB04A95B-0B31-214B-AA28-17366C739A10}"/>
              </a:ext>
            </a:extLst>
          </p:cNvPr>
          <p:cNvSpPr>
            <a:spLocks noGrp="1"/>
          </p:cNvSpPr>
          <p:nvPr>
            <p:ph idx="1"/>
          </p:nvPr>
        </p:nvSpPr>
        <p:spPr/>
        <p:txBody>
          <a:bodyPr/>
          <a:lstStyle/>
          <a:p>
            <a:r>
              <a:rPr lang="en-US"/>
              <a:t>Useful in determining the skills to be taught and how to help a student progress</a:t>
            </a:r>
          </a:p>
          <a:p>
            <a:r>
              <a:rPr lang="en-US"/>
              <a:t>Available in the Instruction and Assessment Planner on each linkage level card</a:t>
            </a:r>
          </a:p>
        </p:txBody>
      </p:sp>
    </p:spTree>
    <p:extLst>
      <p:ext uri="{BB962C8B-B14F-4D97-AF65-F5344CB8AC3E}">
        <p14:creationId xmlns:p14="http://schemas.microsoft.com/office/powerpoint/2010/main" val="687431966"/>
      </p:ext>
    </p:extLst>
  </p:cSld>
  <p:clrMapOvr>
    <a:masterClrMapping/>
  </p:clrMapOvr>
  <mc:AlternateContent xmlns:mc="http://schemas.openxmlformats.org/markup-compatibility/2006" xmlns:p14="http://schemas.microsoft.com/office/powerpoint/2010/main">
    <mc:Choice Requires="p14">
      <p:transition spd="slow" p14:dur="2000" advTm="26656"/>
    </mc:Choice>
    <mc:Fallback xmlns="">
      <p:transition spd="slow" advTm="266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458E-6A83-1645-8E45-8309D2ED28C6}"/>
              </a:ext>
            </a:extLst>
          </p:cNvPr>
          <p:cNvSpPr>
            <a:spLocks noGrp="1"/>
          </p:cNvSpPr>
          <p:nvPr>
            <p:ph type="title"/>
          </p:nvPr>
        </p:nvSpPr>
        <p:spPr/>
        <p:txBody>
          <a:bodyPr/>
          <a:lstStyle/>
          <a:p>
            <a:r>
              <a:rPr lang="en-US"/>
              <a:t>Suggestion</a:t>
            </a:r>
          </a:p>
        </p:txBody>
      </p:sp>
      <p:sp>
        <p:nvSpPr>
          <p:cNvPr id="3" name="Content Placeholder 2">
            <a:extLst>
              <a:ext uri="{FF2B5EF4-FFF2-40B4-BE49-F238E27FC236}">
                <a16:creationId xmlns:a16="http://schemas.microsoft.com/office/drawing/2014/main" id="{2CD53586-A81E-8B4A-8BD6-E27F08FECE1B}"/>
              </a:ext>
            </a:extLst>
          </p:cNvPr>
          <p:cNvSpPr>
            <a:spLocks noGrp="1"/>
          </p:cNvSpPr>
          <p:nvPr>
            <p:ph idx="1"/>
          </p:nvPr>
        </p:nvSpPr>
        <p:spPr/>
        <p:txBody>
          <a:bodyPr/>
          <a:lstStyle/>
          <a:p>
            <a:r>
              <a:rPr lang="en-US"/>
              <a:t>Use the DLM website to become familiar with the test blueprints and mini-maps until the assessment window starts and the Instruction and Assessment Planner becomes available. </a:t>
            </a:r>
          </a:p>
          <a:p>
            <a:pPr lvl="1"/>
            <a:r>
              <a:rPr lang="en-US"/>
              <a:t>The mini-maps are in the Currently Tested Essential Elements resources, not the blueprints. </a:t>
            </a:r>
          </a:p>
        </p:txBody>
      </p:sp>
    </p:spTree>
    <p:extLst>
      <p:ext uri="{BB962C8B-B14F-4D97-AF65-F5344CB8AC3E}">
        <p14:creationId xmlns:p14="http://schemas.microsoft.com/office/powerpoint/2010/main" val="4010521600"/>
      </p:ext>
    </p:extLst>
  </p:cSld>
  <p:clrMapOvr>
    <a:masterClrMapping/>
  </p:clrMapOvr>
  <mc:AlternateContent xmlns:mc="http://schemas.openxmlformats.org/markup-compatibility/2006" xmlns:p14="http://schemas.microsoft.com/office/powerpoint/2010/main">
    <mc:Choice Requires="p14">
      <p:transition spd="slow" p14:dur="2000" advTm="63205"/>
    </mc:Choice>
    <mc:Fallback xmlns="">
      <p:transition spd="slow" advTm="6320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C84E-0CD8-D94F-928F-D0850F6B049D}"/>
              </a:ext>
            </a:extLst>
          </p:cNvPr>
          <p:cNvSpPr>
            <a:spLocks noGrp="1"/>
          </p:cNvSpPr>
          <p:nvPr>
            <p:ph type="title"/>
          </p:nvPr>
        </p:nvSpPr>
        <p:spPr/>
        <p:txBody>
          <a:bodyPr/>
          <a:lstStyle/>
          <a:p>
            <a:r>
              <a:rPr lang="en-US" dirty="0"/>
              <a:t>Fall and Spring Performance Reports</a:t>
            </a:r>
          </a:p>
        </p:txBody>
      </p:sp>
      <p:pic>
        <p:nvPicPr>
          <p:cNvPr id="5" name="Picture 4" descr="Fall Performance icon">
            <a:extLst>
              <a:ext uri="{FF2B5EF4-FFF2-40B4-BE49-F238E27FC236}">
                <a16:creationId xmlns:a16="http://schemas.microsoft.com/office/drawing/2014/main" id="{806DCF94-14E7-5893-F135-BB02F7831AFE}"/>
              </a:ext>
            </a:extLst>
          </p:cNvPr>
          <p:cNvPicPr>
            <a:picLocks noChangeAspect="1"/>
          </p:cNvPicPr>
          <p:nvPr/>
        </p:nvPicPr>
        <p:blipFill>
          <a:blip r:embed="rId3"/>
          <a:stretch>
            <a:fillRect/>
          </a:stretch>
        </p:blipFill>
        <p:spPr>
          <a:xfrm>
            <a:off x="2023506" y="1171440"/>
            <a:ext cx="2771555" cy="2684943"/>
          </a:xfrm>
          <a:prstGeom prst="rect">
            <a:avLst/>
          </a:prstGeom>
        </p:spPr>
      </p:pic>
      <p:pic>
        <p:nvPicPr>
          <p:cNvPr id="7" name="Picture 6" descr="Spring Performance icon">
            <a:extLst>
              <a:ext uri="{FF2B5EF4-FFF2-40B4-BE49-F238E27FC236}">
                <a16:creationId xmlns:a16="http://schemas.microsoft.com/office/drawing/2014/main" id="{61C40F5A-75FE-A31C-A27F-7EE626240B21}"/>
              </a:ext>
            </a:extLst>
          </p:cNvPr>
          <p:cNvPicPr>
            <a:picLocks noChangeAspect="1"/>
          </p:cNvPicPr>
          <p:nvPr/>
        </p:nvPicPr>
        <p:blipFill>
          <a:blip r:embed="rId4"/>
          <a:stretch>
            <a:fillRect/>
          </a:stretch>
        </p:blipFill>
        <p:spPr>
          <a:xfrm>
            <a:off x="4905949" y="1468340"/>
            <a:ext cx="2530826" cy="2340334"/>
          </a:xfrm>
          <a:prstGeom prst="rect">
            <a:avLst/>
          </a:prstGeom>
        </p:spPr>
      </p:pic>
    </p:spTree>
    <p:extLst>
      <p:ext uri="{BB962C8B-B14F-4D97-AF65-F5344CB8AC3E}">
        <p14:creationId xmlns:p14="http://schemas.microsoft.com/office/powerpoint/2010/main" val="3225833773"/>
      </p:ext>
    </p:extLst>
  </p:cSld>
  <p:clrMapOvr>
    <a:masterClrMapping/>
  </p:clrMapOvr>
  <mc:AlternateContent xmlns:mc="http://schemas.openxmlformats.org/markup-compatibility/2006" xmlns:p14="http://schemas.microsoft.com/office/powerpoint/2010/main">
    <mc:Choice Requires="p14">
      <p:transition spd="slow" p14:dur="2000" advTm="20329"/>
    </mc:Choice>
    <mc:Fallback xmlns="">
      <p:transition spd="slow" advTm="203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291AC-50BB-2242-B3ED-C0150BE07187}"/>
              </a:ext>
            </a:extLst>
          </p:cNvPr>
          <p:cNvSpPr>
            <a:spLocks noGrp="1"/>
          </p:cNvSpPr>
          <p:nvPr>
            <p:ph type="title"/>
          </p:nvPr>
        </p:nvSpPr>
        <p:spPr/>
        <p:txBody>
          <a:bodyPr/>
          <a:lstStyle/>
          <a:p>
            <a:r>
              <a:rPr lang="en-US" dirty="0"/>
              <a:t>Icons</a:t>
            </a:r>
          </a:p>
        </p:txBody>
      </p:sp>
      <p:pic>
        <p:nvPicPr>
          <p:cNvPr id="7" name="Picture 6" descr="Screenshot of icons used in the Instruction and Assessment Planner">
            <a:extLst>
              <a:ext uri="{FF2B5EF4-FFF2-40B4-BE49-F238E27FC236}">
                <a16:creationId xmlns:a16="http://schemas.microsoft.com/office/drawing/2014/main" id="{60EC863E-D567-EFE1-B268-BFC8780699DF}"/>
              </a:ext>
            </a:extLst>
          </p:cNvPr>
          <p:cNvPicPr>
            <a:picLocks noChangeAspect="1"/>
          </p:cNvPicPr>
          <p:nvPr/>
        </p:nvPicPr>
        <p:blipFill>
          <a:blip r:embed="rId3"/>
          <a:stretch>
            <a:fillRect/>
          </a:stretch>
        </p:blipFill>
        <p:spPr>
          <a:xfrm>
            <a:off x="1407953" y="1470582"/>
            <a:ext cx="7617312" cy="2545237"/>
          </a:xfrm>
          <a:prstGeom prst="rect">
            <a:avLst/>
          </a:prstGeom>
        </p:spPr>
      </p:pic>
    </p:spTree>
    <p:extLst>
      <p:ext uri="{BB962C8B-B14F-4D97-AF65-F5344CB8AC3E}">
        <p14:creationId xmlns:p14="http://schemas.microsoft.com/office/powerpoint/2010/main" val="258270280"/>
      </p:ext>
    </p:extLst>
  </p:cSld>
  <p:clrMapOvr>
    <a:masterClrMapping/>
  </p:clrMapOvr>
  <mc:AlternateContent xmlns:mc="http://schemas.openxmlformats.org/markup-compatibility/2006" xmlns:p14="http://schemas.microsoft.com/office/powerpoint/2010/main">
    <mc:Choice Requires="p14">
      <p:transition spd="slow" p14:dur="2000" advTm="58784"/>
    </mc:Choice>
    <mc:Fallback xmlns="">
      <p:transition spd="slow" advTm="587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D8E2-AFCF-DE41-9591-B6ADC46A9523}"/>
              </a:ext>
            </a:extLst>
          </p:cNvPr>
          <p:cNvSpPr>
            <a:spLocks noGrp="1"/>
          </p:cNvSpPr>
          <p:nvPr>
            <p:ph type="title"/>
          </p:nvPr>
        </p:nvSpPr>
        <p:spPr/>
        <p:txBody>
          <a:bodyPr/>
          <a:lstStyle/>
          <a:p>
            <a:r>
              <a:rPr lang="en-US"/>
              <a:t>Student Progress Reports</a:t>
            </a:r>
          </a:p>
        </p:txBody>
      </p:sp>
      <p:pic>
        <p:nvPicPr>
          <p:cNvPr id="15" name="Picture 14" descr="Two screenshots within Educator Portal, the top one showing the Reports tab and Alternate Assessment Reports option selected, and the bottom showing the Instructionally Embedded tab and Student Progress option selected">
            <a:extLst>
              <a:ext uri="{FF2B5EF4-FFF2-40B4-BE49-F238E27FC236}">
                <a16:creationId xmlns:a16="http://schemas.microsoft.com/office/drawing/2014/main" id="{D9187E26-AFDD-664E-8CD4-9339F258BFDD}"/>
              </a:ext>
            </a:extLst>
          </p:cNvPr>
          <p:cNvPicPr>
            <a:picLocks noChangeAspect="1"/>
          </p:cNvPicPr>
          <p:nvPr/>
        </p:nvPicPr>
        <p:blipFill>
          <a:blip r:embed="rId3"/>
          <a:stretch>
            <a:fillRect/>
          </a:stretch>
        </p:blipFill>
        <p:spPr>
          <a:xfrm>
            <a:off x="1950369" y="883578"/>
            <a:ext cx="6288523" cy="3606503"/>
          </a:xfrm>
          <a:prstGeom prst="rect">
            <a:avLst/>
          </a:prstGeom>
        </p:spPr>
      </p:pic>
    </p:spTree>
    <p:extLst>
      <p:ext uri="{BB962C8B-B14F-4D97-AF65-F5344CB8AC3E}">
        <p14:creationId xmlns:p14="http://schemas.microsoft.com/office/powerpoint/2010/main" val="38323954"/>
      </p:ext>
    </p:extLst>
  </p:cSld>
  <p:clrMapOvr>
    <a:masterClrMapping/>
  </p:clrMapOvr>
  <mc:AlternateContent xmlns:mc="http://schemas.openxmlformats.org/markup-compatibility/2006" xmlns:p14="http://schemas.microsoft.com/office/powerpoint/2010/main">
    <mc:Choice Requires="p14">
      <p:transition spd="slow" p14:dur="2000" advTm="38138"/>
    </mc:Choice>
    <mc:Fallback xmlns="">
      <p:transition spd="slow" advTm="3813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CD44-6B14-D54A-8AC5-B56779C356AD}"/>
              </a:ext>
            </a:extLst>
          </p:cNvPr>
          <p:cNvSpPr>
            <a:spLocks noGrp="1"/>
          </p:cNvSpPr>
          <p:nvPr>
            <p:ph type="title"/>
          </p:nvPr>
        </p:nvSpPr>
        <p:spPr/>
        <p:txBody>
          <a:bodyPr/>
          <a:lstStyle/>
          <a:p>
            <a:r>
              <a:rPr lang="en-US"/>
              <a:t>Evaluating Next Steps</a:t>
            </a:r>
          </a:p>
        </p:txBody>
      </p:sp>
      <p:sp>
        <p:nvSpPr>
          <p:cNvPr id="3" name="Content Placeholder 2">
            <a:extLst>
              <a:ext uri="{FF2B5EF4-FFF2-40B4-BE49-F238E27FC236}">
                <a16:creationId xmlns:a16="http://schemas.microsoft.com/office/drawing/2014/main" id="{BBA62419-5403-8746-9A92-26B2C1EE2C7F}"/>
              </a:ext>
            </a:extLst>
          </p:cNvPr>
          <p:cNvSpPr>
            <a:spLocks noGrp="1"/>
          </p:cNvSpPr>
          <p:nvPr>
            <p:ph idx="1"/>
          </p:nvPr>
        </p:nvSpPr>
        <p:spPr/>
        <p:txBody>
          <a:bodyPr>
            <a:normAutofit lnSpcReduction="10000"/>
          </a:bodyPr>
          <a:lstStyle/>
          <a:p>
            <a:r>
              <a:rPr lang="en-US"/>
              <a:t>Use reports to determine whether to provide continued instruction on the linkage level then reassess the student or </a:t>
            </a:r>
          </a:p>
          <a:p>
            <a:pPr lvl="1"/>
            <a:r>
              <a:rPr lang="en-US"/>
              <a:t>select a different linkage level</a:t>
            </a:r>
          </a:p>
          <a:p>
            <a:pPr lvl="1"/>
            <a:r>
              <a:rPr lang="en-US"/>
              <a:t>select a different Essential Element</a:t>
            </a:r>
          </a:p>
          <a:p>
            <a:r>
              <a:rPr lang="en-US"/>
              <a:t>A student can be reassessed on the same Essential Element but will not receive the same testlet twice.</a:t>
            </a:r>
          </a:p>
          <a:p>
            <a:pPr lvl="1"/>
            <a:r>
              <a:rPr lang="en-US"/>
              <a:t>The pool of testlets for each linkage level is limited.</a:t>
            </a:r>
          </a:p>
        </p:txBody>
      </p:sp>
    </p:spTree>
    <p:extLst>
      <p:ext uri="{BB962C8B-B14F-4D97-AF65-F5344CB8AC3E}">
        <p14:creationId xmlns:p14="http://schemas.microsoft.com/office/powerpoint/2010/main" val="509963788"/>
      </p:ext>
    </p:extLst>
  </p:cSld>
  <p:clrMapOvr>
    <a:masterClrMapping/>
  </p:clrMapOvr>
  <mc:AlternateContent xmlns:mc="http://schemas.openxmlformats.org/markup-compatibility/2006" xmlns:p14="http://schemas.microsoft.com/office/powerpoint/2010/main">
    <mc:Choice Requires="p14">
      <p:transition spd="slow" p14:dur="2000" advTm="68647"/>
    </mc:Choice>
    <mc:Fallback xmlns="">
      <p:transition spd="slow" advTm="686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AA96-C694-D543-9698-42472DDE70AD}"/>
              </a:ext>
            </a:extLst>
          </p:cNvPr>
          <p:cNvSpPr>
            <a:spLocks noGrp="1"/>
          </p:cNvSpPr>
          <p:nvPr>
            <p:ph type="title"/>
          </p:nvPr>
        </p:nvSpPr>
        <p:spPr/>
        <p:txBody>
          <a:bodyPr/>
          <a:lstStyle/>
          <a:p>
            <a:r>
              <a:rPr lang="en-US"/>
              <a:t>Caveat</a:t>
            </a:r>
          </a:p>
        </p:txBody>
      </p:sp>
      <p:sp>
        <p:nvSpPr>
          <p:cNvPr id="3" name="Content Placeholder 2">
            <a:extLst>
              <a:ext uri="{FF2B5EF4-FFF2-40B4-BE49-F238E27FC236}">
                <a16:creationId xmlns:a16="http://schemas.microsoft.com/office/drawing/2014/main" id="{7A4D7DDC-4D14-6B41-B62B-3864BAC5EDCD}"/>
              </a:ext>
            </a:extLst>
          </p:cNvPr>
          <p:cNvSpPr>
            <a:spLocks noGrp="1"/>
          </p:cNvSpPr>
          <p:nvPr>
            <p:ph idx="1"/>
          </p:nvPr>
        </p:nvSpPr>
        <p:spPr/>
        <p:txBody>
          <a:bodyPr/>
          <a:lstStyle/>
          <a:p>
            <a:r>
              <a:rPr lang="en-US"/>
              <a:t>Follow state guidance regarding assessment window dates.</a:t>
            </a:r>
          </a:p>
          <a:p>
            <a:r>
              <a:rPr lang="en-US"/>
              <a:t>Instructionally Embedded model states have required windows for both fall and spring.</a:t>
            </a:r>
          </a:p>
          <a:p>
            <a:r>
              <a:rPr lang="en-US"/>
              <a:t>Year-End model states have an optional instructionally embedded window for fall/winter.</a:t>
            </a:r>
          </a:p>
        </p:txBody>
      </p:sp>
    </p:spTree>
    <p:extLst>
      <p:ext uri="{BB962C8B-B14F-4D97-AF65-F5344CB8AC3E}">
        <p14:creationId xmlns:p14="http://schemas.microsoft.com/office/powerpoint/2010/main" val="2238301826"/>
      </p:ext>
    </p:extLst>
  </p:cSld>
  <p:clrMapOvr>
    <a:masterClrMapping/>
  </p:clrMapOvr>
  <mc:AlternateContent xmlns:mc="http://schemas.openxmlformats.org/markup-compatibility/2006" xmlns:p14="http://schemas.microsoft.com/office/powerpoint/2010/main">
    <mc:Choice Requires="p14">
      <p:transition spd="slow" p14:dur="2000" advTm="30529"/>
    </mc:Choice>
    <mc:Fallback xmlns="">
      <p:transition spd="slow" advTm="3052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93C-367D-5343-8E29-CBD1FB5037D1}"/>
              </a:ext>
            </a:extLst>
          </p:cNvPr>
          <p:cNvSpPr>
            <a:spLocks noGrp="1"/>
          </p:cNvSpPr>
          <p:nvPr>
            <p:ph type="title"/>
          </p:nvPr>
        </p:nvSpPr>
        <p:spPr/>
        <p:txBody>
          <a:bodyPr/>
          <a:lstStyle/>
          <a:p>
            <a:r>
              <a:rPr lang="en-US"/>
              <a:t>Not Necessary</a:t>
            </a:r>
          </a:p>
        </p:txBody>
      </p:sp>
      <p:sp>
        <p:nvSpPr>
          <p:cNvPr id="3" name="Content Placeholder 2">
            <a:extLst>
              <a:ext uri="{FF2B5EF4-FFF2-40B4-BE49-F238E27FC236}">
                <a16:creationId xmlns:a16="http://schemas.microsoft.com/office/drawing/2014/main" id="{F0A6FFA8-BE59-E242-96AE-FE2B866D2CE0}"/>
              </a:ext>
            </a:extLst>
          </p:cNvPr>
          <p:cNvSpPr>
            <a:spLocks noGrp="1"/>
          </p:cNvSpPr>
          <p:nvPr>
            <p:ph idx="1"/>
          </p:nvPr>
        </p:nvSpPr>
        <p:spPr/>
        <p:txBody>
          <a:bodyPr/>
          <a:lstStyle/>
          <a:p>
            <a:r>
              <a:rPr lang="en-US"/>
              <a:t>Assessing a student repeatedly until mastery of the linkage level is achieved</a:t>
            </a:r>
          </a:p>
          <a:p>
            <a:r>
              <a:rPr lang="en-US"/>
              <a:t>Assessing the student at every linkage level for every Essential Element</a:t>
            </a:r>
          </a:p>
          <a:p>
            <a:r>
              <a:rPr lang="en-US"/>
              <a:t>Assessing every student on the same Essential Elements and linkage levels</a:t>
            </a:r>
          </a:p>
        </p:txBody>
      </p:sp>
    </p:spTree>
    <p:extLst>
      <p:ext uri="{BB962C8B-B14F-4D97-AF65-F5344CB8AC3E}">
        <p14:creationId xmlns:p14="http://schemas.microsoft.com/office/powerpoint/2010/main" val="1458816975"/>
      </p:ext>
    </p:extLst>
  </p:cSld>
  <p:clrMapOvr>
    <a:masterClrMapping/>
  </p:clrMapOvr>
  <mc:AlternateContent xmlns:mc="http://schemas.openxmlformats.org/markup-compatibility/2006" xmlns:p14="http://schemas.microsoft.com/office/powerpoint/2010/main">
    <mc:Choice Requires="p14">
      <p:transition spd="slow" p14:dur="2000" advTm="37409"/>
    </mc:Choice>
    <mc:Fallback xmlns="">
      <p:transition spd="slow" advTm="3740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A568-3033-B34E-858B-A4FAF8ACB39F}"/>
              </a:ext>
            </a:extLst>
          </p:cNvPr>
          <p:cNvSpPr>
            <a:spLocks noGrp="1"/>
          </p:cNvSpPr>
          <p:nvPr>
            <p:ph type="title"/>
          </p:nvPr>
        </p:nvSpPr>
        <p:spPr/>
        <p:txBody>
          <a:bodyPr/>
          <a:lstStyle/>
          <a:p>
            <a:r>
              <a:rPr lang="en-US"/>
              <a:t>Continue the Cycle</a:t>
            </a:r>
          </a:p>
        </p:txBody>
      </p:sp>
      <p:sp>
        <p:nvSpPr>
          <p:cNvPr id="3" name="Content Placeholder 2">
            <a:extLst>
              <a:ext uri="{FF2B5EF4-FFF2-40B4-BE49-F238E27FC236}">
                <a16:creationId xmlns:a16="http://schemas.microsoft.com/office/drawing/2014/main" id="{BA868907-CDA3-D244-B594-44B2EA46E523}"/>
              </a:ext>
            </a:extLst>
          </p:cNvPr>
          <p:cNvSpPr>
            <a:spLocks noGrp="1"/>
          </p:cNvSpPr>
          <p:nvPr>
            <p:ph idx="1"/>
          </p:nvPr>
        </p:nvSpPr>
        <p:spPr/>
        <p:txBody>
          <a:bodyPr/>
          <a:lstStyle/>
          <a:p>
            <a:r>
              <a:rPr lang="en-US"/>
              <a:t>Instruct</a:t>
            </a:r>
          </a:p>
          <a:p>
            <a:r>
              <a:rPr lang="en-US"/>
              <a:t>Assess</a:t>
            </a:r>
          </a:p>
          <a:p>
            <a:r>
              <a:rPr lang="en-US"/>
              <a:t>Access progress report</a:t>
            </a:r>
          </a:p>
          <a:p>
            <a:r>
              <a:rPr lang="en-US"/>
              <a:t>Evaluate next steps</a:t>
            </a:r>
          </a:p>
          <a:p>
            <a:r>
              <a:rPr lang="en-US"/>
              <a:t>Repeat</a:t>
            </a:r>
          </a:p>
        </p:txBody>
      </p:sp>
      <p:pic>
        <p:nvPicPr>
          <p:cNvPr id="4" name="Graphic 3" descr="Arrow circle outline">
            <a:extLst>
              <a:ext uri="{FF2B5EF4-FFF2-40B4-BE49-F238E27FC236}">
                <a16:creationId xmlns:a16="http://schemas.microsoft.com/office/drawing/2014/main" id="{592D0BC5-8760-CA46-960A-E63F105D79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3608" y="1042833"/>
            <a:ext cx="2722921" cy="2722921"/>
          </a:xfrm>
          <a:prstGeom prst="rect">
            <a:avLst/>
          </a:prstGeom>
        </p:spPr>
      </p:pic>
    </p:spTree>
    <p:extLst>
      <p:ext uri="{BB962C8B-B14F-4D97-AF65-F5344CB8AC3E}">
        <p14:creationId xmlns:p14="http://schemas.microsoft.com/office/powerpoint/2010/main" val="1352341524"/>
      </p:ext>
    </p:extLst>
  </p:cSld>
  <p:clrMapOvr>
    <a:masterClrMapping/>
  </p:clrMapOvr>
  <mc:AlternateContent xmlns:mc="http://schemas.openxmlformats.org/markup-compatibility/2006" xmlns:p14="http://schemas.microsoft.com/office/powerpoint/2010/main">
    <mc:Choice Requires="p14">
      <p:transition spd="slow" p14:dur="2000" advTm="12384"/>
    </mc:Choice>
    <mc:Fallback xmlns="">
      <p:transition spd="slow" advTm="1238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DDC8-B11D-D247-99C3-06AE6C38023E}"/>
              </a:ext>
            </a:extLst>
          </p:cNvPr>
          <p:cNvSpPr>
            <a:spLocks noGrp="1"/>
          </p:cNvSpPr>
          <p:nvPr>
            <p:ph type="title"/>
          </p:nvPr>
        </p:nvSpPr>
        <p:spPr/>
        <p:txBody>
          <a:bodyPr>
            <a:normAutofit fontScale="90000"/>
          </a:bodyPr>
          <a:lstStyle/>
          <a:p>
            <a:r>
              <a:rPr lang="en-US"/>
              <a:t>Reminder for States Using the </a:t>
            </a:r>
            <a:br>
              <a:rPr lang="en-US"/>
            </a:br>
            <a:r>
              <a:rPr lang="en-US"/>
              <a:t>Instructionally Embedded Model (1)</a:t>
            </a:r>
          </a:p>
        </p:txBody>
      </p:sp>
      <p:sp>
        <p:nvSpPr>
          <p:cNvPr id="3" name="Content Placeholder 2">
            <a:extLst>
              <a:ext uri="{FF2B5EF4-FFF2-40B4-BE49-F238E27FC236}">
                <a16:creationId xmlns:a16="http://schemas.microsoft.com/office/drawing/2014/main" id="{512F111A-95A1-044A-84FE-93951549B437}"/>
              </a:ext>
            </a:extLst>
          </p:cNvPr>
          <p:cNvSpPr>
            <a:spLocks noGrp="1"/>
          </p:cNvSpPr>
          <p:nvPr>
            <p:ph idx="1"/>
          </p:nvPr>
        </p:nvSpPr>
        <p:spPr/>
        <p:txBody>
          <a:bodyPr/>
          <a:lstStyle/>
          <a:p>
            <a:r>
              <a:rPr lang="en-US"/>
              <a:t>For states that assess science</a:t>
            </a:r>
          </a:p>
          <a:p>
            <a:pPr lvl="1"/>
            <a:r>
              <a:rPr lang="en-US"/>
              <a:t>Assessing science in the fall is optional</a:t>
            </a:r>
          </a:p>
          <a:p>
            <a:pPr lvl="1"/>
            <a:r>
              <a:rPr lang="en-US"/>
              <a:t>The science assessment is not instructionally embedded for the required spring window.</a:t>
            </a:r>
          </a:p>
          <a:p>
            <a:pPr lvl="2"/>
            <a:r>
              <a:rPr lang="en-US"/>
              <a:t>The system assigns all spring science testlets. </a:t>
            </a:r>
          </a:p>
          <a:p>
            <a:pPr lvl="2"/>
            <a:r>
              <a:rPr lang="en-US"/>
              <a:t>Students take a testlet for every Essential Element listed on the blueprint for their grade band.</a:t>
            </a:r>
          </a:p>
        </p:txBody>
      </p:sp>
    </p:spTree>
    <p:extLst>
      <p:ext uri="{BB962C8B-B14F-4D97-AF65-F5344CB8AC3E}">
        <p14:creationId xmlns:p14="http://schemas.microsoft.com/office/powerpoint/2010/main" val="3065296628"/>
      </p:ext>
    </p:extLst>
  </p:cSld>
  <p:clrMapOvr>
    <a:masterClrMapping/>
  </p:clrMapOvr>
  <mc:AlternateContent xmlns:mc="http://schemas.openxmlformats.org/markup-compatibility/2006" xmlns:p14="http://schemas.microsoft.com/office/powerpoint/2010/main">
    <mc:Choice Requires="p14">
      <p:transition spd="slow" p14:dur="2000" advTm="31039"/>
    </mc:Choice>
    <mc:Fallback xmlns="">
      <p:transition spd="slow" advTm="310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DDC8-B11D-D247-99C3-06AE6C38023E}"/>
              </a:ext>
            </a:extLst>
          </p:cNvPr>
          <p:cNvSpPr>
            <a:spLocks noGrp="1"/>
          </p:cNvSpPr>
          <p:nvPr>
            <p:ph type="title"/>
          </p:nvPr>
        </p:nvSpPr>
        <p:spPr/>
        <p:txBody>
          <a:bodyPr>
            <a:normAutofit fontScale="90000"/>
          </a:bodyPr>
          <a:lstStyle/>
          <a:p>
            <a:r>
              <a:rPr lang="en-US"/>
              <a:t>Reminder for States Using the </a:t>
            </a:r>
            <a:br>
              <a:rPr lang="en-US"/>
            </a:br>
            <a:r>
              <a:rPr lang="en-US"/>
              <a:t>Instructionally Embedded Model (2)</a:t>
            </a:r>
          </a:p>
        </p:txBody>
      </p:sp>
      <p:sp>
        <p:nvSpPr>
          <p:cNvPr id="3" name="Content Placeholder 2">
            <a:extLst>
              <a:ext uri="{FF2B5EF4-FFF2-40B4-BE49-F238E27FC236}">
                <a16:creationId xmlns:a16="http://schemas.microsoft.com/office/drawing/2014/main" id="{512F111A-95A1-044A-84FE-93951549B437}"/>
              </a:ext>
            </a:extLst>
          </p:cNvPr>
          <p:cNvSpPr>
            <a:spLocks noGrp="1"/>
          </p:cNvSpPr>
          <p:nvPr>
            <p:ph idx="1"/>
          </p:nvPr>
        </p:nvSpPr>
        <p:spPr/>
        <p:txBody>
          <a:bodyPr/>
          <a:lstStyle/>
          <a:p>
            <a:r>
              <a:rPr lang="en-US"/>
              <a:t>ELA and mathematics blueprints have sets of requirements that apply to both assessment windows.</a:t>
            </a:r>
          </a:p>
          <a:p>
            <a:r>
              <a:rPr lang="en-US"/>
              <a:t>Different Essential Elements can be chosen for the spring than were chosen for the fall, but continue to follow the blueprint coverage criteria.</a:t>
            </a:r>
          </a:p>
        </p:txBody>
      </p:sp>
    </p:spTree>
    <p:extLst>
      <p:ext uri="{BB962C8B-B14F-4D97-AF65-F5344CB8AC3E}">
        <p14:creationId xmlns:p14="http://schemas.microsoft.com/office/powerpoint/2010/main" val="1987578195"/>
      </p:ext>
    </p:extLst>
  </p:cSld>
  <p:clrMapOvr>
    <a:masterClrMapping/>
  </p:clrMapOvr>
  <mc:AlternateContent xmlns:mc="http://schemas.openxmlformats.org/markup-compatibility/2006" xmlns:p14="http://schemas.microsoft.com/office/powerpoint/2010/main">
    <mc:Choice Requires="p14">
      <p:transition spd="slow" p14:dur="2000" advTm="28373"/>
    </mc:Choice>
    <mc:Fallback xmlns="">
      <p:transition spd="slow" advTm="2837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DDC8-B11D-D247-99C3-06AE6C38023E}"/>
              </a:ext>
            </a:extLst>
          </p:cNvPr>
          <p:cNvSpPr>
            <a:spLocks noGrp="1"/>
          </p:cNvSpPr>
          <p:nvPr>
            <p:ph type="title"/>
          </p:nvPr>
        </p:nvSpPr>
        <p:spPr/>
        <p:txBody>
          <a:bodyPr>
            <a:normAutofit fontScale="90000"/>
          </a:bodyPr>
          <a:lstStyle/>
          <a:p>
            <a:r>
              <a:rPr lang="en-US"/>
              <a:t>Reminder for States Using the </a:t>
            </a:r>
            <a:br>
              <a:rPr lang="en-US"/>
            </a:br>
            <a:r>
              <a:rPr lang="en-US"/>
              <a:t>Year-End Model</a:t>
            </a:r>
          </a:p>
        </p:txBody>
      </p:sp>
      <p:sp>
        <p:nvSpPr>
          <p:cNvPr id="3" name="Content Placeholder 2">
            <a:extLst>
              <a:ext uri="{FF2B5EF4-FFF2-40B4-BE49-F238E27FC236}">
                <a16:creationId xmlns:a16="http://schemas.microsoft.com/office/drawing/2014/main" id="{512F111A-95A1-044A-84FE-93951549B437}"/>
              </a:ext>
            </a:extLst>
          </p:cNvPr>
          <p:cNvSpPr>
            <a:spLocks noGrp="1"/>
          </p:cNvSpPr>
          <p:nvPr>
            <p:ph idx="1"/>
          </p:nvPr>
        </p:nvSpPr>
        <p:spPr/>
        <p:txBody>
          <a:bodyPr/>
          <a:lstStyle/>
          <a:p>
            <a:r>
              <a:rPr lang="en-US"/>
              <a:t>Use of instructionally embedded assessments </a:t>
            </a:r>
          </a:p>
          <a:p>
            <a:pPr lvl="1"/>
            <a:r>
              <a:rPr lang="en-US"/>
              <a:t>is completely optional</a:t>
            </a:r>
          </a:p>
          <a:p>
            <a:pPr lvl="1"/>
            <a:r>
              <a:rPr lang="en-US"/>
              <a:t>is only used during the Year-End model’s instructionally embedded window during the fall/winter months</a:t>
            </a:r>
          </a:p>
          <a:p>
            <a:pPr lvl="1"/>
            <a:r>
              <a:rPr lang="en-US"/>
              <a:t>does not affect a student’s end-of year score report</a:t>
            </a:r>
          </a:p>
          <a:p>
            <a:pPr lvl="1"/>
            <a:r>
              <a:rPr lang="en-US"/>
              <a:t>does not replace any assessments delivered for the Year-End spring assessment window</a:t>
            </a:r>
          </a:p>
          <a:p>
            <a:pPr lvl="1"/>
            <a:endParaRPr lang="en-US"/>
          </a:p>
          <a:p>
            <a:endParaRPr lang="en-US"/>
          </a:p>
        </p:txBody>
      </p:sp>
    </p:spTree>
    <p:extLst>
      <p:ext uri="{BB962C8B-B14F-4D97-AF65-F5344CB8AC3E}">
        <p14:creationId xmlns:p14="http://schemas.microsoft.com/office/powerpoint/2010/main" val="4282623329"/>
      </p:ext>
    </p:extLst>
  </p:cSld>
  <p:clrMapOvr>
    <a:masterClrMapping/>
  </p:clrMapOvr>
  <mc:AlternateContent xmlns:mc="http://schemas.openxmlformats.org/markup-compatibility/2006" xmlns:p14="http://schemas.microsoft.com/office/powerpoint/2010/main">
    <mc:Choice Requires="p14">
      <p:transition spd="slow" p14:dur="2000" advTm="27745"/>
    </mc:Choice>
    <mc:Fallback xmlns="">
      <p:transition spd="slow" advTm="2774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9C89-925A-5F45-B058-7306F6BBED67}"/>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41E38020-0372-5B4D-B6FD-52D1B5B92F98}"/>
              </a:ext>
            </a:extLst>
          </p:cNvPr>
          <p:cNvSpPr>
            <a:spLocks noGrp="1"/>
          </p:cNvSpPr>
          <p:nvPr>
            <p:ph idx="1"/>
          </p:nvPr>
        </p:nvSpPr>
        <p:spPr/>
        <p:txBody>
          <a:bodyPr/>
          <a:lstStyle/>
          <a:p>
            <a:r>
              <a:rPr lang="en-US"/>
              <a:t>Using the Instruction and Assessment Planner (video)</a:t>
            </a:r>
          </a:p>
          <a:p>
            <a:r>
              <a:rPr lang="en-US"/>
              <a:t>Educator Portal User Guide</a:t>
            </a:r>
          </a:p>
        </p:txBody>
      </p:sp>
    </p:spTree>
    <p:extLst>
      <p:ext uri="{BB962C8B-B14F-4D97-AF65-F5344CB8AC3E}">
        <p14:creationId xmlns:p14="http://schemas.microsoft.com/office/powerpoint/2010/main" val="3683572427"/>
      </p:ext>
    </p:extLst>
  </p:cSld>
  <p:clrMapOvr>
    <a:masterClrMapping/>
  </p:clrMapOvr>
  <mc:AlternateContent xmlns:mc="http://schemas.openxmlformats.org/markup-compatibility/2006" xmlns:p14="http://schemas.microsoft.com/office/powerpoint/2010/main">
    <mc:Choice Requires="p14">
      <p:transition spd="slow" p14:dur="2000" advTm="19756"/>
    </mc:Choice>
    <mc:Fallback xmlns="">
      <p:transition spd="slow" advTm="197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502D-67F4-044D-8E6C-97DBDBC0946F}"/>
              </a:ext>
            </a:extLst>
          </p:cNvPr>
          <p:cNvSpPr>
            <a:spLocks noGrp="1"/>
          </p:cNvSpPr>
          <p:nvPr>
            <p:ph type="title"/>
          </p:nvPr>
        </p:nvSpPr>
        <p:spPr/>
        <p:txBody>
          <a:bodyPr/>
          <a:lstStyle/>
          <a:p>
            <a:r>
              <a:rPr lang="en-US"/>
              <a:t>Before a Student Can Be Assessed</a:t>
            </a:r>
          </a:p>
        </p:txBody>
      </p:sp>
      <p:sp>
        <p:nvSpPr>
          <p:cNvPr id="3" name="Content Placeholder 2">
            <a:extLst>
              <a:ext uri="{FF2B5EF4-FFF2-40B4-BE49-F238E27FC236}">
                <a16:creationId xmlns:a16="http://schemas.microsoft.com/office/drawing/2014/main" id="{197F28C3-048D-174C-8AE7-9B96E37FCC47}"/>
              </a:ext>
            </a:extLst>
          </p:cNvPr>
          <p:cNvSpPr>
            <a:spLocks noGrp="1"/>
          </p:cNvSpPr>
          <p:nvPr>
            <p:ph idx="1"/>
          </p:nvPr>
        </p:nvSpPr>
        <p:spPr/>
        <p:txBody>
          <a:bodyPr/>
          <a:lstStyle/>
          <a:p>
            <a:r>
              <a:rPr lang="en-US" dirty="0"/>
              <a:t>Enrolled</a:t>
            </a:r>
          </a:p>
          <a:p>
            <a:r>
              <a:rPr lang="en-US" dirty="0"/>
              <a:t>Rostered</a:t>
            </a:r>
          </a:p>
          <a:p>
            <a:r>
              <a:rPr lang="en-US" dirty="0"/>
              <a:t>First Contact Survey completed and submitted</a:t>
            </a:r>
          </a:p>
        </p:txBody>
      </p:sp>
    </p:spTree>
    <p:extLst>
      <p:ext uri="{BB962C8B-B14F-4D97-AF65-F5344CB8AC3E}">
        <p14:creationId xmlns:p14="http://schemas.microsoft.com/office/powerpoint/2010/main" val="567597891"/>
      </p:ext>
    </p:extLst>
  </p:cSld>
  <p:clrMapOvr>
    <a:masterClrMapping/>
  </p:clrMapOvr>
  <mc:AlternateContent xmlns:mc="http://schemas.openxmlformats.org/markup-compatibility/2006" xmlns:p14="http://schemas.microsoft.com/office/powerpoint/2010/main">
    <mc:Choice Requires="p14">
      <p:transition spd="slow" p14:dur="2000" advTm="25638"/>
    </mc:Choice>
    <mc:Fallback xmlns="">
      <p:transition spd="slow" advTm="256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D819-1914-5849-9EB0-B585C463BBB5}"/>
              </a:ext>
            </a:extLst>
          </p:cNvPr>
          <p:cNvSpPr>
            <a:spLocks noGrp="1"/>
          </p:cNvSpPr>
          <p:nvPr>
            <p:ph type="title"/>
          </p:nvPr>
        </p:nvSpPr>
        <p:spPr/>
        <p:txBody>
          <a:bodyPr/>
          <a:lstStyle/>
          <a:p>
            <a:r>
              <a:rPr lang="en-US"/>
              <a:t>Purpose</a:t>
            </a:r>
          </a:p>
        </p:txBody>
      </p:sp>
      <p:sp>
        <p:nvSpPr>
          <p:cNvPr id="3" name="Content Placeholder 2">
            <a:extLst>
              <a:ext uri="{FF2B5EF4-FFF2-40B4-BE49-F238E27FC236}">
                <a16:creationId xmlns:a16="http://schemas.microsoft.com/office/drawing/2014/main" id="{3AC5348C-FBE8-BA47-BA47-23FD10BCC68B}"/>
              </a:ext>
            </a:extLst>
          </p:cNvPr>
          <p:cNvSpPr>
            <a:spLocks noGrp="1"/>
          </p:cNvSpPr>
          <p:nvPr>
            <p:ph idx="1"/>
          </p:nvPr>
        </p:nvSpPr>
        <p:spPr/>
        <p:txBody>
          <a:bodyPr/>
          <a:lstStyle/>
          <a:p>
            <a:r>
              <a:rPr lang="en-US"/>
              <a:t>Integrate instruction with assessment</a:t>
            </a:r>
          </a:p>
          <a:p>
            <a:pPr lvl="1"/>
            <a:r>
              <a:rPr lang="en-US"/>
              <a:t>What skills were taught? </a:t>
            </a:r>
          </a:p>
          <a:p>
            <a:pPr lvl="1"/>
            <a:r>
              <a:rPr lang="en-US"/>
              <a:t>What skills did the student learn? </a:t>
            </a:r>
          </a:p>
          <a:p>
            <a:pPr lvl="1"/>
            <a:r>
              <a:rPr lang="en-US"/>
              <a:t>Does the student need further instruction on those skills?</a:t>
            </a:r>
          </a:p>
          <a:p>
            <a:pPr lvl="1"/>
            <a:r>
              <a:rPr lang="en-US"/>
              <a:t>What skills should the student learn next? </a:t>
            </a:r>
          </a:p>
          <a:p>
            <a:r>
              <a:rPr lang="en-US"/>
              <a:t>Administered on a rolling basis</a:t>
            </a:r>
          </a:p>
        </p:txBody>
      </p:sp>
    </p:spTree>
    <p:extLst>
      <p:ext uri="{BB962C8B-B14F-4D97-AF65-F5344CB8AC3E}">
        <p14:creationId xmlns:p14="http://schemas.microsoft.com/office/powerpoint/2010/main" val="636954663"/>
      </p:ext>
    </p:extLst>
  </p:cSld>
  <p:clrMapOvr>
    <a:masterClrMapping/>
  </p:clrMapOvr>
  <mc:AlternateContent xmlns:mc="http://schemas.openxmlformats.org/markup-compatibility/2006" xmlns:p14="http://schemas.microsoft.com/office/powerpoint/2010/main">
    <mc:Choice Requires="p14">
      <p:transition spd="slow" p14:dur="2000" advTm="39952"/>
    </mc:Choice>
    <mc:Fallback xmlns="">
      <p:transition spd="slow" advTm="399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54FC-1467-EA4B-9F83-3A85C9367EFC}"/>
              </a:ext>
            </a:extLst>
          </p:cNvPr>
          <p:cNvSpPr>
            <a:spLocks noGrp="1"/>
          </p:cNvSpPr>
          <p:nvPr>
            <p:ph type="title"/>
          </p:nvPr>
        </p:nvSpPr>
        <p:spPr/>
        <p:txBody>
          <a:bodyPr/>
          <a:lstStyle/>
          <a:p>
            <a:r>
              <a:rPr lang="en-US"/>
              <a:t>Process</a:t>
            </a:r>
          </a:p>
        </p:txBody>
      </p:sp>
      <p:sp>
        <p:nvSpPr>
          <p:cNvPr id="3" name="Content Placeholder 2">
            <a:extLst>
              <a:ext uri="{FF2B5EF4-FFF2-40B4-BE49-F238E27FC236}">
                <a16:creationId xmlns:a16="http://schemas.microsoft.com/office/drawing/2014/main" id="{9C703B68-1CB1-B544-8514-57C67B72C03A}"/>
              </a:ext>
            </a:extLst>
          </p:cNvPr>
          <p:cNvSpPr>
            <a:spLocks noGrp="1"/>
          </p:cNvSpPr>
          <p:nvPr>
            <p:ph idx="1"/>
          </p:nvPr>
        </p:nvSpPr>
        <p:spPr/>
        <p:txBody>
          <a:bodyPr/>
          <a:lstStyle/>
          <a:p>
            <a:r>
              <a:rPr lang="en-US"/>
              <a:t>Instruct</a:t>
            </a:r>
          </a:p>
          <a:p>
            <a:r>
              <a:rPr lang="en-US"/>
              <a:t>Assess</a:t>
            </a:r>
          </a:p>
          <a:p>
            <a:r>
              <a:rPr lang="en-US"/>
              <a:t>Access progress report</a:t>
            </a:r>
          </a:p>
          <a:p>
            <a:r>
              <a:rPr lang="en-US"/>
              <a:t>Evaluate next steps</a:t>
            </a:r>
          </a:p>
          <a:p>
            <a:r>
              <a:rPr lang="en-US"/>
              <a:t>Repeat</a:t>
            </a:r>
          </a:p>
        </p:txBody>
      </p:sp>
      <p:pic>
        <p:nvPicPr>
          <p:cNvPr id="5" name="Graphic 4" descr="Arrow circle outline">
            <a:extLst>
              <a:ext uri="{FF2B5EF4-FFF2-40B4-BE49-F238E27FC236}">
                <a16:creationId xmlns:a16="http://schemas.microsoft.com/office/drawing/2014/main" id="{5C9C3678-2471-D444-863A-8386C93489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3608" y="1042833"/>
            <a:ext cx="2722921" cy="2722921"/>
          </a:xfrm>
          <a:prstGeom prst="rect">
            <a:avLst/>
          </a:prstGeom>
        </p:spPr>
      </p:pic>
    </p:spTree>
    <p:extLst>
      <p:ext uri="{BB962C8B-B14F-4D97-AF65-F5344CB8AC3E}">
        <p14:creationId xmlns:p14="http://schemas.microsoft.com/office/powerpoint/2010/main" val="2380659160"/>
      </p:ext>
    </p:extLst>
  </p:cSld>
  <p:clrMapOvr>
    <a:masterClrMapping/>
  </p:clrMapOvr>
  <mc:AlternateContent xmlns:mc="http://schemas.openxmlformats.org/markup-compatibility/2006" xmlns:p14="http://schemas.microsoft.com/office/powerpoint/2010/main">
    <mc:Choice Requires="p14">
      <p:transition spd="slow" p14:dur="2000" advTm="36371"/>
    </mc:Choice>
    <mc:Fallback xmlns="">
      <p:transition spd="slow" advTm="363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1E2-8B5B-7741-AFE6-144F827E85D9}"/>
              </a:ext>
            </a:extLst>
          </p:cNvPr>
          <p:cNvSpPr>
            <a:spLocks noGrp="1"/>
          </p:cNvSpPr>
          <p:nvPr>
            <p:ph type="title"/>
          </p:nvPr>
        </p:nvSpPr>
        <p:spPr/>
        <p:txBody>
          <a:bodyPr/>
          <a:lstStyle/>
          <a:p>
            <a:r>
              <a:rPr lang="en-US"/>
              <a:t>Instruct Then Assess</a:t>
            </a:r>
          </a:p>
        </p:txBody>
      </p:sp>
      <p:sp>
        <p:nvSpPr>
          <p:cNvPr id="3" name="Content Placeholder 2">
            <a:extLst>
              <a:ext uri="{FF2B5EF4-FFF2-40B4-BE49-F238E27FC236}">
                <a16:creationId xmlns:a16="http://schemas.microsoft.com/office/drawing/2014/main" id="{E1A1AF90-921E-A644-BF62-1CF45D28CBED}"/>
              </a:ext>
            </a:extLst>
          </p:cNvPr>
          <p:cNvSpPr>
            <a:spLocks noGrp="1"/>
          </p:cNvSpPr>
          <p:nvPr>
            <p:ph idx="1"/>
          </p:nvPr>
        </p:nvSpPr>
        <p:spPr/>
        <p:txBody>
          <a:bodyPr/>
          <a:lstStyle/>
          <a:p>
            <a:r>
              <a:rPr lang="en-US"/>
              <a:t>Only assess a student after providing adequate instruction. </a:t>
            </a:r>
          </a:p>
          <a:p>
            <a:r>
              <a:rPr lang="en-US"/>
              <a:t>Instructionally embedded assessments are not to be used to establish a baseline. </a:t>
            </a:r>
          </a:p>
        </p:txBody>
      </p:sp>
    </p:spTree>
    <p:extLst>
      <p:ext uri="{BB962C8B-B14F-4D97-AF65-F5344CB8AC3E}">
        <p14:creationId xmlns:p14="http://schemas.microsoft.com/office/powerpoint/2010/main" val="420541435"/>
      </p:ext>
    </p:extLst>
  </p:cSld>
  <p:clrMapOvr>
    <a:masterClrMapping/>
  </p:clrMapOvr>
  <mc:AlternateContent xmlns:mc="http://schemas.openxmlformats.org/markup-compatibility/2006" xmlns:p14="http://schemas.microsoft.com/office/powerpoint/2010/main">
    <mc:Choice Requires="p14">
      <p:transition spd="slow" p14:dur="2000" advTm="31400"/>
    </mc:Choice>
    <mc:Fallback xmlns="">
      <p:transition spd="slow" advTm="314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DD86-C246-0841-9DAB-AF2352A5FA3F}"/>
              </a:ext>
            </a:extLst>
          </p:cNvPr>
          <p:cNvSpPr>
            <a:spLocks noGrp="1"/>
          </p:cNvSpPr>
          <p:nvPr>
            <p:ph type="title"/>
          </p:nvPr>
        </p:nvSpPr>
        <p:spPr/>
        <p:txBody>
          <a:bodyPr/>
          <a:lstStyle/>
          <a:p>
            <a:r>
              <a:rPr lang="en-US"/>
              <a:t>Teacher Choice</a:t>
            </a:r>
          </a:p>
        </p:txBody>
      </p:sp>
      <p:sp>
        <p:nvSpPr>
          <p:cNvPr id="3" name="Content Placeholder 2">
            <a:extLst>
              <a:ext uri="{FF2B5EF4-FFF2-40B4-BE49-F238E27FC236}">
                <a16:creationId xmlns:a16="http://schemas.microsoft.com/office/drawing/2014/main" id="{1E2C8057-2264-DF45-9457-4A926C828E99}"/>
              </a:ext>
            </a:extLst>
          </p:cNvPr>
          <p:cNvSpPr>
            <a:spLocks noGrp="1"/>
          </p:cNvSpPr>
          <p:nvPr>
            <p:ph idx="1"/>
          </p:nvPr>
        </p:nvSpPr>
        <p:spPr/>
        <p:txBody>
          <a:bodyPr/>
          <a:lstStyle/>
          <a:p>
            <a:r>
              <a:rPr lang="en-US"/>
              <a:t>Essential Elements</a:t>
            </a:r>
          </a:p>
          <a:p>
            <a:pPr lvl="1"/>
            <a:r>
              <a:rPr lang="en-US"/>
              <a:t>linkage levels </a:t>
            </a:r>
          </a:p>
          <a:p>
            <a:pPr lvl="2"/>
            <a:r>
              <a:rPr lang="en-US"/>
              <a:t>system-recommended level or a different level</a:t>
            </a:r>
          </a:p>
        </p:txBody>
      </p:sp>
      <p:pic>
        <p:nvPicPr>
          <p:cNvPr id="7" name="Graphic 6" descr="Signpost outline">
            <a:extLst>
              <a:ext uri="{FF2B5EF4-FFF2-40B4-BE49-F238E27FC236}">
                <a16:creationId xmlns:a16="http://schemas.microsoft.com/office/drawing/2014/main" id="{E63BDBA4-A3CC-2643-9256-4A103C6BA7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4472" y="2439013"/>
            <a:ext cx="2044495" cy="2044495"/>
          </a:xfrm>
          <a:prstGeom prst="rect">
            <a:avLst/>
          </a:prstGeom>
        </p:spPr>
      </p:pic>
    </p:spTree>
    <p:extLst>
      <p:ext uri="{BB962C8B-B14F-4D97-AF65-F5344CB8AC3E}">
        <p14:creationId xmlns:p14="http://schemas.microsoft.com/office/powerpoint/2010/main" val="2082284097"/>
      </p:ext>
    </p:extLst>
  </p:cSld>
  <p:clrMapOvr>
    <a:masterClrMapping/>
  </p:clrMapOvr>
  <mc:AlternateContent xmlns:mc="http://schemas.openxmlformats.org/markup-compatibility/2006" xmlns:p14="http://schemas.microsoft.com/office/powerpoint/2010/main">
    <mc:Choice Requires="p14">
      <p:transition spd="slow" p14:dur="2000" advTm="56238"/>
    </mc:Choice>
    <mc:Fallback xmlns="">
      <p:transition spd="slow" advTm="562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E3CB-7466-4946-9A51-1034775F1B84}"/>
              </a:ext>
            </a:extLst>
          </p:cNvPr>
          <p:cNvSpPr>
            <a:spLocks noGrp="1"/>
          </p:cNvSpPr>
          <p:nvPr>
            <p:ph type="title"/>
          </p:nvPr>
        </p:nvSpPr>
        <p:spPr/>
        <p:txBody>
          <a:bodyPr>
            <a:normAutofit/>
          </a:bodyPr>
          <a:lstStyle/>
          <a:p>
            <a:r>
              <a:rPr lang="en-US"/>
              <a:t>Blueprints: Available Essential Elements</a:t>
            </a:r>
          </a:p>
        </p:txBody>
      </p:sp>
      <p:sp>
        <p:nvSpPr>
          <p:cNvPr id="3" name="Content Placeholder 2">
            <a:extLst>
              <a:ext uri="{FF2B5EF4-FFF2-40B4-BE49-F238E27FC236}">
                <a16:creationId xmlns:a16="http://schemas.microsoft.com/office/drawing/2014/main" id="{EFAB9C6C-1C1D-2646-A2B0-FFFC05DBBF14}"/>
              </a:ext>
            </a:extLst>
          </p:cNvPr>
          <p:cNvSpPr>
            <a:spLocks noGrp="1"/>
          </p:cNvSpPr>
          <p:nvPr>
            <p:ph idx="1"/>
          </p:nvPr>
        </p:nvSpPr>
        <p:spPr/>
        <p:txBody>
          <a:bodyPr/>
          <a:lstStyle/>
          <a:p>
            <a:r>
              <a:rPr lang="en-US"/>
              <a:t>ELA and mathematics</a:t>
            </a:r>
          </a:p>
          <a:p>
            <a:pPr lvl="1"/>
            <a:r>
              <a:rPr lang="en-US"/>
              <a:t>claims and conceptual areas</a:t>
            </a:r>
          </a:p>
          <a:p>
            <a:r>
              <a:rPr lang="en-US"/>
              <a:t>Science</a:t>
            </a:r>
          </a:p>
          <a:p>
            <a:pPr lvl="1"/>
            <a:r>
              <a:rPr lang="en-US"/>
              <a:t>domains, core ideas, topics</a:t>
            </a:r>
          </a:p>
          <a:p>
            <a:pPr lvl="1"/>
            <a:endParaRPr lang="en-US"/>
          </a:p>
        </p:txBody>
      </p:sp>
      <p:pic>
        <p:nvPicPr>
          <p:cNvPr id="5" name="Graphic 4" descr="Blueprint outline">
            <a:extLst>
              <a:ext uri="{FF2B5EF4-FFF2-40B4-BE49-F238E27FC236}">
                <a16:creationId xmlns:a16="http://schemas.microsoft.com/office/drawing/2014/main" id="{90CFCA21-4A99-8046-B35D-D67B7DC578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0357" y="1573776"/>
            <a:ext cx="2300134" cy="2300134"/>
          </a:xfrm>
          <a:prstGeom prst="rect">
            <a:avLst/>
          </a:prstGeom>
        </p:spPr>
      </p:pic>
    </p:spTree>
    <p:extLst>
      <p:ext uri="{BB962C8B-B14F-4D97-AF65-F5344CB8AC3E}">
        <p14:creationId xmlns:p14="http://schemas.microsoft.com/office/powerpoint/2010/main" val="2222242450"/>
      </p:ext>
    </p:extLst>
  </p:cSld>
  <p:clrMapOvr>
    <a:masterClrMapping/>
  </p:clrMapOvr>
  <mc:AlternateContent xmlns:mc="http://schemas.openxmlformats.org/markup-compatibility/2006" xmlns:p14="http://schemas.microsoft.com/office/powerpoint/2010/main">
    <mc:Choice Requires="p14">
      <p:transition spd="slow" p14:dur="2000" advTm="59988"/>
    </mc:Choice>
    <mc:Fallback xmlns="">
      <p:transition spd="slow" advTm="599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3026-8452-1348-8E63-9D273EB79C85}"/>
              </a:ext>
            </a:extLst>
          </p:cNvPr>
          <p:cNvSpPr>
            <a:spLocks noGrp="1"/>
          </p:cNvSpPr>
          <p:nvPr>
            <p:ph type="title"/>
          </p:nvPr>
        </p:nvSpPr>
        <p:spPr/>
        <p:txBody>
          <a:bodyPr>
            <a:normAutofit/>
          </a:bodyPr>
          <a:lstStyle/>
          <a:p>
            <a:r>
              <a:rPr lang="en-US"/>
              <a:t>Helplet Video</a:t>
            </a:r>
          </a:p>
        </p:txBody>
      </p:sp>
      <p:sp>
        <p:nvSpPr>
          <p:cNvPr id="3" name="Content Placeholder 2">
            <a:extLst>
              <a:ext uri="{FF2B5EF4-FFF2-40B4-BE49-F238E27FC236}">
                <a16:creationId xmlns:a16="http://schemas.microsoft.com/office/drawing/2014/main" id="{0BA88E1E-4701-BF4E-BFC0-C9DA00801AE1}"/>
              </a:ext>
            </a:extLst>
          </p:cNvPr>
          <p:cNvSpPr>
            <a:spLocks noGrp="1"/>
          </p:cNvSpPr>
          <p:nvPr>
            <p:ph idx="1"/>
          </p:nvPr>
        </p:nvSpPr>
        <p:spPr/>
        <p:txBody>
          <a:bodyPr/>
          <a:lstStyle/>
          <a:p>
            <a:r>
              <a:rPr lang="en-US" dirty="0"/>
              <a:t>Refer to “Using the Instruction and Assessment Planner” on the DLM website for step-by-step instructions. </a:t>
            </a:r>
          </a:p>
          <a:p>
            <a:r>
              <a:rPr lang="en-US" dirty="0"/>
              <a:t>Remember the Instruction and Assessment Planner is only available during an active assessment window.</a:t>
            </a:r>
          </a:p>
          <a:p>
            <a:endParaRPr lang="en-US" dirty="0"/>
          </a:p>
        </p:txBody>
      </p:sp>
      <p:pic>
        <p:nvPicPr>
          <p:cNvPr id="7" name="Graphic 6" descr="Video camera outline">
            <a:extLst>
              <a:ext uri="{FF2B5EF4-FFF2-40B4-BE49-F238E27FC236}">
                <a16:creationId xmlns:a16="http://schemas.microsoft.com/office/drawing/2014/main" id="{033D550A-53CE-6241-9EDB-10DB52FCCE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7762" y="3181350"/>
            <a:ext cx="1774108" cy="1774108"/>
          </a:xfrm>
          <a:prstGeom prst="rect">
            <a:avLst/>
          </a:prstGeom>
        </p:spPr>
      </p:pic>
    </p:spTree>
    <p:extLst>
      <p:ext uri="{BB962C8B-B14F-4D97-AF65-F5344CB8AC3E}">
        <p14:creationId xmlns:p14="http://schemas.microsoft.com/office/powerpoint/2010/main" val="500803016"/>
      </p:ext>
    </p:extLst>
  </p:cSld>
  <p:clrMapOvr>
    <a:masterClrMapping/>
  </p:clrMapOvr>
  <mc:AlternateContent xmlns:mc="http://schemas.openxmlformats.org/markup-compatibility/2006" xmlns:p14="http://schemas.microsoft.com/office/powerpoint/2010/main">
    <mc:Choice Requires="p14">
      <p:transition spd="slow" p14:dur="2000" advTm="31083"/>
    </mc:Choice>
    <mc:Fallback xmlns="">
      <p:transition spd="slow" advTm="31083"/>
    </mc:Fallback>
  </mc:AlternateContent>
</p:sld>
</file>

<file path=ppt/theme/theme1.xml><?xml version="1.0" encoding="utf-8"?>
<a:theme xmlns:a="http://schemas.openxmlformats.org/drawingml/2006/main" name="Office Theme">
  <a:themeElements>
    <a:clrScheme name="Custom 7">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3F52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_DLM_PPT_no pag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e410bab2-dae9-4fca-955d-d57a6ae69214" xsi:nil="true"/>
    <Year xmlns="e410bab2-dae9-4fca-955d-d57a6ae69214" xsi:nil="true"/>
    <TaxCatchAll xmlns="d054ab46-3281-4b83-b18b-9848a60c7b0e" xsi:nil="true"/>
    <Program xmlns="e410bab2-dae9-4fca-955d-d57a6ae69214" xsi:nil="true"/>
    <lcf76f155ced4ddcb4097134ff3c332f xmlns="e410bab2-dae9-4fca-955d-d57a6ae6921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891F0F6CCBD49B8A86AAD359FE095" ma:contentTypeVersion="29" ma:contentTypeDescription="Create a new document." ma:contentTypeScope="" ma:versionID="38ed34e7ef833bbe93a018abcb8e3c04">
  <xsd:schema xmlns:xsd="http://www.w3.org/2001/XMLSchema" xmlns:xs="http://www.w3.org/2001/XMLSchema" xmlns:p="http://schemas.microsoft.com/office/2006/metadata/properties" xmlns:ns2="e410bab2-dae9-4fca-955d-d57a6ae69214" xmlns:ns3="3e6a83ce-2397-4ef2-9771-26cd255c6447" xmlns:ns4="d054ab46-3281-4b83-b18b-9848a60c7b0e" targetNamespace="http://schemas.microsoft.com/office/2006/metadata/properties" ma:root="true" ma:fieldsID="375593e2a23a849e6b977fe764988688" ns2:_="" ns3:_="" ns4:_="">
    <xsd:import namespace="e410bab2-dae9-4fca-955d-d57a6ae69214"/>
    <xsd:import namespace="3e6a83ce-2397-4ef2-9771-26cd255c6447"/>
    <xsd:import namespace="d054ab46-3281-4b83-b18b-9848a60c7b0e"/>
    <xsd:element name="properties">
      <xsd:complexType>
        <xsd:sequence>
          <xsd:element name="documentManagement">
            <xsd:complexType>
              <xsd:all>
                <xsd:element ref="ns2:Program" minOccurs="0"/>
                <xsd:element ref="ns2:Year" minOccurs="0"/>
                <xsd:element ref="ns2:Status"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10bab2-dae9-4fca-955d-d57a6ae69214" elementFormDefault="qualified">
    <xsd:import namespace="http://schemas.microsoft.com/office/2006/documentManagement/types"/>
    <xsd:import namespace="http://schemas.microsoft.com/office/infopath/2007/PartnerControls"/>
    <xsd:element name="Program" ma:index="2" nillable="true" ma:displayName="Program" ma:format="Dropdown" ma:internalName="Program">
      <xsd:simpleType>
        <xsd:union memberTypes="dms:Text">
          <xsd:simpleType>
            <xsd:restriction base="dms:Choice">
              <xsd:enumeration value="5E-SESE"/>
              <xsd:enumeration value="DLM"/>
              <xsd:enumeration value="EEICM Project"/>
              <xsd:enumeration value="I-SMART"/>
              <xsd:enumeration value="Kansas Assessment Program"/>
              <xsd:enumeration value="Kansas Teacher Focus"/>
              <xsd:enumeration value="KELPA"/>
              <xsd:enumeration value="Postsecondary Outcomes"/>
              <xsd:enumeration value="SETTT for Success"/>
              <xsd:enumeration value="SWIM"/>
            </xsd:restriction>
          </xsd:simpleType>
        </xsd:union>
      </xsd:simpleType>
    </xsd:element>
    <xsd:element name="Year" ma:index="3" nillable="true" ma:displayName="Year" ma:format="Dropdown" ma:internalName="Year">
      <xsd:simpleType>
        <xsd:union memberTypes="dms:Text">
          <xsd:simpleType>
            <xsd:restriction base="dms:Choice">
              <xsd:enumeration value="2017"/>
              <xsd:enumeration value="2018"/>
              <xsd:enumeration value="2019"/>
              <xsd:enumeration value="2020"/>
              <xsd:enumeration value="2021"/>
              <xsd:enumeration value="2022"/>
            </xsd:restriction>
          </xsd:simpleType>
        </xsd:union>
      </xsd:simpleType>
    </xsd:element>
    <xsd:element name="Status" ma:index="4" nillable="true" ma:displayName="Status" ma:format="Dropdown" ma:internalName="Status">
      <xsd:simpleType>
        <xsd:union memberTypes="dms:Text">
          <xsd:simpleType>
            <xsd:restriction base="dms:Choice">
              <xsd:enumeration value="Other"/>
              <xsd:enumeration value="Posted"/>
              <xsd:enumeration value="Final"/>
              <xsd:enumeration value="Reference"/>
              <xsd:enumeration value="Future"/>
              <xsd:enumeration value="Archive"/>
              <xsd:enumeration value="Draft"/>
            </xsd:restriction>
          </xsd:simpleType>
        </xsd:un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6a83ce-2397-4ef2-9771-26cd255c6447"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54ab46-3281-4b83-b18b-9848a60c7b0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e2e8071-a042-4da7-ad0a-362bbde57179}" ma:internalName="TaxCatchAll" ma:showField="CatchAllData" ma:web="d054ab46-3281-4b83-b18b-9848a60c7b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525919-E571-4533-8EAC-C2277B5FE59B}">
  <ds:schemaRefs>
    <ds:schemaRef ds:uri="http://schemas.microsoft.com/sharepoint/v3/contenttype/forms"/>
  </ds:schemaRefs>
</ds:datastoreItem>
</file>

<file path=customXml/itemProps2.xml><?xml version="1.0" encoding="utf-8"?>
<ds:datastoreItem xmlns:ds="http://schemas.openxmlformats.org/officeDocument/2006/customXml" ds:itemID="{6E6B2D88-F464-4A9E-9927-0B282FC1CCA6}">
  <ds:schemaRefs>
    <ds:schemaRef ds:uri="http://purl.org/dc/terms/"/>
    <ds:schemaRef ds:uri="http://purl.org/dc/dcmitype/"/>
    <ds:schemaRef ds:uri="http://schemas.microsoft.com/office/2006/metadata/properties"/>
    <ds:schemaRef ds:uri="http://www.w3.org/XML/1998/namespace"/>
    <ds:schemaRef ds:uri="3e6a83ce-2397-4ef2-9771-26cd255c6447"/>
    <ds:schemaRef ds:uri="d054ab46-3281-4b83-b18b-9848a60c7b0e"/>
    <ds:schemaRef ds:uri="http://schemas.openxmlformats.org/package/2006/metadata/core-properties"/>
    <ds:schemaRef ds:uri="http://schemas.microsoft.com/office/2006/documentManagement/types"/>
    <ds:schemaRef ds:uri="http://schemas.microsoft.com/office/infopath/2007/PartnerControls"/>
    <ds:schemaRef ds:uri="e410bab2-dae9-4fca-955d-d57a6ae69214"/>
    <ds:schemaRef ds:uri="http://purl.org/dc/elements/1.1/"/>
  </ds:schemaRefs>
</ds:datastoreItem>
</file>

<file path=customXml/itemProps3.xml><?xml version="1.0" encoding="utf-8"?>
<ds:datastoreItem xmlns:ds="http://schemas.openxmlformats.org/officeDocument/2006/customXml" ds:itemID="{C0B5CCB3-8F73-4393-8002-F2A7C29D4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10bab2-dae9-4fca-955d-d57a6ae69214"/>
    <ds:schemaRef ds:uri="3e6a83ce-2397-4ef2-9771-26cd255c6447"/>
    <ds:schemaRef ds:uri="d054ab46-3281-4b83-b18b-9848a60c7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1044</TotalTime>
  <Words>2783</Words>
  <Application>Microsoft Office PowerPoint</Application>
  <PresentationFormat>On-screen Show (16:9)</PresentationFormat>
  <Paragraphs>164</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Trebuchet MS</vt:lpstr>
      <vt:lpstr>Office Theme</vt:lpstr>
      <vt:lpstr>TEMPLATE_DLM_PPT_no page #</vt:lpstr>
      <vt:lpstr>DLM Instructionally Embedded Assessments</vt:lpstr>
      <vt:lpstr>Caveat</vt:lpstr>
      <vt:lpstr>Before a Student Can Be Assessed</vt:lpstr>
      <vt:lpstr>Purpose</vt:lpstr>
      <vt:lpstr>Process</vt:lpstr>
      <vt:lpstr>Instruct Then Assess</vt:lpstr>
      <vt:lpstr>Teacher Choice</vt:lpstr>
      <vt:lpstr>Blueprints: Available Essential Elements</vt:lpstr>
      <vt:lpstr>Helplet Video</vt:lpstr>
      <vt:lpstr>Educator Portal User Guide</vt:lpstr>
      <vt:lpstr>Choosing Multiple Essential Elements</vt:lpstr>
      <vt:lpstr>Strategies</vt:lpstr>
      <vt:lpstr>Linkage Level Selection Status</vt:lpstr>
      <vt:lpstr>Mini-Maps</vt:lpstr>
      <vt:lpstr>Suggestion</vt:lpstr>
      <vt:lpstr>Fall and Spring Performance Reports</vt:lpstr>
      <vt:lpstr>Icons</vt:lpstr>
      <vt:lpstr>Student Progress Reports</vt:lpstr>
      <vt:lpstr>Evaluating Next Steps</vt:lpstr>
      <vt:lpstr>Not Necessary</vt:lpstr>
      <vt:lpstr>Continue the Cycle</vt:lpstr>
      <vt:lpstr>Reminder for States Using the  Instructionally Embedded Model (1)</vt:lpstr>
      <vt:lpstr>Reminder for States Using the  Instructionally Embedded Model (2)</vt:lpstr>
      <vt:lpstr>Reminder for States Using the  Year-End Model</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Â</dc:title>
  <dc:creator>cete</dc:creator>
  <cp:lastModifiedBy>Zimmerman, Griffin Xander</cp:lastModifiedBy>
  <cp:revision>5</cp:revision>
  <cp:lastPrinted>2011-09-07T19:21:48Z</cp:lastPrinted>
  <dcterms:created xsi:type="dcterms:W3CDTF">2011-03-16T18:05:46Z</dcterms:created>
  <dcterms:modified xsi:type="dcterms:W3CDTF">2023-08-18T19:54:44Z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0x010100524891F0F6CCBD49B8A86AAD359FE095</vt:lpwstr>
  </property>
  <property fmtid="{D5CDD505-2E9C-101B-9397-08002B2CF9AE}" pid="3" name="MediaServiceImageTags">
    <vt:lpwstr/>
  </property>
</Properties>
</file>