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66"/>
  </p:notesMasterIdLst>
  <p:handoutMasterIdLst>
    <p:handoutMasterId r:id="rId67"/>
  </p:handoutMasterIdLst>
  <p:sldIdLst>
    <p:sldId id="256" r:id="rId7"/>
    <p:sldId id="669" r:id="rId8"/>
    <p:sldId id="603" r:id="rId9"/>
    <p:sldId id="574" r:id="rId10"/>
    <p:sldId id="553" r:id="rId11"/>
    <p:sldId id="536" r:id="rId12"/>
    <p:sldId id="318" r:id="rId13"/>
    <p:sldId id="320" r:id="rId14"/>
    <p:sldId id="575" r:id="rId15"/>
    <p:sldId id="577" r:id="rId16"/>
    <p:sldId id="582" r:id="rId17"/>
    <p:sldId id="579" r:id="rId18"/>
    <p:sldId id="578" r:id="rId19"/>
    <p:sldId id="613" r:id="rId20"/>
    <p:sldId id="520" r:id="rId21"/>
    <p:sldId id="667" r:id="rId22"/>
    <p:sldId id="560" r:id="rId23"/>
    <p:sldId id="521" r:id="rId24"/>
    <p:sldId id="476" r:id="rId25"/>
    <p:sldId id="600" r:id="rId26"/>
    <p:sldId id="601" r:id="rId27"/>
    <p:sldId id="396" r:id="rId28"/>
    <p:sldId id="602" r:id="rId29"/>
    <p:sldId id="540" r:id="rId30"/>
    <p:sldId id="541" r:id="rId31"/>
    <p:sldId id="336" r:id="rId32"/>
    <p:sldId id="567" r:id="rId33"/>
    <p:sldId id="391" r:id="rId34"/>
    <p:sldId id="576" r:id="rId35"/>
    <p:sldId id="569" r:id="rId36"/>
    <p:sldId id="447" r:id="rId37"/>
    <p:sldId id="564" r:id="rId38"/>
    <p:sldId id="563" r:id="rId39"/>
    <p:sldId id="568" r:id="rId40"/>
    <p:sldId id="606" r:id="rId41"/>
    <p:sldId id="608" r:id="rId42"/>
    <p:sldId id="668" r:id="rId43"/>
    <p:sldId id="609" r:id="rId44"/>
    <p:sldId id="605" r:id="rId45"/>
    <p:sldId id="324" r:id="rId46"/>
    <p:sldId id="325" r:id="rId47"/>
    <p:sldId id="438" r:id="rId48"/>
    <p:sldId id="479" r:id="rId49"/>
    <p:sldId id="326" r:id="rId50"/>
    <p:sldId id="527" r:id="rId51"/>
    <p:sldId id="340" r:id="rId52"/>
    <p:sldId id="341" r:id="rId53"/>
    <p:sldId id="342" r:id="rId54"/>
    <p:sldId id="343" r:id="rId55"/>
    <p:sldId id="344" r:id="rId56"/>
    <p:sldId id="528" r:id="rId57"/>
    <p:sldId id="673" r:id="rId58"/>
    <p:sldId id="545" r:id="rId59"/>
    <p:sldId id="565" r:id="rId60"/>
    <p:sldId id="547" r:id="rId61"/>
    <p:sldId id="548" r:id="rId62"/>
    <p:sldId id="587" r:id="rId63"/>
    <p:sldId id="283" r:id="rId64"/>
    <p:sldId id="2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86018-DE0D-1F22-F851-6C5E4AE4AE03}" name="Loria, Anna" initials="AL" userId="S::aloria@doe.nj.gov::636e8f0f-4fa6-4a66-a4f0-72cb09ea6f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han, Swati" initials="CS" lastIdx="20" clrIdx="0">
    <p:extLst>
      <p:ext uri="{19B8F6BF-5375-455C-9EA6-DF929625EA0E}">
        <p15:presenceInfo xmlns:p15="http://schemas.microsoft.com/office/powerpoint/2012/main" userId="S::schauhan@doe.nj.gov::4d545244-44e6-4bf6-a485-1eda809375fc" providerId="AD"/>
      </p:ext>
    </p:extLst>
  </p:cmAuthor>
  <p:cmAuthor id="2" name="Susan LeFeber" initials="SL" lastIdx="7" clrIdx="1">
    <p:extLst>
      <p:ext uri="{19B8F6BF-5375-455C-9EA6-DF929625EA0E}">
        <p15:presenceInfo xmlns:p15="http://schemas.microsoft.com/office/powerpoint/2012/main" userId="S::s357l996@home.ku.edu::79d1ff5d-c052-4bd7-b4e2-974cd7c146fc" providerId="AD"/>
      </p:ext>
    </p:extLst>
  </p:cmAuthor>
  <p:cmAuthor id="3" name="Loria, Anna" initials="LA" lastIdx="2" clrIdx="2">
    <p:extLst>
      <p:ext uri="{19B8F6BF-5375-455C-9EA6-DF929625EA0E}">
        <p15:presenceInfo xmlns:p15="http://schemas.microsoft.com/office/powerpoint/2012/main" userId="S::aloria@doe.nj.gov::636e8f0f-4fa6-4a66-a4f0-72cb09ea6f5e" providerId="AD"/>
      </p:ext>
    </p:extLst>
  </p:cmAuthor>
  <p:cmAuthor id="4" name="Philp, Amanda" initials="PA" lastIdx="7" clrIdx="3">
    <p:extLst>
      <p:ext uri="{19B8F6BF-5375-455C-9EA6-DF929625EA0E}">
        <p15:presenceInfo xmlns:p15="http://schemas.microsoft.com/office/powerpoint/2012/main" userId="S::aphilp@doe.nj.gov::3bf74b4f-61c5-49ef-9ab1-2bcd505a4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4C0E"/>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EB3B4-B25F-00D9-1438-1750D87DC06F}" v="2" dt="2024-02-01T14:43:00.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04" autoAdjust="0"/>
    <p:restoredTop sz="86503" autoAdjust="0"/>
  </p:normalViewPr>
  <p:slideViewPr>
    <p:cSldViewPr snapToGrid="0">
      <p:cViewPr varScale="1">
        <p:scale>
          <a:sx n="52" d="100"/>
          <a:sy n="52" d="100"/>
        </p:scale>
        <p:origin x="31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2/1/2024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a:t>
            </a:fld>
            <a:endParaRPr lang="en-US"/>
          </a:p>
        </p:txBody>
      </p:sp>
    </p:spTree>
    <p:extLst>
      <p:ext uri="{BB962C8B-B14F-4D97-AF65-F5344CB8AC3E}">
        <p14:creationId xmlns:p14="http://schemas.microsoft.com/office/powerpoint/2010/main" val="135209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30</a:t>
            </a:fld>
            <a:endParaRPr lang="en-US"/>
          </a:p>
        </p:txBody>
      </p:sp>
    </p:spTree>
    <p:extLst>
      <p:ext uri="{BB962C8B-B14F-4D97-AF65-F5344CB8AC3E}">
        <p14:creationId xmlns:p14="http://schemas.microsoft.com/office/powerpoint/2010/main" val="307956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xfrm>
            <a:off x="409575" y="696913"/>
            <a:ext cx="6205538" cy="3490912"/>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73480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xfrm>
            <a:off x="409575" y="696913"/>
            <a:ext cx="6205538" cy="3490912"/>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5559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a:t>
            </a:fld>
            <a:endParaRPr lang="en-US"/>
          </a:p>
        </p:txBody>
      </p:sp>
    </p:spTree>
    <p:extLst>
      <p:ext uri="{BB962C8B-B14F-4D97-AF65-F5344CB8AC3E}">
        <p14:creationId xmlns:p14="http://schemas.microsoft.com/office/powerpoint/2010/main" val="391036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10</a:t>
            </a:fld>
            <a:endParaRPr lang="en-US"/>
          </a:p>
        </p:txBody>
      </p:sp>
    </p:spTree>
    <p:extLst>
      <p:ext uri="{BB962C8B-B14F-4D97-AF65-F5344CB8AC3E}">
        <p14:creationId xmlns:p14="http://schemas.microsoft.com/office/powerpoint/2010/main" val="17004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12</a:t>
            </a:fld>
            <a:endParaRPr lang="en-US"/>
          </a:p>
        </p:txBody>
      </p:sp>
    </p:spTree>
    <p:extLst>
      <p:ext uri="{BB962C8B-B14F-4D97-AF65-F5344CB8AC3E}">
        <p14:creationId xmlns:p14="http://schemas.microsoft.com/office/powerpoint/2010/main" val="245055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13</a:t>
            </a:fld>
            <a:endParaRPr lang="en-US"/>
          </a:p>
        </p:txBody>
      </p:sp>
    </p:spTree>
    <p:extLst>
      <p:ext uri="{BB962C8B-B14F-4D97-AF65-F5344CB8AC3E}">
        <p14:creationId xmlns:p14="http://schemas.microsoft.com/office/powerpoint/2010/main" val="77469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20</a:t>
            </a:fld>
            <a:endParaRPr lang="en-US"/>
          </a:p>
        </p:txBody>
      </p:sp>
    </p:spTree>
    <p:extLst>
      <p:ext uri="{BB962C8B-B14F-4D97-AF65-F5344CB8AC3E}">
        <p14:creationId xmlns:p14="http://schemas.microsoft.com/office/powerpoint/2010/main" val="23850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23</a:t>
            </a:fld>
            <a:endParaRPr lang="en-US"/>
          </a:p>
        </p:txBody>
      </p:sp>
    </p:spTree>
    <p:extLst>
      <p:ext uri="{BB962C8B-B14F-4D97-AF65-F5344CB8AC3E}">
        <p14:creationId xmlns:p14="http://schemas.microsoft.com/office/powerpoint/2010/main" val="18293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28</a:t>
            </a:fld>
            <a:endParaRPr lang="en-US"/>
          </a:p>
        </p:txBody>
      </p:sp>
    </p:spTree>
    <p:extLst>
      <p:ext uri="{BB962C8B-B14F-4D97-AF65-F5344CB8AC3E}">
        <p14:creationId xmlns:p14="http://schemas.microsoft.com/office/powerpoint/2010/main" val="389185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29</a:t>
            </a:fld>
            <a:endParaRPr lang="en-US"/>
          </a:p>
        </p:txBody>
      </p:sp>
    </p:spTree>
    <p:extLst>
      <p:ext uri="{BB962C8B-B14F-4D97-AF65-F5344CB8AC3E}">
        <p14:creationId xmlns:p14="http://schemas.microsoft.com/office/powerpoint/2010/main" val="152384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981456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52061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04399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a:p>
        </p:txBody>
      </p:sp>
    </p:spTree>
    <p:extLst>
      <p:ext uri="{BB962C8B-B14F-4D97-AF65-F5344CB8AC3E}">
        <p14:creationId xmlns:p14="http://schemas.microsoft.com/office/powerpoint/2010/main" val="108256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14729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475605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82436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a:latin typeface="Bell MT" panose="02020503060305020303" pitchFamily="18" charset="0"/>
              </a:rPr>
              <a:t>New Jersey </a:t>
            </a:r>
            <a:br>
              <a:rPr lang="en-US" sz="6000">
                <a:latin typeface="Bell MT" panose="02020503060305020303" pitchFamily="18" charset="0"/>
              </a:rPr>
            </a:br>
            <a:r>
              <a:rPr lang="en-US" sz="600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Division</a:t>
            </a:r>
          </a:p>
          <a:p>
            <a:pPr lvl="0"/>
            <a:endParaRPr lang="en-US"/>
          </a:p>
          <a:p>
            <a:pPr lvl="0"/>
            <a:r>
              <a:rPr lang="en-US"/>
              <a:t>Presentation Title</a:t>
            </a:r>
          </a:p>
          <a:p>
            <a:pPr lvl="0"/>
            <a:r>
              <a:rPr lang="en-US"/>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
        <p:nvSpPr>
          <p:cNvPr id="9" name="Slide Number Placeholder 5">
            <a:extLst>
              <a:ext uri="{FF2B5EF4-FFF2-40B4-BE49-F238E27FC236}">
                <a16:creationId xmlns:a16="http://schemas.microsoft.com/office/drawing/2014/main" id="{5F860BF8-857A-457E-8DC1-ADB779547137}"/>
              </a:ext>
            </a:extLst>
          </p:cNvPr>
          <p:cNvSpPr>
            <a:spLocks noGrp="1"/>
          </p:cNvSpPr>
          <p:nvPr>
            <p:ph type="sldNum" sz="quarter" idx="12"/>
          </p:nvPr>
        </p:nvSpPr>
        <p:spPr>
          <a:xfrm>
            <a:off x="9448800" y="6398027"/>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1" name="Footer Placeholder 4">
            <a:extLst>
              <a:ext uri="{FF2B5EF4-FFF2-40B4-BE49-F238E27FC236}">
                <a16:creationId xmlns:a16="http://schemas.microsoft.com/office/drawing/2014/main" id="{3971CEE1-B9D2-4471-8DD5-8129520B2F31}"/>
              </a:ext>
            </a:extLst>
          </p:cNvPr>
          <p:cNvSpPr>
            <a:spLocks noGrp="1"/>
          </p:cNvSpPr>
          <p:nvPr>
            <p:ph type="ftr" sz="quarter" idx="11"/>
          </p:nvPr>
        </p:nvSpPr>
        <p:spPr>
          <a:xfrm>
            <a:off x="2286002" y="6309928"/>
            <a:ext cx="5469509" cy="340519"/>
          </a:xfrm>
          <a:prstGeom prst="rect">
            <a:avLst/>
          </a:prstGeom>
        </p:spPr>
        <p:txBody>
          <a:bodyPr/>
          <a:lstStyle>
            <a:lvl1pPr>
              <a:defRPr sz="1100"/>
            </a:lvl1pPr>
          </a:lstStyle>
          <a:p>
            <a:r>
              <a:rPr lang="en-US"/>
              <a:t>NJ DLM Assessment Coordinator Training 2018-2020</a:t>
            </a:r>
          </a:p>
        </p:txBody>
      </p:sp>
      <p:sp>
        <p:nvSpPr>
          <p:cNvPr id="12" name="Slide Number Placeholder 5">
            <a:extLst>
              <a:ext uri="{FF2B5EF4-FFF2-40B4-BE49-F238E27FC236}">
                <a16:creationId xmlns:a16="http://schemas.microsoft.com/office/drawing/2014/main" id="{2A10BC08-C339-40C7-9561-DE6D91F9AD43}"/>
              </a:ext>
            </a:extLst>
          </p:cNvPr>
          <p:cNvSpPr txBox="1">
            <a:spLocks/>
          </p:cNvSpPr>
          <p:nvPr userDrawn="1"/>
        </p:nvSpPr>
        <p:spPr>
          <a:xfrm>
            <a:off x="11062447" y="6376578"/>
            <a:ext cx="2743200" cy="294983"/>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a:t>
            </a:fld>
            <a:endParaRPr lang="en-US"/>
          </a:p>
        </p:txBody>
      </p:sp>
    </p:spTree>
    <p:extLst>
      <p:ext uri="{BB962C8B-B14F-4D97-AF65-F5344CB8AC3E}">
        <p14:creationId xmlns:p14="http://schemas.microsoft.com/office/powerpoint/2010/main" val="3252339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448800" y="6347785"/>
            <a:ext cx="2743200" cy="365125"/>
          </a:xfrm>
          <a:prstGeom prst="rect">
            <a:avLst/>
          </a:prstGeom>
        </p:spPr>
        <p:txBody>
          <a:bodyPr/>
          <a:lstStyle>
            <a:lvl1pPr algn="r">
              <a:defRPr/>
            </a:lvl1pPr>
          </a:lstStyle>
          <a:p>
            <a:fld id="{CD5C70A5-9411-4B11-A0DB-D49D3D849901}" type="slidenum">
              <a:rPr lang="en-US" smtClean="0"/>
              <a:pPr/>
              <a:t>‹#›</a:t>
            </a:fld>
            <a:endParaRPr lang="en-US"/>
          </a:p>
        </p:txBody>
      </p:sp>
      <p:pic>
        <p:nvPicPr>
          <p:cNvPr id="9" name="Picture 8">
            <a:extLst>
              <a:ext uri="{FF2B5EF4-FFF2-40B4-BE49-F238E27FC236}">
                <a16:creationId xmlns:a16="http://schemas.microsoft.com/office/drawing/2014/main" id="{37BBC09C-E564-4540-8154-2AB864C01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0" name="Footer Placeholder 3">
            <a:extLst>
              <a:ext uri="{FF2B5EF4-FFF2-40B4-BE49-F238E27FC236}">
                <a16:creationId xmlns:a16="http://schemas.microsoft.com/office/drawing/2014/main" id="{89FDEDBE-1DA3-475F-8519-278982B4A6FE}"/>
              </a:ext>
            </a:extLst>
          </p:cNvPr>
          <p:cNvSpPr>
            <a:spLocks noGrp="1"/>
          </p:cNvSpPr>
          <p:nvPr>
            <p:ph type="ftr" sz="quarter" idx="11"/>
          </p:nvPr>
        </p:nvSpPr>
        <p:spPr>
          <a:xfrm>
            <a:off x="949811" y="6347785"/>
            <a:ext cx="5334000" cy="332899"/>
          </a:xfrm>
          <a:prstGeom prst="rect">
            <a:avLst/>
          </a:prstGeom>
        </p:spPr>
        <p:txBody>
          <a:bodyPr/>
          <a:lstStyle>
            <a:lvl1pPr>
              <a:defRPr sz="1100"/>
            </a:lvl1pPr>
          </a:lstStyle>
          <a:p>
            <a:r>
              <a:rPr lang="en-US"/>
              <a:t>NJ DLM Teacher Training 2018-2020</a:t>
            </a:r>
          </a:p>
        </p:txBody>
      </p:sp>
    </p:spTree>
    <p:extLst>
      <p:ext uri="{BB962C8B-B14F-4D97-AF65-F5344CB8AC3E}">
        <p14:creationId xmlns:p14="http://schemas.microsoft.com/office/powerpoint/2010/main" val="44287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790046" y="6386592"/>
            <a:ext cx="4114800" cy="365125"/>
          </a:xfrm>
          <a:prstGeom prst="rect">
            <a:avLst/>
          </a:prstGeom>
        </p:spPr>
        <p:txBody>
          <a:bodyPr/>
          <a:lstStyle/>
          <a:p>
            <a:r>
              <a:rPr lang="en-US"/>
              <a:t>NJ DLM Assessment Coordinator Training 2018-2020</a:t>
            </a:r>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CD5C70A5-9411-4B11-A0DB-D49D3D849901}"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293146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254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702" r:id="rId15"/>
    <p:sldLayoutId id="2147483691" r:id="rId16"/>
    <p:sldLayoutId id="2147483692" r:id="rId17"/>
    <p:sldLayoutId id="2147483693" r:id="rId18"/>
    <p:sldLayoutId id="2147483695" r:id="rId19"/>
    <p:sldLayoutId id="2147483696" r:id="rId20"/>
    <p:sldLayoutId id="2147483697" r:id="rId21"/>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8" r:id="rId2"/>
    <p:sldLayoutId id="2147483700" r:id="rId3"/>
    <p:sldLayoutId id="2147483701" r:id="rId4"/>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4"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ynamiclearningmaps.org/newjerse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ynamiclearningmaps.org/newjersey"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ynamiclearningmaps.org/kit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_DLM_Testlet_Completion_Form.doc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dynamiclearningmaps.org/sites/default/files/documents/StateBonusItems/New_Jersey_-_DLM_Test_Administration_Observation_Form.pdf" TargetMode="External"/><Relationship Id="rId5" Type="http://schemas.openxmlformats.org/officeDocument/2006/relationships/hyperlink" Target="https://dynamiclearningmaps.org/sites/default/files/documents/StateBonusItems/New_Jersey_-_DLM_Security_Breach_and_Irregularity_Report_Form.pdf" TargetMode="External"/><Relationship Id="rId4" Type="http://schemas.openxmlformats.org/officeDocument/2006/relationships/hyperlink" Target="https://dynamiclearningmaps.org/sites/default/files/documents/StateBonusItems/New_Jersey_-_DLM_Test_Security_Agreement_Assessment_Coordinators_and_Other_Staff.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DLM_Testlet_Completion_Form.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ynamiclearningmaps.org/newjerse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dynamiclearningmaps.org/sites/default/files/documents/StateBonusItems/New_Jersey_DLM_Test_Administration_Observation_Form.pdf"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dynamiclearningmaps.org/sites/default/files/documents/StateBonusItems/New_Jersey_DLM_Security_Breach_and_Irregularity_Report_Form.pdf"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dynamiclearningmaps.org/sites/default/files/documents/StateBonusItems/New_Jersey_DLM_Test_Administration_Observation_Form.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mailto:assessment@doe.nj.gov"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dynamiclearningmaps.org/newjerse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dynamiclearningmaps.org/newjersey"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DLM_Security_Breach_and_Irregularity_Report_Form.pdf" TargetMode="External"/><Relationship Id="rId2" Type="http://schemas.openxmlformats.org/officeDocument/2006/relationships/hyperlink" Target="mailto:assessment@doe.nj.gov"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hyperlink" Target="http://www.dynamiclearningmaps.org/newjersey"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mailto:assessments@doe.nj.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dynamiclearningmaps.org/sites/default/files/documents/Manuals_Blueprints/Educator_Portal_User_Guide.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 y="2037029"/>
            <a:ext cx="12191999" cy="667632"/>
          </a:xfrm>
          <a:prstGeom prst="rect">
            <a:avLst/>
          </a:prstGeom>
        </p:spPr>
        <p:txBody>
          <a:bodyPr/>
          <a:lstStyle/>
          <a:p>
            <a:r>
              <a:rPr lang="en-US" sz="3600" dirty="0"/>
              <a:t>Preparation for Spring 2024 DLM, Part Two</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2951430"/>
            <a:ext cx="12191998" cy="2900730"/>
          </a:xfrm>
        </p:spPr>
        <p:txBody>
          <a:bodyPr vert="horz" lIns="91440" tIns="45720" rIns="91440" bIns="45720" rtlCol="0" anchor="t">
            <a:noAutofit/>
          </a:bodyPr>
          <a:lstStyle/>
          <a:p>
            <a:r>
              <a:rPr lang="en-US" sz="1500" dirty="0">
                <a:latin typeface="Palatino Linotype"/>
              </a:rPr>
              <a:t>Primary Audience:</a:t>
            </a:r>
            <a:br>
              <a:rPr lang="en-US" sz="1500" dirty="0"/>
            </a:br>
            <a:r>
              <a:rPr lang="en-US" sz="1500" dirty="0">
                <a:latin typeface="Palatino Linotype"/>
              </a:rPr>
              <a:t>District Test Coordinators and Teachers</a:t>
            </a:r>
            <a:endParaRPr lang="en-US" sz="1500" dirty="0"/>
          </a:p>
          <a:p>
            <a:r>
              <a:rPr lang="en-US" sz="1500" dirty="0"/>
              <a:t>Division of Teaching and Learning Services</a:t>
            </a:r>
          </a:p>
          <a:p>
            <a:r>
              <a:rPr lang="en-US" sz="1500" dirty="0"/>
              <a:t>New Jersey Department of Education (NJDOE)</a:t>
            </a:r>
          </a:p>
          <a:p>
            <a:r>
              <a:rPr lang="en-US" sz="1500" dirty="0"/>
              <a:t>Office of Assessments </a:t>
            </a:r>
          </a:p>
          <a:p>
            <a:r>
              <a:rPr lang="en-US" sz="1500" dirty="0">
                <a:solidFill>
                  <a:srgbClr val="A64C0E"/>
                </a:solidFill>
                <a:latin typeface="Palatino Linotype"/>
              </a:rPr>
              <a:t>December 2023</a:t>
            </a:r>
            <a:endParaRPr lang="en-US" sz="1500" dirty="0">
              <a:solidFill>
                <a:srgbClr val="A64C0E"/>
              </a:solidFill>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C90827-7236-4B04-A1BE-1652FFA4943D}"/>
              </a:ext>
            </a:extLst>
          </p:cNvPr>
          <p:cNvSpPr>
            <a:spLocks noGrp="1"/>
          </p:cNvSpPr>
          <p:nvPr>
            <p:ph type="title"/>
          </p:nvPr>
        </p:nvSpPr>
        <p:spPr/>
        <p:txBody>
          <a:bodyPr/>
          <a:lstStyle/>
          <a:p>
            <a:r>
              <a:rPr lang="en-US"/>
              <a:t>Test Site Selection</a:t>
            </a:r>
          </a:p>
        </p:txBody>
      </p:sp>
      <p:sp>
        <p:nvSpPr>
          <p:cNvPr id="12" name="Text Box 2">
            <a:extLst>
              <a:ext uri="{FF2B5EF4-FFF2-40B4-BE49-F238E27FC236}">
                <a16:creationId xmlns:a16="http://schemas.microsoft.com/office/drawing/2014/main" id="{54F0BAB7-F0FA-4340-9BD0-A8FA6BDA4233}"/>
              </a:ext>
            </a:extLst>
          </p:cNvPr>
          <p:cNvSpPr txBox="1">
            <a:spLocks noGrp="1" noChangeArrowheads="1"/>
          </p:cNvSpPr>
          <p:nvPr>
            <p:ph type="body" sz="quarter" idx="11"/>
          </p:nvPr>
        </p:nvSpPr>
        <p:spPr/>
        <p:txBody>
          <a:bodyPr>
            <a:normAutofit/>
          </a:bodyPr>
          <a:lstStyle/>
          <a:p>
            <a:r>
              <a:rPr lang="en-US" sz="1800"/>
              <a:t>Testing sites must offer a quiet environment that allows the student to hear and respond to directions and test questions without noise at a level that would disturb them.</a:t>
            </a:r>
          </a:p>
          <a:p>
            <a:r>
              <a:rPr lang="en-US" sz="1800"/>
              <a:t>Testing may be done in a classroom, computer center, quiet office, or other location as long as:</a:t>
            </a:r>
          </a:p>
          <a:p>
            <a:pPr lvl="1"/>
            <a:r>
              <a:rPr lang="en-US" sz="1600"/>
              <a:t>a secure and quiet environment can be maintained;</a:t>
            </a:r>
          </a:p>
          <a:p>
            <a:pPr lvl="1"/>
            <a:r>
              <a:rPr lang="en-US" sz="1600"/>
              <a:t>the focus of the test administrator and student is the assessment; and</a:t>
            </a:r>
          </a:p>
          <a:p>
            <a:pPr lvl="1"/>
            <a:r>
              <a:rPr lang="en-US" sz="1600"/>
              <a:t>other students cannot view the test questions.</a:t>
            </a:r>
          </a:p>
          <a:p>
            <a:r>
              <a:rPr lang="en-US" sz="1800"/>
              <a:t>Staff in and out of the classroom should be made aware that you are testing to prevent interruptions.</a:t>
            </a:r>
          </a:p>
          <a:p>
            <a:r>
              <a:rPr lang="en-US" sz="1800"/>
              <a:t>No cell phones, MP3 players, or any other unauthorized electronics may be present during testing.</a:t>
            </a:r>
          </a:p>
          <a:p>
            <a:r>
              <a:rPr lang="en-US" sz="1800"/>
              <a:t>During breaks students may use iPads or other devices as long as a testlet is not open.</a:t>
            </a:r>
          </a:p>
        </p:txBody>
      </p:sp>
      <p:sp>
        <p:nvSpPr>
          <p:cNvPr id="5" name="Slide Number Placeholder 4"/>
          <p:cNvSpPr>
            <a:spLocks noGrp="1"/>
          </p:cNvSpPr>
          <p:nvPr>
            <p:ph type="sldNum" sz="quarter" idx="10"/>
          </p:nvPr>
        </p:nvSpPr>
        <p:spPr/>
        <p:txBody>
          <a:bodyPr/>
          <a:lstStyle/>
          <a:p>
            <a:fld id="{683D04AB-6D5E-40E3-B005-6F50577D65F7}" type="slidenum">
              <a:rPr lang="en-US" smtClean="0"/>
              <a:pPr/>
              <a:t>10</a:t>
            </a:fld>
            <a:endParaRPr lang="en-US"/>
          </a:p>
        </p:txBody>
      </p:sp>
    </p:spTree>
    <p:extLst>
      <p:ext uri="{BB962C8B-B14F-4D97-AF65-F5344CB8AC3E}">
        <p14:creationId xmlns:p14="http://schemas.microsoft.com/office/powerpoint/2010/main" val="190382038"/>
      </p:ext>
    </p:extLst>
  </p:cSld>
  <p:clrMapOvr>
    <a:masterClrMapping/>
  </p:clrMapOvr>
  <p:transition spd="slow" advTm="52714"/>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Scheduling Students </a:t>
            </a:r>
          </a:p>
        </p:txBody>
      </p:sp>
      <p:sp>
        <p:nvSpPr>
          <p:cNvPr id="6" name="Content Placeholder 5"/>
          <p:cNvSpPr>
            <a:spLocks noGrp="1"/>
          </p:cNvSpPr>
          <p:nvPr>
            <p:ph type="body" sz="quarter" idx="11"/>
          </p:nvPr>
        </p:nvSpPr>
        <p:spPr/>
        <p:txBody>
          <a:bodyPr vert="horz" lIns="91440" tIns="45720" rIns="91440" bIns="45720" rtlCol="0" anchor="t">
            <a:normAutofit fontScale="77500" lnSpcReduction="20000"/>
          </a:bodyPr>
          <a:lstStyle/>
          <a:p>
            <a:r>
              <a:rPr lang="en-US" dirty="0"/>
              <a:t>Teachers must prepare draft schedules for testing students and give them to the Building Test Coordinator.</a:t>
            </a:r>
          </a:p>
          <a:p>
            <a:r>
              <a:rPr lang="en-US" dirty="0"/>
              <a:t>Districts must compile these schedules and share them when requested by the NJDOE Office of Assessments or other NJDOE staff.</a:t>
            </a:r>
          </a:p>
          <a:p>
            <a:r>
              <a:rPr lang="en-US" dirty="0"/>
              <a:t>Schedules may be adjusted as needed due to student absence, student behavior, unexpected school closing, etc.</a:t>
            </a:r>
          </a:p>
          <a:p>
            <a:r>
              <a:rPr lang="en-US" dirty="0"/>
              <a:t>Teachers may use a calendar or other form to build a draft test schedule. </a:t>
            </a:r>
          </a:p>
          <a:p>
            <a:r>
              <a:rPr lang="en-US" b="1" dirty="0">
                <a:latin typeface="Palatino Linotype"/>
              </a:rPr>
              <a:t>Note</a:t>
            </a:r>
            <a:r>
              <a:rPr lang="en-US" dirty="0">
                <a:latin typeface="Palatino Linotype"/>
              </a:rPr>
              <a:t>: It is recommended to not test on April 8 in order to use that day to retrieve TIPs and finalize test prep.</a:t>
            </a:r>
          </a:p>
        </p:txBody>
      </p:sp>
      <p:sp>
        <p:nvSpPr>
          <p:cNvPr id="4" name="Slide Number Placeholder 3"/>
          <p:cNvSpPr>
            <a:spLocks noGrp="1"/>
          </p:cNvSpPr>
          <p:nvPr>
            <p:ph type="sldNum" sz="quarter" idx="10"/>
          </p:nvPr>
        </p:nvSpPr>
        <p:spPr/>
        <p:txBody>
          <a:bodyPr/>
          <a:lstStyle/>
          <a:p>
            <a:fld id="{3E2C0D1D-59B7-45BC-A3E1-FBABA70C494B}" type="slidenum">
              <a:rPr lang="en-US" smtClean="0"/>
              <a:pPr/>
              <a:t>11</a:t>
            </a:fld>
            <a:endParaRPr lang="en-US"/>
          </a:p>
        </p:txBody>
      </p:sp>
    </p:spTree>
    <p:extLst>
      <p:ext uri="{BB962C8B-B14F-4D97-AF65-F5344CB8AC3E}">
        <p14:creationId xmlns:p14="http://schemas.microsoft.com/office/powerpoint/2010/main" val="72458645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600FB-7B08-4B5D-B319-7206DD84FF33}"/>
              </a:ext>
            </a:extLst>
          </p:cNvPr>
          <p:cNvSpPr>
            <a:spLocks noGrp="1"/>
          </p:cNvSpPr>
          <p:nvPr>
            <p:ph type="title"/>
          </p:nvPr>
        </p:nvSpPr>
        <p:spPr/>
        <p:txBody>
          <a:bodyPr/>
          <a:lstStyle/>
          <a:p>
            <a:r>
              <a:rPr lang="en-US" sz="4000"/>
              <a:t>Test Administration Scheduling (1 of 2)</a:t>
            </a:r>
          </a:p>
        </p:txBody>
      </p:sp>
      <p:sp>
        <p:nvSpPr>
          <p:cNvPr id="6" name="Content Placeholder 5">
            <a:extLst>
              <a:ext uri="{FF2B5EF4-FFF2-40B4-BE49-F238E27FC236}">
                <a16:creationId xmlns:a16="http://schemas.microsoft.com/office/drawing/2014/main" id="{6D7E9816-3E4C-4F8E-8AA2-6C720BE1BDD2}"/>
              </a:ext>
            </a:extLst>
          </p:cNvPr>
          <p:cNvSpPr>
            <a:spLocks noGrp="1"/>
          </p:cNvSpPr>
          <p:nvPr>
            <p:ph type="body" sz="quarter" idx="11"/>
          </p:nvPr>
        </p:nvSpPr>
        <p:spPr/>
        <p:txBody>
          <a:bodyPr vert="horz" lIns="91440" tIns="45720" rIns="822960" bIns="45720" rtlCol="0" anchor="t">
            <a:normAutofit fontScale="47500" lnSpcReduction="20000"/>
          </a:bodyPr>
          <a:lstStyle/>
          <a:p>
            <a:r>
              <a:rPr lang="en-US" dirty="0"/>
              <a:t>Utilize any day during testing window - Start early in the test window to ensure all students complete the test.</a:t>
            </a:r>
          </a:p>
          <a:p>
            <a:r>
              <a:rPr lang="en-US" dirty="0"/>
              <a:t> Determining how many </a:t>
            </a:r>
            <a:r>
              <a:rPr lang="en-US" dirty="0" err="1"/>
              <a:t>testlets</a:t>
            </a:r>
            <a:r>
              <a:rPr lang="en-US" dirty="0"/>
              <a:t> to administer each day is the teacher’s decision:</a:t>
            </a:r>
          </a:p>
          <a:p>
            <a:pPr lvl="1"/>
            <a:r>
              <a:rPr lang="en-US" dirty="0"/>
              <a:t>Consider student’s engagement level, fatigue factor, behavior, etc.</a:t>
            </a:r>
          </a:p>
          <a:p>
            <a:pPr lvl="1"/>
            <a:r>
              <a:rPr lang="en-US" dirty="0">
                <a:latin typeface="Palatino Linotype"/>
              </a:rPr>
              <a:t>A minimum of two </a:t>
            </a:r>
            <a:r>
              <a:rPr lang="en-US" dirty="0" err="1">
                <a:latin typeface="Palatino Linotype"/>
              </a:rPr>
              <a:t>testlets</a:t>
            </a:r>
            <a:r>
              <a:rPr lang="en-US" dirty="0">
                <a:latin typeface="Palatino Linotype"/>
              </a:rPr>
              <a:t> will be available in the morning on April 8.</a:t>
            </a:r>
          </a:p>
          <a:p>
            <a:pPr lvl="1"/>
            <a:r>
              <a:rPr lang="en-US" dirty="0"/>
              <a:t>It is recommended you use your first day of testing to retrieve and review the </a:t>
            </a:r>
            <a:r>
              <a:rPr lang="en-US" dirty="0" err="1"/>
              <a:t>testlet</a:t>
            </a:r>
            <a:r>
              <a:rPr lang="en-US" dirty="0"/>
              <a:t> information pages (TIPs).</a:t>
            </a:r>
          </a:p>
          <a:p>
            <a:pPr lvl="1"/>
            <a:r>
              <a:rPr lang="en-US" dirty="0"/>
              <a:t>New </a:t>
            </a:r>
            <a:r>
              <a:rPr lang="en-US" dirty="0" err="1"/>
              <a:t>testlets</a:t>
            </a:r>
            <a:r>
              <a:rPr lang="en-US" dirty="0"/>
              <a:t> take approximately 15 minutes to appear after submitting a completed </a:t>
            </a:r>
            <a:r>
              <a:rPr lang="en-US" dirty="0" err="1"/>
              <a:t>testlet</a:t>
            </a:r>
            <a:r>
              <a:rPr lang="en-US" dirty="0"/>
              <a:t>.</a:t>
            </a:r>
          </a:p>
          <a:p>
            <a:r>
              <a:rPr lang="en-US" dirty="0"/>
              <a:t>If administering multiple </a:t>
            </a:r>
            <a:r>
              <a:rPr lang="en-US" dirty="0" err="1"/>
              <a:t>testlets</a:t>
            </a:r>
            <a:r>
              <a:rPr lang="en-US" dirty="0"/>
              <a:t> at one time, be sure to give student a brief break if needed.</a:t>
            </a:r>
          </a:p>
          <a:p>
            <a:r>
              <a:rPr lang="en-US" dirty="0"/>
              <a:t>Multiple students can be scheduled to test in a single day.</a:t>
            </a:r>
          </a:p>
          <a:p>
            <a:r>
              <a:rPr lang="en-US" dirty="0"/>
              <a:t>Test administrations must be scheduled as one student testing per test administrator per session.</a:t>
            </a:r>
          </a:p>
        </p:txBody>
      </p:sp>
      <p:sp>
        <p:nvSpPr>
          <p:cNvPr id="7" name="Slide Number Placeholder 6"/>
          <p:cNvSpPr>
            <a:spLocks noGrp="1"/>
          </p:cNvSpPr>
          <p:nvPr>
            <p:ph type="sldNum" sz="quarter" idx="10"/>
          </p:nvPr>
        </p:nvSpPr>
        <p:spPr/>
        <p:txBody>
          <a:bodyPr/>
          <a:lstStyle/>
          <a:p>
            <a:fld id="{683D04AB-6D5E-40E3-B005-6F50577D65F7}" type="slidenum">
              <a:rPr lang="en-US" smtClean="0"/>
              <a:pPr/>
              <a:t>12</a:t>
            </a:fld>
            <a:endParaRPr lang="en-US"/>
          </a:p>
        </p:txBody>
      </p:sp>
    </p:spTree>
    <p:extLst>
      <p:ext uri="{BB962C8B-B14F-4D97-AF65-F5344CB8AC3E}">
        <p14:creationId xmlns:p14="http://schemas.microsoft.com/office/powerpoint/2010/main" val="396318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a:t>Test Administration Scheduling (2 of 2)</a:t>
            </a:r>
          </a:p>
        </p:txBody>
      </p:sp>
      <p:sp>
        <p:nvSpPr>
          <p:cNvPr id="10" name="Content Placeholder 9"/>
          <p:cNvSpPr>
            <a:spLocks noGrp="1"/>
          </p:cNvSpPr>
          <p:nvPr>
            <p:ph type="body" sz="quarter" idx="11"/>
          </p:nvPr>
        </p:nvSpPr>
        <p:spPr/>
        <p:txBody>
          <a:bodyPr>
            <a:normAutofit fontScale="55000" lnSpcReduction="20000"/>
          </a:bodyPr>
          <a:lstStyle/>
          <a:p>
            <a:r>
              <a:rPr lang="en-US"/>
              <a:t>A student may complete:</a:t>
            </a:r>
          </a:p>
          <a:p>
            <a:pPr lvl="1"/>
            <a:r>
              <a:rPr lang="en-US" sz="2800"/>
              <a:t>all testlets in a content area prior to beginning another subject; or</a:t>
            </a:r>
          </a:p>
          <a:p>
            <a:pPr lvl="1"/>
            <a:r>
              <a:rPr lang="en-US" sz="2800"/>
              <a:t>the testlets in order as they are assigned, switching back and forth between content areas.</a:t>
            </a:r>
          </a:p>
          <a:p>
            <a:r>
              <a:rPr lang="en-US"/>
              <a:t>After a testlet has been completed and another assigned, a test administrator may have the student complete the new testlet as soon as it is assigned or wait until another day.</a:t>
            </a:r>
          </a:p>
          <a:p>
            <a:r>
              <a:rPr lang="en-US"/>
              <a:t>New testlets should be assigned approximately 15 minutes </a:t>
            </a:r>
            <a:r>
              <a:rPr lang="en-US" b="1"/>
              <a:t>after</a:t>
            </a:r>
            <a:r>
              <a:rPr lang="en-US"/>
              <a:t> submission of prior testlet.</a:t>
            </a:r>
          </a:p>
          <a:p>
            <a:r>
              <a:rPr lang="en-US"/>
              <a:t>Care must be taken to ensure all students complete all testlets within the test window.</a:t>
            </a:r>
          </a:p>
          <a:p>
            <a:r>
              <a:rPr lang="en-US"/>
              <a:t>Testlets may take 5-15 minutes to complete but these times may vary depending on the student’s support needs, the number of test items, length of text, etc.</a:t>
            </a:r>
          </a:p>
        </p:txBody>
      </p:sp>
      <p:sp>
        <p:nvSpPr>
          <p:cNvPr id="14" name="Slide Number Placeholder 13"/>
          <p:cNvSpPr>
            <a:spLocks noGrp="1"/>
          </p:cNvSpPr>
          <p:nvPr>
            <p:ph type="sldNum" sz="quarter" idx="10"/>
          </p:nvPr>
        </p:nvSpPr>
        <p:spPr/>
        <p:txBody>
          <a:bodyPr/>
          <a:lstStyle/>
          <a:p>
            <a:fld id="{683D04AB-6D5E-40E3-B005-6F50577D65F7}" type="slidenum">
              <a:rPr lang="en-US" smtClean="0"/>
              <a:pPr/>
              <a:t>13</a:t>
            </a:fld>
            <a:endParaRPr lang="en-US"/>
          </a:p>
        </p:txBody>
      </p:sp>
    </p:spTree>
    <p:extLst>
      <p:ext uri="{BB962C8B-B14F-4D97-AF65-F5344CB8AC3E}">
        <p14:creationId xmlns:p14="http://schemas.microsoft.com/office/powerpoint/2010/main" val="1252057534"/>
      </p:ext>
    </p:extLst>
  </p:cSld>
  <p:clrMapOvr>
    <a:masterClrMapping/>
  </p:clrMapOvr>
  <p:transition spd="slow" advTm="4753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Coordinator Tasks</a:t>
            </a:r>
          </a:p>
        </p:txBody>
      </p:sp>
      <p:sp>
        <p:nvSpPr>
          <p:cNvPr id="3" name="Content Placeholder 2"/>
          <p:cNvSpPr>
            <a:spLocks noGrp="1"/>
          </p:cNvSpPr>
          <p:nvPr>
            <p:ph type="body" sz="quarter" idx="11"/>
          </p:nvPr>
        </p:nvSpPr>
        <p:spPr/>
        <p:txBody>
          <a:bodyPr>
            <a:normAutofit fontScale="85000" lnSpcReduction="20000"/>
          </a:bodyPr>
          <a:lstStyle/>
          <a:p>
            <a:r>
              <a:rPr lang="en-US"/>
              <a:t>The Assessment Coordinator must review </a:t>
            </a:r>
            <a:r>
              <a:rPr lang="en-US" err="1"/>
              <a:t>testlet</a:t>
            </a:r>
            <a:r>
              <a:rPr lang="en-US"/>
              <a:t> administration progress and ensure all students will be tested within the NJ test window.</a:t>
            </a:r>
          </a:p>
          <a:p>
            <a:r>
              <a:rPr lang="en-US"/>
              <a:t>Educator Portal allows for monitoring of completed testlets.</a:t>
            </a:r>
          </a:p>
          <a:p>
            <a:r>
              <a:rPr lang="en-US"/>
              <a:t>Unless all students have completed testing, please try to refrain from scheduling fire drills, etc.</a:t>
            </a:r>
          </a:p>
          <a:p>
            <a:r>
              <a:rPr lang="en-US"/>
              <a:t>If you must schedule this type of school drill due to the testing time frame, you must ensure teachers are not testing during the drill.</a:t>
            </a:r>
          </a:p>
        </p:txBody>
      </p:sp>
      <p:sp>
        <p:nvSpPr>
          <p:cNvPr id="5" name="Slide Number Placeholder 4"/>
          <p:cNvSpPr>
            <a:spLocks noGrp="1"/>
          </p:cNvSpPr>
          <p:nvPr>
            <p:ph type="sldNum" sz="quarter" idx="10"/>
          </p:nvPr>
        </p:nvSpPr>
        <p:spPr/>
        <p:txBody>
          <a:bodyPr/>
          <a:lstStyle/>
          <a:p>
            <a:fld id="{3E2C0D1D-59B7-45BC-A3E1-FBABA70C494B}" type="slidenum">
              <a:rPr lang="en-US" smtClean="0"/>
              <a:pPr/>
              <a:t>14</a:t>
            </a:fld>
            <a:endParaRPr lang="en-US"/>
          </a:p>
        </p:txBody>
      </p:sp>
    </p:spTree>
    <p:extLst>
      <p:ext uri="{BB962C8B-B14F-4D97-AF65-F5344CB8AC3E}">
        <p14:creationId xmlns:p14="http://schemas.microsoft.com/office/powerpoint/2010/main" val="45036211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Operational Testing and Optional </a:t>
            </a:r>
            <a:r>
              <a:rPr lang="en-US" dirty="0" err="1"/>
              <a:t>Testlets</a:t>
            </a:r>
            <a:endParaRPr lang="en-US" dirty="0"/>
          </a:p>
        </p:txBody>
      </p:sp>
      <p:sp>
        <p:nvSpPr>
          <p:cNvPr id="5" name="Slide Number Placeholder 4"/>
          <p:cNvSpPr>
            <a:spLocks noGrp="1"/>
          </p:cNvSpPr>
          <p:nvPr>
            <p:ph type="sldNum" sz="quarter" idx="12"/>
          </p:nvPr>
        </p:nvSpPr>
        <p:spPr/>
        <p:txBody>
          <a:bodyPr/>
          <a:lstStyle/>
          <a:p>
            <a:fld id="{3E2C0D1D-59B7-45BC-A3E1-FBABA70C494B}"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247"/>
    </mc:Choice>
    <mc:Fallback xmlns="">
      <p:transition spd="slow" advTm="824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2707-199E-498F-9353-F2EB4096F510}"/>
              </a:ext>
            </a:extLst>
          </p:cNvPr>
          <p:cNvSpPr>
            <a:spLocks noGrp="1"/>
          </p:cNvSpPr>
          <p:nvPr>
            <p:ph type="title"/>
          </p:nvPr>
        </p:nvSpPr>
        <p:spPr/>
        <p:txBody>
          <a:bodyPr>
            <a:normAutofit/>
          </a:bodyPr>
          <a:lstStyle/>
          <a:p>
            <a:pPr algn="ctr"/>
            <a:r>
              <a:rPr lang="en-US" sz="4000"/>
              <a:t>Number of </a:t>
            </a:r>
            <a:r>
              <a:rPr lang="en-US" sz="4000" err="1"/>
              <a:t>Testlets</a:t>
            </a:r>
            <a:r>
              <a:rPr lang="en-US" sz="4000"/>
              <a:t> per Grade and Subject</a:t>
            </a:r>
          </a:p>
        </p:txBody>
      </p:sp>
      <p:graphicFrame>
        <p:nvGraphicFramePr>
          <p:cNvPr id="9" name="Content Placeholder 5">
            <a:extLst>
              <a:ext uri="{FF2B5EF4-FFF2-40B4-BE49-F238E27FC236}">
                <a16:creationId xmlns:a16="http://schemas.microsoft.com/office/drawing/2014/main" id="{7723D116-0C08-48E5-8622-0668006C3025}"/>
              </a:ext>
            </a:extLst>
          </p:cNvPr>
          <p:cNvGraphicFramePr>
            <a:graphicFrameLocks noGrp="1"/>
          </p:cNvGraphicFramePr>
          <p:nvPr>
            <p:ph sz="half" idx="1"/>
            <p:extLst>
              <p:ext uri="{D42A27DB-BD31-4B8C-83A1-F6EECF244321}">
                <p14:modId xmlns:p14="http://schemas.microsoft.com/office/powerpoint/2010/main" val="533570160"/>
              </p:ext>
            </p:extLst>
          </p:nvPr>
        </p:nvGraphicFramePr>
        <p:xfrm>
          <a:off x="176213" y="1428750"/>
          <a:ext cx="5842512" cy="3501216"/>
        </p:xfrm>
        <a:graphic>
          <a:graphicData uri="http://schemas.openxmlformats.org/drawingml/2006/table">
            <a:tbl>
              <a:tblPr firstRow="1" bandRow="1">
                <a:tableStyleId>{5DA37D80-6434-44D0-A028-1B22A696006F}</a:tableStyleId>
              </a:tblPr>
              <a:tblGrid>
                <a:gridCol w="1359443">
                  <a:extLst>
                    <a:ext uri="{9D8B030D-6E8A-4147-A177-3AD203B41FA5}">
                      <a16:colId xmlns:a16="http://schemas.microsoft.com/office/drawing/2014/main" val="3467582681"/>
                    </a:ext>
                  </a:extLst>
                </a:gridCol>
                <a:gridCol w="1359443">
                  <a:extLst>
                    <a:ext uri="{9D8B030D-6E8A-4147-A177-3AD203B41FA5}">
                      <a16:colId xmlns:a16="http://schemas.microsoft.com/office/drawing/2014/main" val="3391583116"/>
                    </a:ext>
                  </a:extLst>
                </a:gridCol>
                <a:gridCol w="1359443">
                  <a:extLst>
                    <a:ext uri="{9D8B030D-6E8A-4147-A177-3AD203B41FA5}">
                      <a16:colId xmlns:a16="http://schemas.microsoft.com/office/drawing/2014/main" val="3283383033"/>
                    </a:ext>
                  </a:extLst>
                </a:gridCol>
                <a:gridCol w="1764183">
                  <a:extLst>
                    <a:ext uri="{9D8B030D-6E8A-4147-A177-3AD203B41FA5}">
                      <a16:colId xmlns:a16="http://schemas.microsoft.com/office/drawing/2014/main" val="346057729"/>
                    </a:ext>
                  </a:extLst>
                </a:gridCol>
              </a:tblGrid>
              <a:tr h="437652">
                <a:tc>
                  <a:txBody>
                    <a:bodyPr/>
                    <a:lstStyle/>
                    <a:p>
                      <a:pPr algn="ctr"/>
                      <a:r>
                        <a:rPr lang="en-US"/>
                        <a:t>Grade</a:t>
                      </a:r>
                    </a:p>
                  </a:txBody>
                  <a:tcPr marL="46488" marR="46488"/>
                </a:tc>
                <a:tc>
                  <a:txBody>
                    <a:bodyPr/>
                    <a:lstStyle/>
                    <a:p>
                      <a:pPr algn="ctr"/>
                      <a:r>
                        <a:rPr lang="en-US" dirty="0"/>
                        <a:t>Math</a:t>
                      </a:r>
                    </a:p>
                  </a:txBody>
                  <a:tcPr marL="46488" marR="46488"/>
                </a:tc>
                <a:tc>
                  <a:txBody>
                    <a:bodyPr/>
                    <a:lstStyle/>
                    <a:p>
                      <a:pPr algn="ctr"/>
                      <a:r>
                        <a:rPr lang="en-US"/>
                        <a:t>ELA</a:t>
                      </a:r>
                    </a:p>
                  </a:txBody>
                  <a:tcPr marL="46488" marR="46488"/>
                </a:tc>
                <a:tc>
                  <a:txBody>
                    <a:bodyPr/>
                    <a:lstStyle/>
                    <a:p>
                      <a:pPr algn="ctr"/>
                      <a:r>
                        <a:rPr lang="en-US"/>
                        <a:t>Science</a:t>
                      </a:r>
                    </a:p>
                  </a:txBody>
                  <a:tcPr marL="46488" marR="46488"/>
                </a:tc>
                <a:extLst>
                  <a:ext uri="{0D108BD9-81ED-4DB2-BD59-A6C34878D82A}">
                    <a16:rowId xmlns:a16="http://schemas.microsoft.com/office/drawing/2014/main" val="2154724973"/>
                  </a:ext>
                </a:extLst>
              </a:tr>
              <a:tr h="437652">
                <a:tc>
                  <a:txBody>
                    <a:bodyPr/>
                    <a:lstStyle/>
                    <a:p>
                      <a:pPr algn="l"/>
                      <a:r>
                        <a:rPr lang="en-US" b="1" dirty="0"/>
                        <a:t>Grade 3</a:t>
                      </a:r>
                    </a:p>
                  </a:txBody>
                  <a:tcPr marL="46488" marR="46488"/>
                </a:tc>
                <a:tc>
                  <a:txBody>
                    <a:bodyPr/>
                    <a:lstStyle/>
                    <a:p>
                      <a:pPr algn="l"/>
                      <a:r>
                        <a:rPr lang="en-US" dirty="0"/>
                        <a:t>8 </a:t>
                      </a:r>
                      <a:r>
                        <a:rPr lang="en-US" dirty="0" err="1"/>
                        <a:t>Testlets</a:t>
                      </a:r>
                      <a:endParaRPr lang="en-US" dirty="0"/>
                    </a:p>
                  </a:txBody>
                  <a:tcPr marL="46488" marR="46488"/>
                </a:tc>
                <a:tc>
                  <a:txBody>
                    <a:bodyPr/>
                    <a:lstStyle/>
                    <a:p>
                      <a:pPr algn="l"/>
                      <a:r>
                        <a:rPr lang="en-US" dirty="0"/>
                        <a:t>9 </a:t>
                      </a:r>
                      <a:r>
                        <a:rPr lang="en-US" dirty="0" err="1"/>
                        <a:t>Testlets</a:t>
                      </a:r>
                      <a:endParaRPr lang="en-US" dirty="0"/>
                    </a:p>
                  </a:txBody>
                  <a:tcPr marL="46488" marR="46488"/>
                </a:tc>
                <a:tc>
                  <a:txBody>
                    <a:bodyPr/>
                    <a:lstStyle/>
                    <a:p>
                      <a:pPr algn="l"/>
                      <a:r>
                        <a:rPr lang="en-US" dirty="0"/>
                        <a:t>Not applicable</a:t>
                      </a:r>
                    </a:p>
                  </a:txBody>
                  <a:tcPr marL="46488" marR="46488"/>
                </a:tc>
                <a:extLst>
                  <a:ext uri="{0D108BD9-81ED-4DB2-BD59-A6C34878D82A}">
                    <a16:rowId xmlns:a16="http://schemas.microsoft.com/office/drawing/2014/main" val="2806002381"/>
                  </a:ext>
                </a:extLst>
              </a:tr>
              <a:tr h="437652">
                <a:tc>
                  <a:txBody>
                    <a:bodyPr/>
                    <a:lstStyle/>
                    <a:p>
                      <a:pPr algn="l"/>
                      <a:r>
                        <a:rPr lang="en-US" b="1" dirty="0"/>
                        <a:t>Grade 4</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 </a:t>
                      </a:r>
                      <a:r>
                        <a:rPr lang="en-US" err="1"/>
                        <a:t>Testlets</a:t>
                      </a:r>
                      <a:endParaRPr lang="en-US"/>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applicable</a:t>
                      </a:r>
                    </a:p>
                  </a:txBody>
                  <a:tcPr marL="46488" marR="46488"/>
                </a:tc>
                <a:extLst>
                  <a:ext uri="{0D108BD9-81ED-4DB2-BD59-A6C34878D82A}">
                    <a16:rowId xmlns:a16="http://schemas.microsoft.com/office/drawing/2014/main" val="582838108"/>
                  </a:ext>
                </a:extLst>
              </a:tr>
              <a:tr h="437652">
                <a:tc>
                  <a:txBody>
                    <a:bodyPr/>
                    <a:lstStyle/>
                    <a:p>
                      <a:pPr algn="l"/>
                      <a:r>
                        <a:rPr lang="en-US" b="1" dirty="0"/>
                        <a:t>Grade 5</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extLst>
                  <a:ext uri="{0D108BD9-81ED-4DB2-BD59-A6C34878D82A}">
                    <a16:rowId xmlns:a16="http://schemas.microsoft.com/office/drawing/2014/main" val="3454648916"/>
                  </a:ext>
                </a:extLst>
              </a:tr>
              <a:tr h="437652">
                <a:tc>
                  <a:txBody>
                    <a:bodyPr/>
                    <a:lstStyle/>
                    <a:p>
                      <a:pPr algn="l"/>
                      <a:r>
                        <a:rPr lang="en-US" b="1" dirty="0"/>
                        <a:t>Grade 6</a:t>
                      </a:r>
                    </a:p>
                  </a:txBody>
                  <a:tcPr marL="46488" marR="46488"/>
                </a:tc>
                <a:tc>
                  <a:txBody>
                    <a:bodyPr/>
                    <a:lstStyle/>
                    <a:p>
                      <a:pPr algn="l"/>
                      <a:r>
                        <a:rPr lang="en-US"/>
                        <a:t>7 </a:t>
                      </a:r>
                      <a:r>
                        <a:rPr lang="en-US" err="1"/>
                        <a:t>Testlets</a:t>
                      </a:r>
                      <a:endParaRPr lang="en-US"/>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applicable</a:t>
                      </a:r>
                    </a:p>
                  </a:txBody>
                  <a:tcPr marL="46488" marR="46488"/>
                </a:tc>
                <a:extLst>
                  <a:ext uri="{0D108BD9-81ED-4DB2-BD59-A6C34878D82A}">
                    <a16:rowId xmlns:a16="http://schemas.microsoft.com/office/drawing/2014/main" val="3953421321"/>
                  </a:ext>
                </a:extLst>
              </a:tr>
              <a:tr h="437652">
                <a:tc>
                  <a:txBody>
                    <a:bodyPr/>
                    <a:lstStyle/>
                    <a:p>
                      <a:pPr algn="l"/>
                      <a:r>
                        <a:rPr lang="en-US" b="1" dirty="0"/>
                        <a:t>Grade 7</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7 </a:t>
                      </a:r>
                      <a:r>
                        <a:rPr lang="en-US" err="1"/>
                        <a:t>Testlets</a:t>
                      </a:r>
                      <a:endParaRPr lang="en-US"/>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applicable</a:t>
                      </a:r>
                    </a:p>
                  </a:txBody>
                  <a:tcPr marL="46488" marR="46488"/>
                </a:tc>
                <a:extLst>
                  <a:ext uri="{0D108BD9-81ED-4DB2-BD59-A6C34878D82A}">
                    <a16:rowId xmlns:a16="http://schemas.microsoft.com/office/drawing/2014/main" val="2254755418"/>
                  </a:ext>
                </a:extLst>
              </a:tr>
              <a:tr h="437652">
                <a:tc>
                  <a:txBody>
                    <a:bodyPr/>
                    <a:lstStyle/>
                    <a:p>
                      <a:pPr algn="l"/>
                      <a:r>
                        <a:rPr lang="en-US" b="1" dirty="0"/>
                        <a:t>Grade 8</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8 </a:t>
                      </a:r>
                      <a:r>
                        <a:rPr lang="en-US" err="1"/>
                        <a:t>Testlets</a:t>
                      </a:r>
                      <a:endParaRPr lang="en-US"/>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extLst>
                  <a:ext uri="{0D108BD9-81ED-4DB2-BD59-A6C34878D82A}">
                    <a16:rowId xmlns:a16="http://schemas.microsoft.com/office/drawing/2014/main" val="772214152"/>
                  </a:ext>
                </a:extLst>
              </a:tr>
              <a:tr h="437652">
                <a:tc>
                  <a:txBody>
                    <a:bodyPr/>
                    <a:lstStyle/>
                    <a:p>
                      <a:pPr algn="l"/>
                      <a:r>
                        <a:rPr lang="en-US" b="1" dirty="0"/>
                        <a:t>Grade 11</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 </a:t>
                      </a:r>
                      <a:r>
                        <a:rPr lang="en-US" err="1"/>
                        <a:t>Testlets</a:t>
                      </a:r>
                      <a:endParaRPr lang="en-US"/>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extLst>
                  <a:ext uri="{0D108BD9-81ED-4DB2-BD59-A6C34878D82A}">
                    <a16:rowId xmlns:a16="http://schemas.microsoft.com/office/drawing/2014/main" val="593421035"/>
                  </a:ext>
                </a:extLst>
              </a:tr>
            </a:tbl>
          </a:graphicData>
        </a:graphic>
      </p:graphicFrame>
      <p:sp>
        <p:nvSpPr>
          <p:cNvPr id="8" name="Text Placeholder 7">
            <a:extLst>
              <a:ext uri="{FF2B5EF4-FFF2-40B4-BE49-F238E27FC236}">
                <a16:creationId xmlns:a16="http://schemas.microsoft.com/office/drawing/2014/main" id="{2748EFD9-5A6A-4F17-896C-C512F4205E88}"/>
              </a:ext>
            </a:extLst>
          </p:cNvPr>
          <p:cNvSpPr>
            <a:spLocks noGrp="1"/>
          </p:cNvSpPr>
          <p:nvPr>
            <p:ph sz="half" idx="13"/>
          </p:nvPr>
        </p:nvSpPr>
        <p:spPr/>
        <p:txBody>
          <a:bodyPr>
            <a:normAutofit fontScale="70000" lnSpcReduction="20000"/>
          </a:bodyPr>
          <a:lstStyle/>
          <a:p>
            <a:pPr>
              <a:lnSpc>
                <a:spcPct val="100000"/>
              </a:lnSpc>
              <a:spcBef>
                <a:spcPts val="0"/>
              </a:spcBef>
            </a:pPr>
            <a:r>
              <a:rPr lang="en-US" dirty="0"/>
              <a:t>Note the writing </a:t>
            </a:r>
            <a:r>
              <a:rPr lang="en-US" dirty="0" err="1"/>
              <a:t>testlet</a:t>
            </a:r>
            <a:r>
              <a:rPr lang="en-US" dirty="0"/>
              <a:t> is always the last ELA </a:t>
            </a:r>
            <a:r>
              <a:rPr lang="en-US" dirty="0" err="1"/>
              <a:t>testlet</a:t>
            </a:r>
            <a:r>
              <a:rPr lang="en-US" dirty="0"/>
              <a:t>. </a:t>
            </a:r>
          </a:p>
          <a:p>
            <a:pPr>
              <a:lnSpc>
                <a:spcPct val="100000"/>
              </a:lnSpc>
              <a:spcBef>
                <a:spcPts val="0"/>
              </a:spcBef>
            </a:pPr>
            <a:r>
              <a:rPr lang="en-US" dirty="0"/>
              <a:t>For all content areas: keep track of the number of </a:t>
            </a:r>
            <a:r>
              <a:rPr lang="en-US" dirty="0" err="1"/>
              <a:t>testlets</a:t>
            </a:r>
            <a:r>
              <a:rPr lang="en-US" dirty="0"/>
              <a:t> completed using the NJ </a:t>
            </a:r>
            <a:r>
              <a:rPr lang="en-US" dirty="0" err="1"/>
              <a:t>Testlet</a:t>
            </a:r>
            <a:r>
              <a:rPr lang="en-US" dirty="0"/>
              <a:t> Completion form which will be available in March on the NJ DLM website.</a:t>
            </a:r>
          </a:p>
          <a:p>
            <a:pPr>
              <a:lnSpc>
                <a:spcPct val="100000"/>
              </a:lnSpc>
              <a:spcBef>
                <a:spcPts val="0"/>
              </a:spcBef>
            </a:pPr>
            <a:r>
              <a:rPr lang="en-US" b="1" dirty="0"/>
              <a:t>Note</a:t>
            </a:r>
            <a:r>
              <a:rPr lang="en-US" dirty="0"/>
              <a:t>: Any student in grade 12 taking NJ DLM will have the same number of </a:t>
            </a:r>
            <a:r>
              <a:rPr lang="en-US" dirty="0" err="1"/>
              <a:t>testlets</a:t>
            </a:r>
            <a:r>
              <a:rPr lang="en-US" dirty="0"/>
              <a:t> as grade 11.</a:t>
            </a:r>
          </a:p>
        </p:txBody>
      </p:sp>
      <p:sp>
        <p:nvSpPr>
          <p:cNvPr id="5" name="Slide Number Placeholder 4">
            <a:extLst>
              <a:ext uri="{FF2B5EF4-FFF2-40B4-BE49-F238E27FC236}">
                <a16:creationId xmlns:a16="http://schemas.microsoft.com/office/drawing/2014/main" id="{EA1D88ED-3630-4781-8E1A-C1892665B0BE}"/>
              </a:ext>
            </a:extLst>
          </p:cNvPr>
          <p:cNvSpPr>
            <a:spLocks noGrp="1"/>
          </p:cNvSpPr>
          <p:nvPr>
            <p:ph type="sldNum" sz="quarter" idx="12"/>
          </p:nvPr>
        </p:nvSpPr>
        <p:spPr/>
        <p:txBody>
          <a:bodyPr/>
          <a:lstStyle/>
          <a:p>
            <a:fld id="{CD5C70A5-9411-4B11-A0DB-D49D3D849901}" type="slidenum">
              <a:rPr lang="en-US" smtClean="0"/>
              <a:pPr/>
              <a:t>16</a:t>
            </a:fld>
            <a:endParaRPr lang="en-US"/>
          </a:p>
        </p:txBody>
      </p:sp>
    </p:spTree>
    <p:extLst>
      <p:ext uri="{BB962C8B-B14F-4D97-AF65-F5344CB8AC3E}">
        <p14:creationId xmlns:p14="http://schemas.microsoft.com/office/powerpoint/2010/main" val="9025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Optional </a:t>
            </a:r>
            <a:r>
              <a:rPr lang="en-US" err="1"/>
              <a:t>Testlets</a:t>
            </a:r>
            <a:endParaRPr lang="en-US"/>
          </a:p>
        </p:txBody>
      </p:sp>
      <p:sp>
        <p:nvSpPr>
          <p:cNvPr id="3" name="Content Placeholder 2"/>
          <p:cNvSpPr>
            <a:spLocks noGrp="1"/>
          </p:cNvSpPr>
          <p:nvPr>
            <p:ph type="body" sz="quarter" idx="11"/>
          </p:nvPr>
        </p:nvSpPr>
        <p:spPr/>
        <p:txBody>
          <a:bodyPr>
            <a:normAutofit fontScale="85000" lnSpcReduction="20000"/>
          </a:bodyPr>
          <a:lstStyle/>
          <a:p>
            <a:r>
              <a:rPr lang="en-US"/>
              <a:t>You must keep track of the number of testlets a student has completed in each subject to ensure that all required testlets are administered. </a:t>
            </a:r>
          </a:p>
          <a:p>
            <a:r>
              <a:rPr lang="en-US"/>
              <a:t>The chart indicates the number of testlets a student must take in each subject and grade.</a:t>
            </a:r>
          </a:p>
          <a:p>
            <a:r>
              <a:rPr lang="en-US"/>
              <a:t>Once all testlets in a subject are submitted for a student, the system may assign an additional (optional) </a:t>
            </a:r>
            <a:r>
              <a:rPr lang="en-US" err="1"/>
              <a:t>testlet</a:t>
            </a:r>
            <a:r>
              <a:rPr lang="en-US"/>
              <a:t>, for the purposes of testing new items. These optional testlets do not factor into a student’s scores. </a:t>
            </a:r>
          </a:p>
        </p:txBody>
      </p:sp>
      <p:sp>
        <p:nvSpPr>
          <p:cNvPr id="5" name="Slide Number Placeholder 4"/>
          <p:cNvSpPr>
            <a:spLocks noGrp="1"/>
          </p:cNvSpPr>
          <p:nvPr>
            <p:ph type="sldNum" sz="quarter" idx="10"/>
          </p:nvPr>
        </p:nvSpPr>
        <p:spPr/>
        <p:txBody>
          <a:bodyPr/>
          <a:lstStyle/>
          <a:p>
            <a:fld id="{3E2C0D1D-59B7-45BC-A3E1-FBABA70C494B}" type="slidenum">
              <a:rPr lang="en-US" smtClean="0"/>
              <a:pPr/>
              <a:t>17</a:t>
            </a:fld>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During the Test</a:t>
            </a:r>
          </a:p>
        </p:txBody>
      </p:sp>
      <p:sp>
        <p:nvSpPr>
          <p:cNvPr id="5" name="Slide Number Placeholder 4"/>
          <p:cNvSpPr>
            <a:spLocks noGrp="1"/>
          </p:cNvSpPr>
          <p:nvPr>
            <p:ph type="sldNum" sz="quarter" idx="12"/>
          </p:nvPr>
        </p:nvSpPr>
        <p:spPr/>
        <p:txBody>
          <a:bodyPr/>
          <a:lstStyle/>
          <a:p>
            <a:fld id="{3E2C0D1D-59B7-45BC-A3E1-FBABA70C494B}"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988"/>
    </mc:Choice>
    <mc:Fallback xmlns="">
      <p:transition spd="slow" advTm="598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Emergency Plan</a:t>
            </a:r>
          </a:p>
        </p:txBody>
      </p:sp>
      <p:sp>
        <p:nvSpPr>
          <p:cNvPr id="3" name="Content Placeholder 2"/>
          <p:cNvSpPr>
            <a:spLocks noGrp="1"/>
          </p:cNvSpPr>
          <p:nvPr>
            <p:ph type="body" sz="quarter" idx="11"/>
          </p:nvPr>
        </p:nvSpPr>
        <p:spPr/>
        <p:txBody>
          <a:bodyPr>
            <a:normAutofit fontScale="85000" lnSpcReduction="20000"/>
          </a:bodyPr>
          <a:lstStyle/>
          <a:p>
            <a:r>
              <a:rPr lang="en-US"/>
              <a:t>Each school must have a plan to ensure a smooth test administration for all students that includes:</a:t>
            </a:r>
          </a:p>
          <a:p>
            <a:pPr lvl="1"/>
            <a:r>
              <a:rPr lang="en-US"/>
              <a:t>Not conducting fire, or other drills, or practicing school lock downs during the test window.</a:t>
            </a:r>
          </a:p>
          <a:p>
            <a:pPr lvl="1"/>
            <a:r>
              <a:rPr lang="en-US"/>
              <a:t>Having a plan in place to adjust test schedules or use authorized alternate test administrators during unexpected absences of the primary teacher/test administrator.</a:t>
            </a:r>
          </a:p>
          <a:p>
            <a:pPr lvl="1"/>
            <a:r>
              <a:rPr lang="en-US"/>
              <a:t>Ensure all teachers understand how to handle temporary test disruptions and completion of testlets based on the DLM training materials. </a:t>
            </a:r>
          </a:p>
        </p:txBody>
      </p:sp>
      <p:sp>
        <p:nvSpPr>
          <p:cNvPr id="4" name="Slide Number Placeholder 3"/>
          <p:cNvSpPr>
            <a:spLocks noGrp="1"/>
          </p:cNvSpPr>
          <p:nvPr>
            <p:ph type="sldNum" sz="quarter" idx="10"/>
          </p:nvPr>
        </p:nvSpPr>
        <p:spPr/>
        <p:txBody>
          <a:bodyPr/>
          <a:lstStyle/>
          <a:p>
            <a:fld id="{3E2C0D1D-59B7-45BC-A3E1-FBABA70C494B}" type="slidenum">
              <a:rPr lang="en-US" smtClean="0"/>
              <a:pPr/>
              <a:t>19</a:t>
            </a:fld>
            <a:endParaRPr 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Topics in this Presentation</a:t>
            </a:r>
          </a:p>
        </p:txBody>
      </p:sp>
      <p:sp>
        <p:nvSpPr>
          <p:cNvPr id="5" name="Slide Number Placeholder 4"/>
          <p:cNvSpPr>
            <a:spLocks noGrp="1"/>
          </p:cNvSpPr>
          <p:nvPr>
            <p:ph type="sldNum" sz="quarter" idx="10"/>
          </p:nvPr>
        </p:nvSpPr>
        <p:spPr/>
        <p:txBody>
          <a:bodyPr/>
          <a:lstStyle/>
          <a:p>
            <a:fld id="{3E2C0D1D-59B7-45BC-A3E1-FBABA70C494B}" type="slidenum">
              <a:rPr lang="en-US" smtClean="0"/>
              <a:pPr/>
              <a:t>2</a:t>
            </a:fld>
            <a:endParaRPr lang="en-US"/>
          </a:p>
        </p:txBody>
      </p:sp>
      <p:graphicFrame>
        <p:nvGraphicFramePr>
          <p:cNvPr id="8" name="Content Placeholder 7">
            <a:extLst>
              <a:ext uri="{FF2B5EF4-FFF2-40B4-BE49-F238E27FC236}">
                <a16:creationId xmlns:a16="http://schemas.microsoft.com/office/drawing/2014/main" id="{42448F1E-5EE8-4FA5-ACB8-B6D7ADDAEF97}"/>
              </a:ext>
            </a:extLst>
          </p:cNvPr>
          <p:cNvGraphicFramePr>
            <a:graphicFrameLocks noGrp="1"/>
          </p:cNvGraphicFramePr>
          <p:nvPr>
            <p:ph idx="4294967295"/>
            <p:extLst>
              <p:ext uri="{D42A27DB-BD31-4B8C-83A1-F6EECF244321}">
                <p14:modId xmlns:p14="http://schemas.microsoft.com/office/powerpoint/2010/main" val="2077181521"/>
              </p:ext>
            </p:extLst>
          </p:nvPr>
        </p:nvGraphicFramePr>
        <p:xfrm>
          <a:off x="673223" y="1444625"/>
          <a:ext cx="10515600" cy="3688080"/>
        </p:xfrm>
        <a:graphic>
          <a:graphicData uri="http://schemas.openxmlformats.org/drawingml/2006/table">
            <a:tbl>
              <a:tblPr firstRow="1" bandRow="1">
                <a:tableStyleId>{5DA37D80-6434-44D0-A028-1B22A696006F}</a:tableStyleId>
              </a:tblPr>
              <a:tblGrid>
                <a:gridCol w="6728012">
                  <a:extLst>
                    <a:ext uri="{9D8B030D-6E8A-4147-A177-3AD203B41FA5}">
                      <a16:colId xmlns:a16="http://schemas.microsoft.com/office/drawing/2014/main" val="3233824471"/>
                    </a:ext>
                  </a:extLst>
                </a:gridCol>
                <a:gridCol w="3787588">
                  <a:extLst>
                    <a:ext uri="{9D8B030D-6E8A-4147-A177-3AD203B41FA5}">
                      <a16:colId xmlns:a16="http://schemas.microsoft.com/office/drawing/2014/main" val="2092831051"/>
                    </a:ext>
                  </a:extLst>
                </a:gridCol>
              </a:tblGrid>
              <a:tr h="234688">
                <a:tc>
                  <a:txBody>
                    <a:bodyPr/>
                    <a:lstStyle/>
                    <a:p>
                      <a:r>
                        <a:rPr lang="en-US" sz="1600" dirty="0"/>
                        <a:t>Topic</a:t>
                      </a:r>
                    </a:p>
                  </a:txBody>
                  <a:tcPr/>
                </a:tc>
                <a:tc>
                  <a:txBody>
                    <a:bodyPr/>
                    <a:lstStyle/>
                    <a:p>
                      <a:r>
                        <a:rPr lang="en-US" sz="1600"/>
                        <a:t>Slides</a:t>
                      </a:r>
                    </a:p>
                  </a:txBody>
                  <a:tcPr/>
                </a:tc>
                <a:extLst>
                  <a:ext uri="{0D108BD9-81ED-4DB2-BD59-A6C34878D82A}">
                    <a16:rowId xmlns:a16="http://schemas.microsoft.com/office/drawing/2014/main" val="2163584180"/>
                  </a:ext>
                </a:extLst>
              </a:tr>
              <a:tr h="234688">
                <a:tc>
                  <a:txBody>
                    <a:bodyPr/>
                    <a:lstStyle/>
                    <a:p>
                      <a:r>
                        <a:rPr lang="en-US" sz="1600"/>
                        <a:t>Test Dates, Test Settings, Additional Administrators and Test Tickets</a:t>
                      </a:r>
                      <a:endParaRPr lang="en-US" sz="1600" b="0"/>
                    </a:p>
                  </a:txBody>
                  <a:tcPr/>
                </a:tc>
                <a:tc>
                  <a:txBody>
                    <a:bodyPr/>
                    <a:lstStyle/>
                    <a:p>
                      <a:r>
                        <a:rPr lang="en-US" sz="1600"/>
                        <a:t>3 to 8</a:t>
                      </a:r>
                    </a:p>
                  </a:txBody>
                  <a:tcPr/>
                </a:tc>
                <a:extLst>
                  <a:ext uri="{0D108BD9-81ED-4DB2-BD59-A6C34878D82A}">
                    <a16:rowId xmlns:a16="http://schemas.microsoft.com/office/drawing/2014/main" val="494077739"/>
                  </a:ext>
                </a:extLst>
              </a:tr>
              <a:tr h="234688">
                <a:tc>
                  <a:txBody>
                    <a:bodyPr/>
                    <a:lstStyle/>
                    <a:p>
                      <a:r>
                        <a:rPr lang="en-US" sz="1600"/>
                        <a:t>Selection of Test Sites, Schedules, and Testlet Completion Forms</a:t>
                      </a:r>
                      <a:endParaRPr lang="en-US" sz="1600" b="0"/>
                    </a:p>
                  </a:txBody>
                  <a:tcPr/>
                </a:tc>
                <a:tc>
                  <a:txBody>
                    <a:bodyPr/>
                    <a:lstStyle/>
                    <a:p>
                      <a:r>
                        <a:rPr lang="en-US" sz="1600"/>
                        <a:t>9 to 14</a:t>
                      </a:r>
                    </a:p>
                  </a:txBody>
                  <a:tcPr/>
                </a:tc>
                <a:extLst>
                  <a:ext uri="{0D108BD9-81ED-4DB2-BD59-A6C34878D82A}">
                    <a16:rowId xmlns:a16="http://schemas.microsoft.com/office/drawing/2014/main" val="3997497076"/>
                  </a:ext>
                </a:extLst>
              </a:tr>
              <a:tr h="234688">
                <a:tc>
                  <a:txBody>
                    <a:bodyPr/>
                    <a:lstStyle/>
                    <a:p>
                      <a:r>
                        <a:rPr lang="en-US" sz="1600" dirty="0"/>
                        <a:t>Operational Testing and Optional </a:t>
                      </a:r>
                      <a:r>
                        <a:rPr lang="en-US" sz="1600" dirty="0" err="1"/>
                        <a:t>Testlets</a:t>
                      </a:r>
                      <a:endParaRPr lang="en-US" sz="1600" b="0" dirty="0"/>
                    </a:p>
                  </a:txBody>
                  <a:tcPr/>
                </a:tc>
                <a:tc>
                  <a:txBody>
                    <a:bodyPr/>
                    <a:lstStyle/>
                    <a:p>
                      <a:r>
                        <a:rPr lang="en-US" sz="1600"/>
                        <a:t>15 to 18</a:t>
                      </a:r>
                    </a:p>
                  </a:txBody>
                  <a:tcPr/>
                </a:tc>
                <a:extLst>
                  <a:ext uri="{0D108BD9-81ED-4DB2-BD59-A6C34878D82A}">
                    <a16:rowId xmlns:a16="http://schemas.microsoft.com/office/drawing/2014/main" val="1366840892"/>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During the Test</a:t>
                      </a:r>
                      <a:endParaRPr lang="en-US" sz="1600" b="0"/>
                    </a:p>
                  </a:txBody>
                  <a:tcPr/>
                </a:tc>
                <a:tc>
                  <a:txBody>
                    <a:bodyPr/>
                    <a:lstStyle/>
                    <a:p>
                      <a:r>
                        <a:rPr lang="en-US" sz="1600" dirty="0"/>
                        <a:t>18 to 26</a:t>
                      </a:r>
                    </a:p>
                  </a:txBody>
                  <a:tcPr/>
                </a:tc>
                <a:extLst>
                  <a:ext uri="{0D108BD9-81ED-4DB2-BD59-A6C34878D82A}">
                    <a16:rowId xmlns:a16="http://schemas.microsoft.com/office/drawing/2014/main" val="1342410610"/>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Required and Optional Forms</a:t>
                      </a:r>
                      <a:endParaRPr lang="en-US" sz="1600" b="0"/>
                    </a:p>
                  </a:txBody>
                  <a:tcPr/>
                </a:tc>
                <a:tc>
                  <a:txBody>
                    <a:bodyPr/>
                    <a:lstStyle/>
                    <a:p>
                      <a:r>
                        <a:rPr lang="en-US" sz="1600" dirty="0"/>
                        <a:t>28 to 34</a:t>
                      </a:r>
                    </a:p>
                  </a:txBody>
                  <a:tcPr/>
                </a:tc>
                <a:extLst>
                  <a:ext uri="{0D108BD9-81ED-4DB2-BD59-A6C34878D82A}">
                    <a16:rowId xmlns:a16="http://schemas.microsoft.com/office/drawing/2014/main" val="653861759"/>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District Test Coordinator Information</a:t>
                      </a:r>
                      <a:endParaRPr lang="en-US" sz="1600" b="0" dirty="0"/>
                    </a:p>
                  </a:txBody>
                  <a:tcPr/>
                </a:tc>
                <a:tc>
                  <a:txBody>
                    <a:bodyPr/>
                    <a:lstStyle/>
                    <a:p>
                      <a:r>
                        <a:rPr lang="en-US" sz="1600" dirty="0"/>
                        <a:t>35 to 39</a:t>
                      </a:r>
                    </a:p>
                  </a:txBody>
                  <a:tcPr/>
                </a:tc>
                <a:extLst>
                  <a:ext uri="{0D108BD9-81ED-4DB2-BD59-A6C34878D82A}">
                    <a16:rowId xmlns:a16="http://schemas.microsoft.com/office/drawing/2014/main" val="1517952094"/>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Test Security</a:t>
                      </a:r>
                      <a:endParaRPr lang="en-US" sz="1600" b="0"/>
                    </a:p>
                  </a:txBody>
                  <a:tcPr/>
                </a:tc>
                <a:tc>
                  <a:txBody>
                    <a:bodyPr/>
                    <a:lstStyle/>
                    <a:p>
                      <a:r>
                        <a:rPr lang="en-US" sz="1600" dirty="0"/>
                        <a:t>40 to 45</a:t>
                      </a:r>
                    </a:p>
                  </a:txBody>
                  <a:tcPr/>
                </a:tc>
                <a:extLst>
                  <a:ext uri="{0D108BD9-81ED-4DB2-BD59-A6C34878D82A}">
                    <a16:rowId xmlns:a16="http://schemas.microsoft.com/office/drawing/2014/main" val="3329993708"/>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Security Breaches</a:t>
                      </a:r>
                      <a:endParaRPr lang="en-US" sz="1600" b="0"/>
                    </a:p>
                  </a:txBody>
                  <a:tcPr/>
                </a:tc>
                <a:tc>
                  <a:txBody>
                    <a:bodyPr/>
                    <a:lstStyle/>
                    <a:p>
                      <a:r>
                        <a:rPr lang="en-US" sz="1600" dirty="0"/>
                        <a:t>46 to 51</a:t>
                      </a:r>
                    </a:p>
                  </a:txBody>
                  <a:tcPr/>
                </a:tc>
                <a:extLst>
                  <a:ext uri="{0D108BD9-81ED-4DB2-BD59-A6C34878D82A}">
                    <a16:rowId xmlns:a16="http://schemas.microsoft.com/office/drawing/2014/main" val="367287188"/>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Document Retention</a:t>
                      </a:r>
                      <a:endParaRPr lang="en-US" sz="1600" b="0"/>
                    </a:p>
                  </a:txBody>
                  <a:tcPr/>
                </a:tc>
                <a:tc>
                  <a:txBody>
                    <a:bodyPr/>
                    <a:lstStyle/>
                    <a:p>
                      <a:r>
                        <a:rPr lang="en-US" sz="1600" dirty="0"/>
                        <a:t>52 to 53</a:t>
                      </a:r>
                    </a:p>
                  </a:txBody>
                  <a:tcPr/>
                </a:tc>
                <a:extLst>
                  <a:ext uri="{0D108BD9-81ED-4DB2-BD59-A6C34878D82A}">
                    <a16:rowId xmlns:a16="http://schemas.microsoft.com/office/drawing/2014/main" val="1061858339"/>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Contacts and More Information</a:t>
                      </a:r>
                      <a:endParaRPr lang="en-US" sz="1600" b="0" dirty="0"/>
                    </a:p>
                  </a:txBody>
                  <a:tcPr/>
                </a:tc>
                <a:tc>
                  <a:txBody>
                    <a:bodyPr/>
                    <a:lstStyle/>
                    <a:p>
                      <a:r>
                        <a:rPr lang="en-US" sz="1600" dirty="0"/>
                        <a:t>53 to 58</a:t>
                      </a:r>
                    </a:p>
                  </a:txBody>
                  <a:tcPr/>
                </a:tc>
                <a:extLst>
                  <a:ext uri="{0D108BD9-81ED-4DB2-BD59-A6C34878D82A}">
                    <a16:rowId xmlns:a16="http://schemas.microsoft.com/office/drawing/2014/main" val="1645574357"/>
                  </a:ext>
                </a:extLst>
              </a:tr>
            </a:tbl>
          </a:graphicData>
        </a:graphic>
      </p:graphicFrame>
    </p:spTree>
    <p:extLst>
      <p:ext uri="{BB962C8B-B14F-4D97-AF65-F5344CB8AC3E}">
        <p14:creationId xmlns:p14="http://schemas.microsoft.com/office/powerpoint/2010/main" val="77914796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Folder for Testing</a:t>
            </a:r>
          </a:p>
        </p:txBody>
      </p:sp>
      <p:sp>
        <p:nvSpPr>
          <p:cNvPr id="3" name="Content Placeholder 2"/>
          <p:cNvSpPr>
            <a:spLocks noGrp="1"/>
          </p:cNvSpPr>
          <p:nvPr>
            <p:ph type="body" sz="quarter" idx="11"/>
          </p:nvPr>
        </p:nvSpPr>
        <p:spPr/>
        <p:txBody>
          <a:bodyPr vert="horz" lIns="91440" tIns="45720" rIns="91440" bIns="45720" rtlCol="0" anchor="t">
            <a:normAutofit fontScale="77500" lnSpcReduction="20000"/>
          </a:bodyPr>
          <a:lstStyle/>
          <a:p>
            <a:r>
              <a:rPr lang="en-US" sz="3200"/>
              <a:t>A Test Administrator must have a folder for each student testing that contains:</a:t>
            </a:r>
          </a:p>
          <a:p>
            <a:pPr lvl="1"/>
            <a:r>
              <a:rPr lang="en-US" sz="3200"/>
              <a:t>The student’s test ticket;</a:t>
            </a:r>
          </a:p>
          <a:p>
            <a:pPr lvl="1"/>
            <a:r>
              <a:rPr lang="en-US" sz="3200">
                <a:latin typeface="Palatino Linotype"/>
              </a:rPr>
              <a:t>The TIP applicable to the </a:t>
            </a:r>
            <a:r>
              <a:rPr lang="en-US" sz="3200" err="1">
                <a:latin typeface="Palatino Linotype"/>
              </a:rPr>
              <a:t>testlet</a:t>
            </a:r>
            <a:r>
              <a:rPr lang="en-US" sz="3200">
                <a:latin typeface="Palatino Linotype"/>
              </a:rPr>
              <a:t> being administered;</a:t>
            </a:r>
          </a:p>
          <a:p>
            <a:pPr lvl="1"/>
            <a:r>
              <a:rPr lang="en-US" sz="3200">
                <a:latin typeface="Palatino Linotype"/>
              </a:rPr>
              <a:t>The NJ </a:t>
            </a:r>
            <a:r>
              <a:rPr lang="en-US" sz="3200" err="1">
                <a:latin typeface="Palatino Linotype"/>
              </a:rPr>
              <a:t>Testlet</a:t>
            </a:r>
            <a:r>
              <a:rPr lang="en-US" sz="3200">
                <a:latin typeface="Palatino Linotype"/>
              </a:rPr>
              <a:t> Completion form (see form on the </a:t>
            </a:r>
            <a:r>
              <a:rPr lang="en-US" sz="3200">
                <a:latin typeface="Palatino Linotype"/>
                <a:hlinkClick r:id="rId3"/>
              </a:rPr>
              <a:t>NJ DLM </a:t>
            </a:r>
            <a:r>
              <a:rPr lang="en-US" sz="3200">
                <a:latin typeface="Palatino Linotype"/>
              </a:rPr>
              <a:t>website for more detail); and</a:t>
            </a:r>
          </a:p>
          <a:p>
            <a:pPr lvl="1"/>
            <a:r>
              <a:rPr lang="en-US" sz="3200"/>
              <a:t>The NJ Test Administrator Observation form (see form on the </a:t>
            </a:r>
            <a:r>
              <a:rPr lang="en-US" sz="3200">
                <a:hlinkClick r:id="rId3"/>
              </a:rPr>
              <a:t>NJ DLM </a:t>
            </a:r>
            <a:r>
              <a:rPr lang="en-US" sz="3200"/>
              <a:t>website for more detail).</a:t>
            </a:r>
            <a:endParaRPr lang="en-US" sz="3200">
              <a:cs typeface="Calibri"/>
            </a:endParaRPr>
          </a:p>
          <a:p>
            <a:r>
              <a:rPr lang="en-US" sz="3200">
                <a:latin typeface="Palatino Linotype"/>
              </a:rPr>
              <a:t>The Test Administrator must also have the necessary manipulatives collected prior to administering a </a:t>
            </a:r>
            <a:r>
              <a:rPr lang="en-US" sz="3200" err="1">
                <a:latin typeface="Palatino Linotype"/>
              </a:rPr>
              <a:t>testlet</a:t>
            </a:r>
            <a:r>
              <a:rPr lang="en-US" sz="3200">
                <a:latin typeface="Palatino Linotype"/>
              </a:rPr>
              <a:t>.</a:t>
            </a:r>
          </a:p>
        </p:txBody>
      </p:sp>
      <p:sp>
        <p:nvSpPr>
          <p:cNvPr id="5" name="Slide Number Placeholder 4"/>
          <p:cNvSpPr>
            <a:spLocks noGrp="1"/>
          </p:cNvSpPr>
          <p:nvPr>
            <p:ph type="sldNum" sz="quarter" idx="10"/>
          </p:nvPr>
        </p:nvSpPr>
        <p:spPr/>
        <p:txBody>
          <a:bodyPr/>
          <a:lstStyle/>
          <a:p>
            <a:fld id="{3E2C0D1D-59B7-45BC-A3E1-FBABA70C494B}" type="slidenum">
              <a:rPr lang="en-US" smtClean="0"/>
              <a:pPr/>
              <a:t>20</a:t>
            </a:fld>
            <a:endParaRPr lang="en-US"/>
          </a:p>
        </p:txBody>
      </p:sp>
    </p:spTree>
    <p:extLst>
      <p:ext uri="{BB962C8B-B14F-4D97-AF65-F5344CB8AC3E}">
        <p14:creationId xmlns:p14="http://schemas.microsoft.com/office/powerpoint/2010/main" val="85539732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176EFB-02E6-40E7-AEDE-00C5863E4DB2}"/>
              </a:ext>
            </a:extLst>
          </p:cNvPr>
          <p:cNvSpPr>
            <a:spLocks noGrp="1"/>
          </p:cNvSpPr>
          <p:nvPr>
            <p:ph type="title"/>
          </p:nvPr>
        </p:nvSpPr>
        <p:spPr/>
        <p:txBody>
          <a:bodyPr/>
          <a:lstStyle/>
          <a:p>
            <a:r>
              <a:rPr lang="en-US" sz="4400"/>
              <a:t>Optional Test Administrator Checklist</a:t>
            </a:r>
          </a:p>
        </p:txBody>
      </p:sp>
      <p:sp>
        <p:nvSpPr>
          <p:cNvPr id="7" name="Content Placeholder 6"/>
          <p:cNvSpPr>
            <a:spLocks noGrp="1"/>
          </p:cNvSpPr>
          <p:nvPr>
            <p:ph sz="half" idx="1"/>
          </p:nvPr>
        </p:nvSpPr>
        <p:spPr/>
        <p:txBody>
          <a:bodyPr>
            <a:normAutofit/>
          </a:bodyPr>
          <a:lstStyle/>
          <a:p>
            <a:pPr marL="0" indent="0">
              <a:buNone/>
            </a:pPr>
            <a:r>
              <a:rPr lang="en-US" sz="3200" dirty="0"/>
              <a:t>This is a sample checklist found on the </a:t>
            </a:r>
            <a:r>
              <a:rPr lang="en-US" sz="3200" dirty="0">
                <a:hlinkClick r:id="rId2"/>
              </a:rPr>
              <a:t>NJ DLM </a:t>
            </a:r>
            <a:r>
              <a:rPr lang="en-US" sz="3200" dirty="0"/>
              <a:t>webpage that can be used in preparation for the DLM and can be modified by districts as necessary.</a:t>
            </a:r>
          </a:p>
        </p:txBody>
      </p:sp>
      <p:pic>
        <p:nvPicPr>
          <p:cNvPr id="9" name="Content Placeholder 8" descr="DLM Optional Checklist">
            <a:extLst>
              <a:ext uri="{FF2B5EF4-FFF2-40B4-BE49-F238E27FC236}">
                <a16:creationId xmlns:a16="http://schemas.microsoft.com/office/drawing/2014/main" id="{D291EF68-3CE3-44B4-84EE-030448862A5F}"/>
              </a:ext>
            </a:extLst>
          </p:cNvPr>
          <p:cNvPicPr>
            <a:picLocks noGrp="1" noChangeAspect="1"/>
          </p:cNvPicPr>
          <p:nvPr>
            <p:ph sz="half" idx="13"/>
          </p:nvPr>
        </p:nvPicPr>
        <p:blipFill>
          <a:blip r:embed="rId3"/>
          <a:stretch>
            <a:fillRect/>
          </a:stretch>
        </p:blipFill>
        <p:spPr>
          <a:xfrm>
            <a:off x="6019800" y="1324247"/>
            <a:ext cx="4997952" cy="4498975"/>
          </a:xfrm>
        </p:spPr>
      </p:pic>
      <p:sp>
        <p:nvSpPr>
          <p:cNvPr id="5" name="Slide Number Placeholder 4"/>
          <p:cNvSpPr>
            <a:spLocks noGrp="1"/>
          </p:cNvSpPr>
          <p:nvPr>
            <p:ph type="sldNum" sz="quarter" idx="12"/>
          </p:nvPr>
        </p:nvSpPr>
        <p:spPr/>
        <p:txBody>
          <a:bodyPr/>
          <a:lstStyle/>
          <a:p>
            <a:fld id="{3E2C0D1D-59B7-45BC-A3E1-FBABA70C494B}" type="slidenum">
              <a:rPr lang="en-US"/>
              <a:pPr/>
              <a:t>21</a:t>
            </a:fld>
            <a:endParaRPr lang="en-US"/>
          </a:p>
        </p:txBody>
      </p:sp>
    </p:spTree>
    <p:extLst>
      <p:ext uri="{BB962C8B-B14F-4D97-AF65-F5344CB8AC3E}">
        <p14:creationId xmlns:p14="http://schemas.microsoft.com/office/powerpoint/2010/main" val="79248520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t>Prior to testing, check the status of Kite System on the DLM Webpage</a:t>
            </a:r>
          </a:p>
        </p:txBody>
      </p:sp>
      <p:sp>
        <p:nvSpPr>
          <p:cNvPr id="6151" name="Content Placeholder 6150">
            <a:extLst>
              <a:ext uri="{FF2B5EF4-FFF2-40B4-BE49-F238E27FC236}">
                <a16:creationId xmlns:a16="http://schemas.microsoft.com/office/drawing/2014/main" id="{B22EFEDA-E6AF-4F00-A6C0-B38E64C39676}"/>
              </a:ext>
            </a:extLst>
          </p:cNvPr>
          <p:cNvSpPr>
            <a:spLocks noGrp="1"/>
          </p:cNvSpPr>
          <p:nvPr>
            <p:ph idx="1"/>
          </p:nvPr>
        </p:nvSpPr>
        <p:spPr>
          <a:xfrm>
            <a:off x="146292" y="1430627"/>
            <a:ext cx="11890272" cy="1538996"/>
          </a:xfrm>
        </p:spPr>
        <p:txBody>
          <a:bodyPr>
            <a:normAutofit/>
          </a:bodyPr>
          <a:lstStyle/>
          <a:p>
            <a:pPr marL="0" indent="0" algn="ctr">
              <a:buNone/>
            </a:pPr>
            <a:r>
              <a:rPr lang="en-US" sz="2000"/>
              <a:t>This page indicates the system status and any current issues. </a:t>
            </a:r>
          </a:p>
          <a:p>
            <a:pPr marL="0" indent="0" algn="ctr">
              <a:buNone/>
            </a:pPr>
            <a:r>
              <a:rPr lang="en-US" sz="2000"/>
              <a:t>Find it on the </a:t>
            </a:r>
            <a:r>
              <a:rPr lang="en-US" sz="2000">
                <a:hlinkClick r:id="rId2"/>
              </a:rPr>
              <a:t>Kite Suite</a:t>
            </a:r>
            <a:r>
              <a:rPr lang="en-US" sz="2000"/>
              <a:t> webpage of the DLM website</a:t>
            </a:r>
          </a:p>
        </p:txBody>
      </p:sp>
      <p:pic>
        <p:nvPicPr>
          <p:cNvPr id="3" name="Picture 2" descr="Screenshot: Current Kite System Status shows last updated date; no issues for kite student and kite educator portal. 2021-22 Kite System uptime shows 100% for both portals.">
            <a:extLst>
              <a:ext uri="{FF2B5EF4-FFF2-40B4-BE49-F238E27FC236}">
                <a16:creationId xmlns:a16="http://schemas.microsoft.com/office/drawing/2014/main" id="{28CEBBC2-0F3D-4262-935E-A62712EEAE2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668388" y="3425335"/>
            <a:ext cx="6019331" cy="1926185"/>
          </a:xfrm>
          <a:prstGeom prst="rect">
            <a:avLst/>
          </a:prstGeom>
          <a:effectLst/>
        </p:spPr>
      </p:pic>
      <p:sp>
        <p:nvSpPr>
          <p:cNvPr id="11" name="Slide Number Placeholder 10"/>
          <p:cNvSpPr>
            <a:spLocks noGrp="1"/>
          </p:cNvSpPr>
          <p:nvPr>
            <p:ph type="sldNum" sz="quarter" idx="12"/>
          </p:nvPr>
        </p:nvSpPr>
        <p:spPr/>
        <p:txBody>
          <a:bodyPr>
            <a:normAutofit/>
          </a:bodyPr>
          <a:lstStyle/>
          <a:p>
            <a:pPr>
              <a:spcAft>
                <a:spcPts val="600"/>
              </a:spcAft>
            </a:pPr>
            <a:fld id="{683D04AB-6D5E-40E3-B005-6F50577D65F7}" type="slidenum">
              <a:rPr lang="en-US"/>
              <a:pPr>
                <a:spcAft>
                  <a:spcPts val="600"/>
                </a:spcAft>
              </a:pPr>
              <a:t>22</a:t>
            </a:fld>
            <a:endParaRPr 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Test Administration Details</a:t>
            </a:r>
          </a:p>
        </p:txBody>
      </p:sp>
      <p:sp>
        <p:nvSpPr>
          <p:cNvPr id="10" name="Content Placeholder 9"/>
          <p:cNvSpPr>
            <a:spLocks noGrp="1"/>
          </p:cNvSpPr>
          <p:nvPr>
            <p:ph type="body" sz="quarter" idx="11"/>
          </p:nvPr>
        </p:nvSpPr>
        <p:spPr/>
        <p:txBody>
          <a:bodyPr>
            <a:normAutofit lnSpcReduction="10000"/>
          </a:bodyPr>
          <a:lstStyle/>
          <a:p>
            <a:r>
              <a:rPr lang="en-US"/>
              <a:t>After a testlet has been completed, it may take up to fifteen minutes for the next testlet to be assigned.</a:t>
            </a:r>
          </a:p>
          <a:p>
            <a:r>
              <a:rPr lang="en-US"/>
              <a:t>It may occasionally take the system longer to assign a testlet. This is due to the volume of students testing and the computer adaptive system, which must select new test items based on several statistical measures (e.g. performance on linkage level, new EE to be tested, etc.).</a:t>
            </a:r>
          </a:p>
        </p:txBody>
      </p:sp>
      <p:sp>
        <p:nvSpPr>
          <p:cNvPr id="14" name="Slide Number Placeholder 13"/>
          <p:cNvSpPr>
            <a:spLocks noGrp="1"/>
          </p:cNvSpPr>
          <p:nvPr>
            <p:ph type="sldNum" sz="quarter" idx="10"/>
          </p:nvPr>
        </p:nvSpPr>
        <p:spPr/>
        <p:txBody>
          <a:bodyPr/>
          <a:lstStyle/>
          <a:p>
            <a:r>
              <a:rPr lang="en-US"/>
              <a:t>39</a:t>
            </a:r>
          </a:p>
        </p:txBody>
      </p:sp>
    </p:spTree>
    <p:extLst>
      <p:ext uri="{BB962C8B-B14F-4D97-AF65-F5344CB8AC3E}">
        <p14:creationId xmlns:p14="http://schemas.microsoft.com/office/powerpoint/2010/main" val="3482295140"/>
      </p:ext>
    </p:extLst>
  </p:cSld>
  <p:clrMapOvr>
    <a:masterClrMapping/>
  </p:clrMapOvr>
  <p:transition spd="slow" advTm="2773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Prompting Not Allowed</a:t>
            </a:r>
          </a:p>
        </p:txBody>
      </p:sp>
      <p:sp>
        <p:nvSpPr>
          <p:cNvPr id="5" name="Content Placeholder 4"/>
          <p:cNvSpPr>
            <a:spLocks noGrp="1"/>
          </p:cNvSpPr>
          <p:nvPr>
            <p:ph type="body" sz="quarter" idx="11"/>
          </p:nvPr>
        </p:nvSpPr>
        <p:spPr/>
        <p:txBody>
          <a:bodyPr>
            <a:normAutofit fontScale="70000" lnSpcReduction="20000"/>
          </a:bodyPr>
          <a:lstStyle/>
          <a:p>
            <a:r>
              <a:rPr lang="en-US"/>
              <a:t>Verbal, gestural, model, and physical prompting is not allowed during the administration of any DLM </a:t>
            </a:r>
            <a:r>
              <a:rPr lang="en-US" err="1"/>
              <a:t>testlet</a:t>
            </a:r>
            <a:r>
              <a:rPr lang="en-US"/>
              <a:t>.</a:t>
            </a:r>
          </a:p>
          <a:p>
            <a:r>
              <a:rPr lang="en-US"/>
              <a:t>Students may not be given any help to answer the questions. </a:t>
            </a:r>
          </a:p>
          <a:p>
            <a:r>
              <a:rPr lang="en-US"/>
              <a:t>If a student does not answer a question, the test administrator may repeat the test question and then pause an appropriate amount of time for a student to process the question and select an answer.</a:t>
            </a:r>
          </a:p>
          <a:p>
            <a:r>
              <a:rPr lang="en-US"/>
              <a:t>If the student still does not answer the question:</a:t>
            </a:r>
          </a:p>
          <a:p>
            <a:pPr lvl="1"/>
            <a:r>
              <a:rPr lang="en-US" sz="2800"/>
              <a:t>The teacher must mark “no response” when it is listed as one of the response options; or</a:t>
            </a:r>
          </a:p>
          <a:p>
            <a:pPr lvl="1"/>
            <a:r>
              <a:rPr lang="en-US" sz="2800"/>
              <a:t>If “no response” is not one of the options, then do not mark any option. Continue to the next test question after leaving the prior answer blank. </a:t>
            </a:r>
          </a:p>
        </p:txBody>
      </p:sp>
      <p:sp>
        <p:nvSpPr>
          <p:cNvPr id="10" name="Slide Number Placeholder 9"/>
          <p:cNvSpPr>
            <a:spLocks noGrp="1"/>
          </p:cNvSpPr>
          <p:nvPr>
            <p:ph type="sldNum" sz="quarter" idx="10"/>
          </p:nvPr>
        </p:nvSpPr>
        <p:spPr/>
        <p:txBody>
          <a:bodyPr/>
          <a:lstStyle/>
          <a:p>
            <a:fld id="{683D04AB-6D5E-40E3-B005-6F50577D65F7}" type="slidenum">
              <a:rPr lang="en-US" smtClean="0"/>
              <a:pPr/>
              <a:t>24</a:t>
            </a:fld>
            <a:endParaRPr lang="en-US"/>
          </a:p>
        </p:txBody>
      </p:sp>
    </p:spTree>
  </p:cSld>
  <p:clrMapOvr>
    <a:masterClrMapping/>
  </p:clrMapOvr>
  <p:transition advTm="1874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Clarification Allowed If Needed</a:t>
            </a:r>
          </a:p>
        </p:txBody>
      </p:sp>
      <p:sp>
        <p:nvSpPr>
          <p:cNvPr id="3" name="Content Placeholder 2"/>
          <p:cNvSpPr>
            <a:spLocks noGrp="1"/>
          </p:cNvSpPr>
          <p:nvPr>
            <p:ph type="body" sz="quarter" idx="11"/>
          </p:nvPr>
        </p:nvSpPr>
        <p:spPr/>
        <p:txBody>
          <a:bodyPr>
            <a:normAutofit fontScale="62500" lnSpcReduction="20000"/>
          </a:bodyPr>
          <a:lstStyle/>
          <a:p>
            <a:r>
              <a:rPr lang="en-US"/>
              <a:t>Some test item directions ask the teacher to say “Show me the ….”</a:t>
            </a:r>
          </a:p>
          <a:p>
            <a:r>
              <a:rPr lang="en-US"/>
              <a:t>This may not be the language you typically use when asking a student a question.</a:t>
            </a:r>
          </a:p>
          <a:p>
            <a:r>
              <a:rPr lang="en-US"/>
              <a:t>When necessary, after stating the phrase “Show me the …,” you may restate the phrase for clarification by saying either of the following:</a:t>
            </a:r>
          </a:p>
          <a:p>
            <a:pPr lvl="1"/>
            <a:r>
              <a:rPr lang="en-US" sz="2800"/>
              <a:t>“Look at the …”</a:t>
            </a:r>
          </a:p>
          <a:p>
            <a:pPr lvl="1"/>
            <a:r>
              <a:rPr lang="en-US" sz="2800"/>
              <a:t>“Point to the …”</a:t>
            </a:r>
          </a:p>
          <a:p>
            <a:pPr lvl="1"/>
            <a:r>
              <a:rPr lang="en-US" sz="2800"/>
              <a:t>“Touch the …” </a:t>
            </a:r>
          </a:p>
          <a:p>
            <a:r>
              <a:rPr lang="en-US"/>
              <a:t>For example, the teacher may say “Show me the red marker.” Then for clarification the teacher says “Point to the red marker.”</a:t>
            </a:r>
          </a:p>
        </p:txBody>
      </p:sp>
      <p:sp>
        <p:nvSpPr>
          <p:cNvPr id="8" name="Slide Number Placeholder 7"/>
          <p:cNvSpPr>
            <a:spLocks noGrp="1"/>
          </p:cNvSpPr>
          <p:nvPr>
            <p:ph type="sldNum" sz="quarter" idx="10"/>
          </p:nvPr>
        </p:nvSpPr>
        <p:spPr/>
        <p:txBody>
          <a:bodyPr/>
          <a:lstStyle/>
          <a:p>
            <a:fld id="{683D04AB-6D5E-40E3-B005-6F50577D65F7}" type="slidenum">
              <a:rPr lang="en-US" smtClean="0"/>
              <a:pPr/>
              <a:t>25</a:t>
            </a:fld>
            <a:endParaRPr lang="en-US"/>
          </a:p>
        </p:txBody>
      </p:sp>
    </p:spTree>
  </p:cSld>
  <p:clrMapOvr>
    <a:masterClrMapping/>
  </p:clrMapOvr>
  <p:transition advTm="68707"/>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Submission of Testlets</a:t>
            </a:r>
          </a:p>
        </p:txBody>
      </p:sp>
      <p:sp>
        <p:nvSpPr>
          <p:cNvPr id="3" name="Content Placeholder 2"/>
          <p:cNvSpPr>
            <a:spLocks noGrp="1"/>
          </p:cNvSpPr>
          <p:nvPr>
            <p:ph type="body" sz="quarter" idx="11"/>
          </p:nvPr>
        </p:nvSpPr>
        <p:spPr/>
        <p:txBody>
          <a:bodyPr>
            <a:normAutofit fontScale="92500" lnSpcReduction="10000"/>
          </a:bodyPr>
          <a:lstStyle/>
          <a:p>
            <a:r>
              <a:rPr lang="en-US"/>
              <a:t>Only the test administrator may use the Submit button when each </a:t>
            </a:r>
            <a:r>
              <a:rPr lang="en-US" err="1"/>
              <a:t>testlet</a:t>
            </a:r>
            <a:r>
              <a:rPr lang="en-US"/>
              <a:t> is completed.</a:t>
            </a:r>
          </a:p>
          <a:p>
            <a:r>
              <a:rPr lang="en-US"/>
              <a:t>A </a:t>
            </a:r>
            <a:r>
              <a:rPr lang="en-US" err="1"/>
              <a:t>testlet</a:t>
            </a:r>
            <a:r>
              <a:rPr lang="en-US"/>
              <a:t> cannot be retrieved and reopened once it is submitted.</a:t>
            </a:r>
          </a:p>
          <a:p>
            <a:r>
              <a:rPr lang="en-US"/>
              <a:t>If a student could not answer a test question and it was left blank, the DLM system will still allow the </a:t>
            </a:r>
            <a:r>
              <a:rPr lang="en-US" err="1"/>
              <a:t>testlet</a:t>
            </a:r>
            <a:r>
              <a:rPr lang="en-US"/>
              <a:t> to be submitted once all questions are viewed and the student answered as many questions as they could.</a:t>
            </a:r>
          </a:p>
        </p:txBody>
      </p:sp>
      <p:sp>
        <p:nvSpPr>
          <p:cNvPr id="5" name="Slide Number Placeholder 4"/>
          <p:cNvSpPr>
            <a:spLocks noGrp="1"/>
          </p:cNvSpPr>
          <p:nvPr>
            <p:ph type="sldNum" sz="quarter" idx="10"/>
          </p:nvPr>
        </p:nvSpPr>
        <p:spPr/>
        <p:txBody>
          <a:bodyPr/>
          <a:lstStyle/>
          <a:p>
            <a:fld id="{3E2C0D1D-59B7-45BC-A3E1-FBABA70C494B}" type="slidenum">
              <a:rPr lang="en-US" smtClean="0"/>
              <a:pPr/>
              <a:t>26</a:t>
            </a:fld>
            <a:endParaRPr lang="en-US"/>
          </a:p>
        </p:txBody>
      </p:sp>
    </p:spTree>
    <p:extLst>
      <p:ext uri="{BB962C8B-B14F-4D97-AF65-F5344CB8AC3E}">
        <p14:creationId xmlns:p14="http://schemas.microsoft.com/office/powerpoint/2010/main" val="2130325099"/>
      </p:ext>
    </p:extLst>
  </p:cSld>
  <p:clrMapOvr>
    <a:masterClrMapping/>
  </p:clrMapOvr>
  <mc:AlternateContent xmlns:mc="http://schemas.openxmlformats.org/markup-compatibility/2006" xmlns:p14="http://schemas.microsoft.com/office/powerpoint/2010/main">
    <mc:Choice Requires="p14">
      <p:transition spd="slow" p14:dur="2000" advTm="28543"/>
    </mc:Choice>
    <mc:Fallback xmlns="">
      <p:transition spd="slow" advTm="2854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Required and Optional Forms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726"/>
    </mc:Choice>
    <mc:Fallback xmlns="">
      <p:transition spd="slow" advTm="572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52648"/>
            <a:ext cx="10515600" cy="987020"/>
          </a:xfrm>
        </p:spPr>
        <p:txBody>
          <a:bodyPr>
            <a:normAutofit/>
          </a:bodyPr>
          <a:lstStyle/>
          <a:p>
            <a:pPr algn="ctr"/>
            <a:r>
              <a:rPr lang="en-US" sz="4900" dirty="0"/>
              <a:t>NJ DLM Forms</a:t>
            </a:r>
            <a:endParaRPr lang="en-US" dirty="0"/>
          </a:p>
        </p:txBody>
      </p:sp>
      <p:sp>
        <p:nvSpPr>
          <p:cNvPr id="2" name="Text Placeholder 1">
            <a:extLst>
              <a:ext uri="{FF2B5EF4-FFF2-40B4-BE49-F238E27FC236}">
                <a16:creationId xmlns:a16="http://schemas.microsoft.com/office/drawing/2014/main" id="{39EB3632-9571-4DF4-BA11-120475A4EB69}"/>
              </a:ext>
            </a:extLst>
          </p:cNvPr>
          <p:cNvSpPr>
            <a:spLocks noGrp="1"/>
          </p:cNvSpPr>
          <p:nvPr>
            <p:ph type="body" idx="1"/>
          </p:nvPr>
        </p:nvSpPr>
        <p:spPr/>
        <p:txBody>
          <a:bodyPr>
            <a:normAutofit/>
          </a:bodyPr>
          <a:lstStyle/>
          <a:p>
            <a:pPr algn="ctr"/>
            <a:r>
              <a:rPr lang="en-US" sz="2800"/>
              <a:t>Required Forms</a:t>
            </a:r>
          </a:p>
        </p:txBody>
      </p:sp>
      <p:sp>
        <p:nvSpPr>
          <p:cNvPr id="7" name="Content Placeholder 6"/>
          <p:cNvSpPr>
            <a:spLocks noGrp="1"/>
          </p:cNvSpPr>
          <p:nvPr>
            <p:ph sz="half" idx="2"/>
          </p:nvPr>
        </p:nvSpPr>
        <p:spPr>
          <a:xfrm>
            <a:off x="1005158" y="2427254"/>
            <a:ext cx="4675795" cy="3684588"/>
          </a:xfrm>
          <a:ln w="19050">
            <a:solidFill>
              <a:schemeClr val="tx1"/>
            </a:solidFill>
          </a:ln>
        </p:spPr>
        <p:txBody>
          <a:bodyPr>
            <a:normAutofit fontScale="55000" lnSpcReduction="20000"/>
          </a:bodyPr>
          <a:lstStyle/>
          <a:p>
            <a:r>
              <a:rPr lang="en-US" dirty="0" err="1">
                <a:hlinkClick r:id="rId3"/>
              </a:rPr>
              <a:t>Testlet</a:t>
            </a:r>
            <a:r>
              <a:rPr lang="en-US" dirty="0">
                <a:hlinkClick r:id="rId3"/>
              </a:rPr>
              <a:t> Completion Form</a:t>
            </a:r>
            <a:endParaRPr lang="en-US" dirty="0"/>
          </a:p>
          <a:p>
            <a:r>
              <a:rPr lang="en-US" dirty="0"/>
              <a:t>Class Schedules</a:t>
            </a:r>
          </a:p>
          <a:p>
            <a:r>
              <a:rPr lang="en-US" dirty="0">
                <a:hlinkClick r:id="rId4"/>
              </a:rPr>
              <a:t>Security Agreements for staff involved in administration</a:t>
            </a:r>
            <a:endParaRPr lang="en-US" dirty="0"/>
          </a:p>
          <a:p>
            <a:r>
              <a:rPr lang="en-US" dirty="0">
                <a:hlinkClick r:id="rId5"/>
              </a:rPr>
              <a:t>Irregularity Report and Security Breach Form </a:t>
            </a:r>
            <a:r>
              <a:rPr lang="en-US" dirty="0"/>
              <a:t>(only when needed)</a:t>
            </a:r>
          </a:p>
        </p:txBody>
      </p:sp>
      <p:sp>
        <p:nvSpPr>
          <p:cNvPr id="3" name="Text Placeholder 2">
            <a:extLst>
              <a:ext uri="{FF2B5EF4-FFF2-40B4-BE49-F238E27FC236}">
                <a16:creationId xmlns:a16="http://schemas.microsoft.com/office/drawing/2014/main" id="{743EDCD0-B54C-4547-A94A-6D6E333A10D9}"/>
              </a:ext>
            </a:extLst>
          </p:cNvPr>
          <p:cNvSpPr>
            <a:spLocks noGrp="1"/>
          </p:cNvSpPr>
          <p:nvPr>
            <p:ph type="body" sz="quarter" idx="3"/>
          </p:nvPr>
        </p:nvSpPr>
        <p:spPr>
          <a:xfrm>
            <a:off x="6172200" y="1586927"/>
            <a:ext cx="5183188" cy="823912"/>
          </a:xfrm>
        </p:spPr>
        <p:txBody>
          <a:bodyPr>
            <a:normAutofit/>
          </a:bodyPr>
          <a:lstStyle/>
          <a:p>
            <a:pPr algn="ctr">
              <a:lnSpc>
                <a:spcPct val="120000"/>
              </a:lnSpc>
              <a:spcBef>
                <a:spcPts val="0"/>
              </a:spcBef>
            </a:pPr>
            <a:r>
              <a:rPr lang="en-US" sz="2800"/>
              <a:t>Optional Forms </a:t>
            </a:r>
          </a:p>
        </p:txBody>
      </p:sp>
      <p:sp>
        <p:nvSpPr>
          <p:cNvPr id="8" name="Content Placeholder 7"/>
          <p:cNvSpPr>
            <a:spLocks noGrp="1"/>
          </p:cNvSpPr>
          <p:nvPr>
            <p:ph sz="quarter" idx="4"/>
          </p:nvPr>
        </p:nvSpPr>
        <p:spPr>
          <a:xfrm>
            <a:off x="6521282" y="2427254"/>
            <a:ext cx="4485023" cy="3684588"/>
          </a:xfrm>
          <a:ln w="19050">
            <a:solidFill>
              <a:schemeClr val="tx1"/>
            </a:solidFill>
          </a:ln>
        </p:spPr>
        <p:txBody>
          <a:bodyPr>
            <a:normAutofit fontScale="55000" lnSpcReduction="20000"/>
          </a:bodyPr>
          <a:lstStyle/>
          <a:p>
            <a:pPr marL="0" indent="0">
              <a:buNone/>
            </a:pPr>
            <a:r>
              <a:rPr lang="en-US" dirty="0">
                <a:hlinkClick r:id="rId6"/>
              </a:rPr>
              <a:t>New Jersey Test Observation form</a:t>
            </a:r>
            <a:endParaRPr lang="en-US" dirty="0"/>
          </a:p>
        </p:txBody>
      </p:sp>
      <p:sp>
        <p:nvSpPr>
          <p:cNvPr id="5" name="Slide Number Placeholder 4"/>
          <p:cNvSpPr>
            <a:spLocks noGrp="1"/>
          </p:cNvSpPr>
          <p:nvPr>
            <p:ph type="sldNum" sz="quarter" idx="12"/>
          </p:nvPr>
        </p:nvSpPr>
        <p:spPr>
          <a:xfrm>
            <a:off x="8610600" y="6240227"/>
            <a:ext cx="2743200" cy="365125"/>
          </a:xfrm>
        </p:spPr>
        <p:txBody>
          <a:bodyPr/>
          <a:lstStyle/>
          <a:p>
            <a:fld id="{3E2C0D1D-59B7-45BC-A3E1-FBABA70C494B}" type="slidenum">
              <a:rPr lang="en-US" smtClean="0"/>
              <a:pPr/>
              <a:t>28</a:t>
            </a:fld>
            <a:endParaRPr 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a:t>
            </a:r>
            <a:r>
              <a:rPr lang="en-US" err="1"/>
              <a:t>Testlet</a:t>
            </a:r>
            <a:r>
              <a:rPr lang="en-US"/>
              <a:t> Completion Form</a:t>
            </a:r>
          </a:p>
        </p:txBody>
      </p:sp>
      <p:sp>
        <p:nvSpPr>
          <p:cNvPr id="3" name="Content Placeholder 2"/>
          <p:cNvSpPr>
            <a:spLocks noGrp="1"/>
          </p:cNvSpPr>
          <p:nvPr>
            <p:ph type="body" sz="quarter" idx="11"/>
          </p:nvPr>
        </p:nvSpPr>
        <p:spPr>
          <a:xfrm>
            <a:off x="171450" y="1027112"/>
            <a:ext cx="12020550" cy="4803775"/>
          </a:xfrm>
        </p:spPr>
        <p:txBody>
          <a:bodyPr>
            <a:normAutofit fontScale="85000" lnSpcReduction="20000"/>
          </a:bodyPr>
          <a:lstStyle/>
          <a:p>
            <a:r>
              <a:rPr lang="en-US" dirty="0"/>
              <a:t>The Assessment Coordinator must document in writing which staff member administered each </a:t>
            </a:r>
            <a:r>
              <a:rPr lang="en-US" dirty="0" err="1"/>
              <a:t>testlet</a:t>
            </a:r>
            <a:r>
              <a:rPr lang="en-US" dirty="0"/>
              <a:t> to each student as well as the date and time. </a:t>
            </a:r>
          </a:p>
          <a:p>
            <a:r>
              <a:rPr lang="en-US" dirty="0"/>
              <a:t>A </a:t>
            </a:r>
            <a:r>
              <a:rPr lang="en-US" dirty="0" err="1">
                <a:hlinkClick r:id="rId3"/>
              </a:rPr>
              <a:t>Testlet</a:t>
            </a:r>
            <a:r>
              <a:rPr lang="en-US" dirty="0">
                <a:hlinkClick r:id="rId3"/>
              </a:rPr>
              <a:t> Completion form (Word) </a:t>
            </a:r>
            <a:r>
              <a:rPr lang="en-US" dirty="0"/>
              <a:t>helps document which authorized staff administered each </a:t>
            </a:r>
            <a:r>
              <a:rPr lang="en-US" dirty="0" err="1"/>
              <a:t>testlet</a:t>
            </a:r>
            <a:r>
              <a:rPr lang="en-US" dirty="0"/>
              <a:t> and to see at a glance the status of student testing.</a:t>
            </a:r>
          </a:p>
          <a:p>
            <a:r>
              <a:rPr lang="en-US" dirty="0"/>
              <a:t>This form must be kept in the Student Test folder.</a:t>
            </a:r>
          </a:p>
          <a:p>
            <a:r>
              <a:rPr lang="en-US" dirty="0"/>
              <a:t>This required form is posted on the </a:t>
            </a:r>
            <a:r>
              <a:rPr lang="en-US" dirty="0">
                <a:hlinkClick r:id="rId4"/>
              </a:rPr>
              <a:t>NJ DLM website</a:t>
            </a:r>
            <a:r>
              <a:rPr lang="en-US" dirty="0"/>
              <a:t>. You must download and print these forms for use.</a:t>
            </a:r>
          </a:p>
        </p:txBody>
      </p:sp>
      <p:sp>
        <p:nvSpPr>
          <p:cNvPr id="4" name="Slide Number Placeholder 3"/>
          <p:cNvSpPr>
            <a:spLocks noGrp="1"/>
          </p:cNvSpPr>
          <p:nvPr>
            <p:ph type="sldNum" sz="quarter" idx="10"/>
          </p:nvPr>
        </p:nvSpPr>
        <p:spPr/>
        <p:txBody>
          <a:bodyPr/>
          <a:lstStyle/>
          <a:p>
            <a:fld id="{3E2C0D1D-59B7-45BC-A3E1-FBABA70C494B}" type="slidenum">
              <a:rPr lang="en-US" smtClean="0"/>
              <a:pPr/>
              <a:t>29</a:t>
            </a:fld>
            <a:endParaRPr lang="en-US"/>
          </a:p>
        </p:txBody>
      </p:sp>
    </p:spTree>
    <p:extLst>
      <p:ext uri="{BB962C8B-B14F-4D97-AF65-F5344CB8AC3E}">
        <p14:creationId xmlns:p14="http://schemas.microsoft.com/office/powerpoint/2010/main" val="3825809104"/>
      </p:ext>
    </p:extLst>
  </p:cSld>
  <p:clrMapOvr>
    <a:masterClrMapping/>
  </p:clrMapOvr>
  <mc:AlternateContent xmlns:mc="http://schemas.openxmlformats.org/markup-compatibility/2006" xmlns:p14="http://schemas.microsoft.com/office/powerpoint/2010/main">
    <mc:Choice Requires="p14">
      <p:transition spd="slow" p14:dur="2000" advTm="16130"/>
    </mc:Choice>
    <mc:Fallback xmlns="">
      <p:transition spd="slow" advTm="1613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821A58-AE1C-4425-8B76-EABDB79E2096}"/>
              </a:ext>
            </a:extLst>
          </p:cNvPr>
          <p:cNvSpPr>
            <a:spLocks noGrp="1"/>
          </p:cNvSpPr>
          <p:nvPr>
            <p:ph type="title"/>
          </p:nvPr>
        </p:nvSpPr>
        <p:spPr/>
        <p:txBody>
          <a:bodyPr/>
          <a:lstStyle/>
          <a:p>
            <a:r>
              <a:rPr lang="en-US"/>
              <a:t>Test Dates</a:t>
            </a:r>
          </a:p>
        </p:txBody>
      </p:sp>
      <p:sp>
        <p:nvSpPr>
          <p:cNvPr id="13" name="Content Placeholder 12">
            <a:extLst>
              <a:ext uri="{FF2B5EF4-FFF2-40B4-BE49-F238E27FC236}">
                <a16:creationId xmlns:a16="http://schemas.microsoft.com/office/drawing/2014/main" id="{AD761C03-ED84-4769-84BD-AC444C03BFA9}"/>
              </a:ext>
            </a:extLst>
          </p:cNvPr>
          <p:cNvSpPr>
            <a:spLocks noGrp="1"/>
          </p:cNvSpPr>
          <p:nvPr>
            <p:ph type="body" sz="quarter" idx="11"/>
          </p:nvPr>
        </p:nvSpPr>
        <p:spPr/>
        <p:txBody>
          <a:bodyPr>
            <a:normAutofit fontScale="92500" lnSpcReduction="20000"/>
          </a:bodyPr>
          <a:lstStyle/>
          <a:p>
            <a:r>
              <a:rPr lang="en-US" dirty="0"/>
              <a:t>Districts must test between April 8 and May 31, 2024.</a:t>
            </a:r>
          </a:p>
          <a:p>
            <a:pPr lvl="1"/>
            <a:r>
              <a:rPr lang="en-US" altLang="en-US" dirty="0"/>
              <a:t>It is advised to use April 8 as a prep day to retrieve all student test information pages (TIPs) and test tickets. This allows for time to verify which manipulatives are needed for the first </a:t>
            </a:r>
            <a:r>
              <a:rPr lang="en-US" altLang="en-US" dirty="0" err="1"/>
              <a:t>testlet</a:t>
            </a:r>
            <a:r>
              <a:rPr lang="en-US" altLang="en-US" dirty="0"/>
              <a:t>, to print the necessary documents, and to finalize the test folder for each student. </a:t>
            </a:r>
          </a:p>
          <a:p>
            <a:r>
              <a:rPr lang="en-US" altLang="en-US" dirty="0"/>
              <a:t>Schools should begin DLM testing as early in the test window as possible in order to ensure completion of testing.</a:t>
            </a:r>
          </a:p>
        </p:txBody>
      </p:sp>
      <p:sp>
        <p:nvSpPr>
          <p:cNvPr id="6" name="Slide Number Placeholder 5"/>
          <p:cNvSpPr>
            <a:spLocks noGrp="1"/>
          </p:cNvSpPr>
          <p:nvPr>
            <p:ph type="sldNum" sz="quarter" idx="10"/>
          </p:nvPr>
        </p:nvSpPr>
        <p:spPr/>
        <p:txBody>
          <a:bodyPr/>
          <a:lstStyle/>
          <a:p>
            <a:fld id="{3E2C0D1D-59B7-45BC-A3E1-FBABA70C494B}" type="slidenum">
              <a:rPr lang="en-US" smtClean="0"/>
              <a:pPr/>
              <a:t>3</a:t>
            </a:fld>
            <a:endParaRPr lang="en-US"/>
          </a:p>
        </p:txBody>
      </p:sp>
    </p:spTree>
    <p:extLst>
      <p:ext uri="{BB962C8B-B14F-4D97-AF65-F5344CB8AC3E}">
        <p14:creationId xmlns:p14="http://schemas.microsoft.com/office/powerpoint/2010/main" val="3750342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Required Testlet Completion Form, continued </a:t>
            </a:r>
          </a:p>
        </p:txBody>
      </p:sp>
      <p:sp>
        <p:nvSpPr>
          <p:cNvPr id="6" name="Content Placeholder 5"/>
          <p:cNvSpPr>
            <a:spLocks noGrp="1"/>
          </p:cNvSpPr>
          <p:nvPr>
            <p:ph type="body" sz="quarter" idx="11"/>
          </p:nvPr>
        </p:nvSpPr>
        <p:spPr/>
        <p:txBody>
          <a:bodyPr>
            <a:normAutofit fontScale="92500"/>
          </a:bodyPr>
          <a:lstStyle/>
          <a:p>
            <a:r>
              <a:rPr lang="en-US"/>
              <a:t>One form is required per each individual student and must be part of the student’s testing folder. </a:t>
            </a:r>
          </a:p>
          <a:p>
            <a:r>
              <a:rPr lang="en-US"/>
              <a:t>This form must be completed each time a testlet is administered.</a:t>
            </a:r>
          </a:p>
          <a:p>
            <a:r>
              <a:rPr lang="en-US"/>
              <a:t>This form is on the NJ DLM webpage.</a:t>
            </a:r>
          </a:p>
          <a:p>
            <a:r>
              <a:rPr lang="en-US"/>
              <a:t>The form reminds test administrators how many testlets there are for each grade level and content area.</a:t>
            </a:r>
          </a:p>
        </p:txBody>
      </p:sp>
      <p:sp>
        <p:nvSpPr>
          <p:cNvPr id="4" name="Slide Number Placeholder 3"/>
          <p:cNvSpPr>
            <a:spLocks noGrp="1"/>
          </p:cNvSpPr>
          <p:nvPr>
            <p:ph type="sldNum" sz="quarter" idx="10"/>
          </p:nvPr>
        </p:nvSpPr>
        <p:spPr/>
        <p:txBody>
          <a:bodyPr/>
          <a:lstStyle/>
          <a:p>
            <a:fld id="{3E2C0D1D-59B7-45BC-A3E1-FBABA70C494B}" type="slidenum">
              <a:rPr lang="en-US" smtClean="0"/>
              <a:pPr/>
              <a:t>30</a:t>
            </a:fld>
            <a:endParaRPr lang="en-US"/>
          </a:p>
        </p:txBody>
      </p:sp>
    </p:spTree>
    <p:extLst>
      <p:ext uri="{BB962C8B-B14F-4D97-AF65-F5344CB8AC3E}">
        <p14:creationId xmlns:p14="http://schemas.microsoft.com/office/powerpoint/2010/main" val="42651340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NJ DLM Test Administrator Observation Form</a:t>
            </a:r>
          </a:p>
        </p:txBody>
      </p:sp>
      <p:sp>
        <p:nvSpPr>
          <p:cNvPr id="3" name="Content Placeholder 2"/>
          <p:cNvSpPr>
            <a:spLocks noGrp="1"/>
          </p:cNvSpPr>
          <p:nvPr>
            <p:ph type="body" sz="quarter" idx="11"/>
          </p:nvPr>
        </p:nvSpPr>
        <p:spPr>
          <a:xfrm>
            <a:off x="171450" y="1027112"/>
            <a:ext cx="12020550" cy="4803775"/>
          </a:xfrm>
        </p:spPr>
        <p:txBody>
          <a:bodyPr>
            <a:noAutofit/>
          </a:bodyPr>
          <a:lstStyle/>
          <a:p>
            <a:r>
              <a:rPr lang="en-US" sz="3000" dirty="0"/>
              <a:t>The </a:t>
            </a:r>
            <a:r>
              <a:rPr lang="en-US" sz="3000" dirty="0">
                <a:hlinkClick r:id="rId2"/>
              </a:rPr>
              <a:t>observation form (PDF) </a:t>
            </a:r>
            <a:r>
              <a:rPr lang="en-US" sz="3000" dirty="0"/>
              <a:t>is used to make notes about the student’s test circumstances in order to consider future testing needs.</a:t>
            </a:r>
          </a:p>
          <a:p>
            <a:r>
              <a:rPr lang="en-US" sz="3000" dirty="0"/>
              <a:t>Information such as where the student was tested, and if the location was conducive to testing, is one example of observation notes.</a:t>
            </a:r>
          </a:p>
          <a:p>
            <a:r>
              <a:rPr lang="en-US" sz="3000" dirty="0"/>
              <a:t>Another example is to indicate any Personal Needs and Preferences (PNP) Profile changes may be appropriate for the future, based on the current test features.</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31</a:t>
            </a:fld>
            <a:endParaRPr lang="en-US"/>
          </a:p>
        </p:txBody>
      </p:sp>
    </p:spTree>
    <p:extLst>
      <p:ext uri="{BB962C8B-B14F-4D97-AF65-F5344CB8AC3E}">
        <p14:creationId xmlns:p14="http://schemas.microsoft.com/office/powerpoint/2010/main" val="305234733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Irregularity Reporting (1 of 2)</a:t>
            </a:r>
          </a:p>
        </p:txBody>
      </p:sp>
      <p:sp>
        <p:nvSpPr>
          <p:cNvPr id="3" name="Content Placeholder 2"/>
          <p:cNvSpPr>
            <a:spLocks noGrp="1"/>
          </p:cNvSpPr>
          <p:nvPr>
            <p:ph type="body" sz="quarter" idx="11"/>
          </p:nvPr>
        </p:nvSpPr>
        <p:spPr/>
        <p:txBody>
          <a:bodyPr vert="horz" lIns="91440" tIns="45720" rIns="822960" bIns="45720" rtlCol="0" anchor="t">
            <a:normAutofit fontScale="70000" lnSpcReduction="20000"/>
          </a:bodyPr>
          <a:lstStyle/>
          <a:p>
            <a:r>
              <a:rPr lang="en-US">
                <a:latin typeface="Palatino Linotype"/>
              </a:rPr>
              <a:t>The District Test Coordinator completes a </a:t>
            </a:r>
            <a:r>
              <a:rPr lang="en-US">
                <a:latin typeface="Palatino Linotype"/>
                <a:hlinkClick r:id="rId2"/>
              </a:rPr>
              <a:t>New Jersey - DLM Security Breach and Irregularity Report Form</a:t>
            </a:r>
            <a:r>
              <a:rPr lang="en-US">
                <a:latin typeface="Palatino Linotype"/>
              </a:rPr>
              <a:t> when:</a:t>
            </a:r>
          </a:p>
          <a:p>
            <a:pPr lvl="1"/>
            <a:r>
              <a:rPr lang="en-US"/>
              <a:t>A test accessibility feature is not delivered based on the student’s Personal Needs and Preferences (PNP) Profile and DLM Accessibility manual; </a:t>
            </a:r>
          </a:p>
          <a:p>
            <a:pPr lvl="1"/>
            <a:r>
              <a:rPr lang="en-US"/>
              <a:t>The technology fails or significantly delays a test even though the Kite testing status is green; or</a:t>
            </a:r>
          </a:p>
          <a:p>
            <a:pPr lvl="1"/>
            <a:r>
              <a:rPr lang="en-US"/>
              <a:t>The testlet has errors such as missing response options, missing graphics, etc. </a:t>
            </a:r>
          </a:p>
          <a:p>
            <a:r>
              <a:rPr lang="en-US"/>
              <a:t>The report must be completed, and a copy sent to the Office of Assessments.</a:t>
            </a:r>
          </a:p>
          <a:p>
            <a:r>
              <a:rPr lang="en-US"/>
              <a:t>This form, along with directions for completion, are on the NJ DLM website.</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32</a:t>
            </a:fld>
            <a:endParaRPr lang="en-US"/>
          </a:p>
        </p:txBody>
      </p:sp>
    </p:spTree>
    <p:extLst>
      <p:ext uri="{BB962C8B-B14F-4D97-AF65-F5344CB8AC3E}">
        <p14:creationId xmlns:p14="http://schemas.microsoft.com/office/powerpoint/2010/main" val="260794657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Irregularity Reporting (2 of 2)</a:t>
            </a:r>
          </a:p>
        </p:txBody>
      </p:sp>
      <p:sp>
        <p:nvSpPr>
          <p:cNvPr id="3" name="Content Placeholder 2"/>
          <p:cNvSpPr>
            <a:spLocks noGrp="1"/>
          </p:cNvSpPr>
          <p:nvPr>
            <p:ph type="body" sz="quarter" idx="11"/>
          </p:nvPr>
        </p:nvSpPr>
        <p:spPr/>
        <p:txBody>
          <a:bodyPr>
            <a:normAutofit fontScale="70000" lnSpcReduction="20000"/>
          </a:bodyPr>
          <a:lstStyle/>
          <a:p>
            <a:r>
              <a:rPr lang="en-US" dirty="0"/>
              <a:t>Some issues may occur during testing that a district will want to document but do not require informing the Office of Assessments. These issues may or may not impact a student’s score.</a:t>
            </a:r>
          </a:p>
          <a:p>
            <a:r>
              <a:rPr lang="en-US" dirty="0"/>
              <a:t>Issues such as the following may be documented in district using the </a:t>
            </a:r>
            <a:br>
              <a:rPr lang="en-US" dirty="0"/>
            </a:br>
            <a:r>
              <a:rPr lang="en-US" dirty="0">
                <a:hlinkClick r:id="rId2"/>
              </a:rPr>
              <a:t>NJ DLM test administrator observation form</a:t>
            </a:r>
            <a:r>
              <a:rPr lang="en-US" dirty="0"/>
              <a:t>:</a:t>
            </a:r>
          </a:p>
          <a:p>
            <a:pPr lvl="1"/>
            <a:r>
              <a:rPr lang="en-US" dirty="0"/>
              <a:t>Changing testing locations due to noise or other factors, changing test administrators, pausing testing to assist student with medical, personal care, or behavioral needs, cancelling and rescheduling a test administration, etc.</a:t>
            </a:r>
          </a:p>
          <a:p>
            <a:r>
              <a:rPr lang="en-US" dirty="0"/>
              <a:t>More information on documenting these types of issues will be provided with the </a:t>
            </a:r>
            <a:r>
              <a:rPr lang="en-US" dirty="0">
                <a:hlinkClick r:id="rId2"/>
              </a:rPr>
              <a:t>NJ DLM test administrator observation </a:t>
            </a:r>
            <a:r>
              <a:rPr lang="en-US" dirty="0"/>
              <a:t>form.</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33</a:t>
            </a:fld>
            <a:endParaRPr lang="en-US"/>
          </a:p>
        </p:txBody>
      </p:sp>
    </p:spTree>
    <p:extLst>
      <p:ext uri="{BB962C8B-B14F-4D97-AF65-F5344CB8AC3E}">
        <p14:creationId xmlns:p14="http://schemas.microsoft.com/office/powerpoint/2010/main" val="127780363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District Test Coordinators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967"/>
    </mc:Choice>
    <mc:Fallback xmlns="">
      <p:transition spd="slow" advTm="596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a:t>District Test Coordinator Responsibilities</a:t>
            </a:r>
          </a:p>
        </p:txBody>
      </p:sp>
      <p:sp>
        <p:nvSpPr>
          <p:cNvPr id="7" name="Content Placeholder 6"/>
          <p:cNvSpPr>
            <a:spLocks noGrp="1"/>
          </p:cNvSpPr>
          <p:nvPr>
            <p:ph type="body" sz="quarter" idx="11"/>
          </p:nvPr>
        </p:nvSpPr>
        <p:spPr/>
        <p:txBody>
          <a:bodyPr rIns="640080" numCol="2">
            <a:normAutofit/>
          </a:bodyPr>
          <a:lstStyle/>
          <a:p>
            <a:pPr marL="0" indent="0">
              <a:buNone/>
            </a:pPr>
            <a:r>
              <a:rPr lang="en-US" sz="2400" b="1" dirty="0"/>
              <a:t>Prepare for DLM testing by:</a:t>
            </a:r>
            <a:endParaRPr lang="en-US" sz="2400" dirty="0"/>
          </a:p>
          <a:p>
            <a:pPr lvl="1"/>
            <a:r>
              <a:rPr lang="en-US" sz="2000" dirty="0"/>
              <a:t>Training staff</a:t>
            </a:r>
          </a:p>
          <a:p>
            <a:pPr lvl="1"/>
            <a:r>
              <a:rPr lang="en-US" sz="2000" dirty="0"/>
              <a:t>Reviewing rosters and testing schedules</a:t>
            </a:r>
          </a:p>
          <a:p>
            <a:pPr lvl="1"/>
            <a:r>
              <a:rPr lang="en-US" sz="2000" dirty="0"/>
              <a:t>Obtaining signed test security agreements</a:t>
            </a:r>
          </a:p>
          <a:p>
            <a:pPr lvl="1"/>
            <a:r>
              <a:rPr lang="en-US" sz="2000" dirty="0"/>
              <a:t>Confirming availability of manipulatives</a:t>
            </a:r>
          </a:p>
          <a:p>
            <a:pPr lvl="1"/>
            <a:r>
              <a:rPr lang="en-US" sz="2000" dirty="0"/>
              <a:t>Responding to test administrator questions</a:t>
            </a:r>
          </a:p>
          <a:p>
            <a:pPr lvl="1"/>
            <a:r>
              <a:rPr lang="en-US" sz="2000" dirty="0"/>
              <a:t>Conducting observations of test administrations to ensure proper procedures are followed</a:t>
            </a:r>
          </a:p>
          <a:p>
            <a:pPr lvl="1"/>
            <a:r>
              <a:rPr lang="en-US" sz="2000" dirty="0"/>
              <a:t>Accessing online testing reports to </a:t>
            </a:r>
            <a:br>
              <a:rPr lang="en-US" sz="2000" dirty="0"/>
            </a:br>
            <a:r>
              <a:rPr lang="en-US" sz="2000" dirty="0"/>
              <a:t>monitor progress of student testing</a:t>
            </a:r>
          </a:p>
          <a:p>
            <a:pPr lvl="1"/>
            <a:r>
              <a:rPr lang="en-US" sz="2000" dirty="0"/>
              <a:t>Engaging Data Manager or Technology Representative when needed</a:t>
            </a:r>
          </a:p>
          <a:p>
            <a:pPr lvl="1"/>
            <a:r>
              <a:rPr lang="en-US" sz="2000" dirty="0"/>
              <a:t>Collecting and destroying test information pages</a:t>
            </a:r>
          </a:p>
          <a:p>
            <a:pPr lvl="1"/>
            <a:r>
              <a:rPr lang="en-US" sz="2000" dirty="0"/>
              <a:t>Collecting and storing required documents</a:t>
            </a:r>
          </a:p>
        </p:txBody>
      </p:sp>
      <p:sp>
        <p:nvSpPr>
          <p:cNvPr id="5" name="Slide Number Placeholder 4"/>
          <p:cNvSpPr>
            <a:spLocks noGrp="1"/>
          </p:cNvSpPr>
          <p:nvPr>
            <p:ph type="sldNum" sz="quarter" idx="10"/>
          </p:nvPr>
        </p:nvSpPr>
        <p:spPr/>
        <p:txBody>
          <a:bodyPr/>
          <a:lstStyle/>
          <a:p>
            <a:fld id="{3E2C0D1D-59B7-45BC-A3E1-FBABA70C494B}" type="slidenum">
              <a:rPr lang="en-US" smtClean="0">
                <a:solidFill>
                  <a:srgbClr val="DBF5F9">
                    <a:shade val="50000"/>
                    <a:satMod val="200000"/>
                  </a:srgbClr>
                </a:solidFill>
              </a:rPr>
              <a:pPr/>
              <a:t>35</a:t>
            </a:fld>
            <a:endParaRPr lang="en-US">
              <a:solidFill>
                <a:srgbClr val="DBF5F9">
                  <a:shade val="50000"/>
                  <a:satMod val="200000"/>
                </a:srgbClr>
              </a:solidFill>
            </a:endParaRPr>
          </a:p>
        </p:txBody>
      </p:sp>
    </p:spTree>
    <p:extLst>
      <p:ext uri="{BB962C8B-B14F-4D97-AF65-F5344CB8AC3E}">
        <p14:creationId xmlns:p14="http://schemas.microsoft.com/office/powerpoint/2010/main" val="160609093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 Slides and Turn-key</a:t>
            </a:r>
          </a:p>
        </p:txBody>
      </p:sp>
      <p:sp>
        <p:nvSpPr>
          <p:cNvPr id="3" name="Content Placeholder 2"/>
          <p:cNvSpPr>
            <a:spLocks noGrp="1"/>
          </p:cNvSpPr>
          <p:nvPr>
            <p:ph type="body" sz="quarter" idx="11"/>
          </p:nvPr>
        </p:nvSpPr>
        <p:spPr/>
        <p:txBody>
          <a:bodyPr/>
          <a:lstStyle/>
          <a:p>
            <a:r>
              <a:rPr lang="en-US" dirty="0"/>
              <a:t>Before March 4, 2024, review all PowerPoint slides and procedures applicable to Test Administrators.</a:t>
            </a:r>
          </a:p>
          <a:p>
            <a:r>
              <a:rPr lang="en-US" dirty="0"/>
              <a:t>You may choose to share all slides from Teacher Preparation Trainings Part One and Part Two or extract applicable slides for your use.</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36</a:t>
            </a:fld>
            <a:endParaRPr lang="en-US"/>
          </a:p>
        </p:txBody>
      </p:sp>
    </p:spTree>
    <p:extLst>
      <p:ext uri="{BB962C8B-B14F-4D97-AF65-F5344CB8AC3E}">
        <p14:creationId xmlns:p14="http://schemas.microsoft.com/office/powerpoint/2010/main" val="324997931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7A23-E0D6-4979-872B-8EA0884F7CD8}"/>
              </a:ext>
            </a:extLst>
          </p:cNvPr>
          <p:cNvSpPr>
            <a:spLocks noGrp="1"/>
          </p:cNvSpPr>
          <p:nvPr>
            <p:ph type="title"/>
          </p:nvPr>
        </p:nvSpPr>
        <p:spPr/>
        <p:txBody>
          <a:bodyPr/>
          <a:lstStyle/>
          <a:p>
            <a:r>
              <a:rPr lang="en-US" sz="3600"/>
              <a:t>Special Note: Science Assessment Question</a:t>
            </a:r>
          </a:p>
        </p:txBody>
      </p:sp>
      <p:sp>
        <p:nvSpPr>
          <p:cNvPr id="3" name="Content Placeholder 2">
            <a:extLst>
              <a:ext uri="{FF2B5EF4-FFF2-40B4-BE49-F238E27FC236}">
                <a16:creationId xmlns:a16="http://schemas.microsoft.com/office/drawing/2014/main" id="{BA2162C6-7E58-4D63-B656-63F25125EE57}"/>
              </a:ext>
            </a:extLst>
          </p:cNvPr>
          <p:cNvSpPr>
            <a:spLocks noGrp="1"/>
          </p:cNvSpPr>
          <p:nvPr>
            <p:ph type="body" sz="quarter" idx="11"/>
          </p:nvPr>
        </p:nvSpPr>
        <p:spPr/>
        <p:txBody>
          <a:bodyPr vert="horz" lIns="91440" tIns="45720" rIns="91440" bIns="45720" rtlCol="0" anchor="t">
            <a:normAutofit/>
          </a:bodyPr>
          <a:lstStyle/>
          <a:p>
            <a:r>
              <a:rPr lang="en-US"/>
              <a:t>Please note that a small number of science high school </a:t>
            </a:r>
            <a:r>
              <a:rPr lang="en-US" err="1"/>
              <a:t>testlets</a:t>
            </a:r>
            <a:r>
              <a:rPr lang="en-US"/>
              <a:t> may require the student to interact with manipulatives such as liquids for the purposes of comparing temperatures.</a:t>
            </a:r>
          </a:p>
          <a:p>
            <a:r>
              <a:rPr lang="en-US"/>
              <a:t>Please inform your grade 11 teachers of this information and contact </a:t>
            </a:r>
            <a:r>
              <a:rPr lang="en-US">
                <a:hlinkClick r:id="rId2"/>
              </a:rPr>
              <a:t>assessment@doe.nj.gov</a:t>
            </a:r>
            <a:r>
              <a:rPr lang="en-US"/>
              <a:t> if there are any special concerns.</a:t>
            </a:r>
            <a:endParaRPr lang="en-US">
              <a:cs typeface="Calibri"/>
            </a:endParaRPr>
          </a:p>
        </p:txBody>
      </p:sp>
      <p:sp>
        <p:nvSpPr>
          <p:cNvPr id="5" name="Slide Number Placeholder 4">
            <a:extLst>
              <a:ext uri="{FF2B5EF4-FFF2-40B4-BE49-F238E27FC236}">
                <a16:creationId xmlns:a16="http://schemas.microsoft.com/office/drawing/2014/main" id="{B20389D5-8D92-4874-B06E-C55E248FAF1D}"/>
              </a:ext>
            </a:extLst>
          </p:cNvPr>
          <p:cNvSpPr>
            <a:spLocks noGrp="1"/>
          </p:cNvSpPr>
          <p:nvPr>
            <p:ph type="sldNum" sz="quarter" idx="10"/>
          </p:nvPr>
        </p:nvSpPr>
        <p:spPr/>
        <p:txBody>
          <a:bodyPr/>
          <a:lstStyle/>
          <a:p>
            <a:fld id="{CD5C70A5-9411-4B11-A0DB-D49D3D849901}" type="slidenum">
              <a:rPr lang="en-US" smtClean="0"/>
              <a:pPr/>
              <a:t>37</a:t>
            </a:fld>
            <a:endParaRPr lang="en-US"/>
          </a:p>
        </p:txBody>
      </p:sp>
    </p:spTree>
    <p:extLst>
      <p:ext uri="{BB962C8B-B14F-4D97-AF65-F5344CB8AC3E}">
        <p14:creationId xmlns:p14="http://schemas.microsoft.com/office/powerpoint/2010/main" val="1730647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NJDOE Test Security Monitoring</a:t>
            </a:r>
          </a:p>
        </p:txBody>
      </p:sp>
      <p:sp>
        <p:nvSpPr>
          <p:cNvPr id="3" name="Content Placeholder 2"/>
          <p:cNvSpPr>
            <a:spLocks noGrp="1"/>
          </p:cNvSpPr>
          <p:nvPr>
            <p:ph type="body" sz="quarter" idx="11"/>
          </p:nvPr>
        </p:nvSpPr>
        <p:spPr/>
        <p:txBody>
          <a:bodyPr>
            <a:normAutofit fontScale="92500" lnSpcReduction="10000"/>
          </a:bodyPr>
          <a:lstStyle/>
          <a:p>
            <a:r>
              <a:rPr lang="en-US" dirty="0"/>
              <a:t>NJDOE staff regularly conducts test security monitoring during testing.</a:t>
            </a:r>
          </a:p>
          <a:p>
            <a:r>
              <a:rPr lang="en-US" dirty="0"/>
              <a:t>Please ensure your District/School Test Coordinator has all required documents available and accessible for review for test security monitoring requests. </a:t>
            </a:r>
          </a:p>
          <a:p>
            <a:r>
              <a:rPr lang="en-US" dirty="0"/>
              <a:t>Please ensure you receive draft test schedules from all teachers no later than March 18, 2024, so that you may share these when requested.</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38</a:t>
            </a:fld>
            <a:endParaRPr lang="en-US"/>
          </a:p>
        </p:txBody>
      </p:sp>
    </p:spTree>
    <p:extLst>
      <p:ext uri="{BB962C8B-B14F-4D97-AF65-F5344CB8AC3E}">
        <p14:creationId xmlns:p14="http://schemas.microsoft.com/office/powerpoint/2010/main" val="385638962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Test Security</a:t>
            </a:r>
          </a:p>
        </p:txBody>
      </p:sp>
      <p:sp>
        <p:nvSpPr>
          <p:cNvPr id="5" name="Slide Number Placeholder 4"/>
          <p:cNvSpPr>
            <a:spLocks noGrp="1"/>
          </p:cNvSpPr>
          <p:nvPr>
            <p:ph type="sldNum" sz="quarter" idx="12"/>
          </p:nvPr>
        </p:nvSpPr>
        <p:spPr/>
        <p:txBody>
          <a:bodyPr/>
          <a:lstStyle/>
          <a:p>
            <a:fld id="{3E2C0D1D-59B7-45BC-A3E1-FBABA70C494B}" type="slidenum">
              <a:rPr lang="en-US" smtClean="0"/>
              <a:pPr/>
              <a:t>39</a:t>
            </a:fld>
            <a:endParaRPr lang="en-US"/>
          </a:p>
        </p:txBody>
      </p:sp>
    </p:spTree>
    <p:extLst>
      <p:ext uri="{BB962C8B-B14F-4D97-AF65-F5344CB8AC3E}">
        <p14:creationId xmlns:p14="http://schemas.microsoft.com/office/powerpoint/2010/main" val="4268055412"/>
      </p:ext>
    </p:extLst>
  </p:cSld>
  <p:clrMapOvr>
    <a:masterClrMapping/>
  </p:clrMapOvr>
  <mc:AlternateContent xmlns:mc="http://schemas.openxmlformats.org/markup-compatibility/2006" xmlns:p14="http://schemas.microsoft.com/office/powerpoint/2010/main">
    <mc:Choice Requires="p14">
      <p:transition spd="slow" p14:dur="2000" advTm="5967"/>
    </mc:Choice>
    <mc:Fallback xmlns="">
      <p:transition spd="slow" advTm="59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DLM Test Administrators</a:t>
            </a:r>
          </a:p>
        </p:txBody>
      </p:sp>
      <p:sp>
        <p:nvSpPr>
          <p:cNvPr id="8" name="Text Placeholder 7"/>
          <p:cNvSpPr>
            <a:spLocks noGrp="1"/>
          </p:cNvSpPr>
          <p:nvPr>
            <p:ph type="body" sz="quarter" idx="11"/>
          </p:nvPr>
        </p:nvSpPr>
        <p:spPr/>
        <p:txBody>
          <a:bodyPr>
            <a:normAutofit/>
          </a:bodyPr>
          <a:lstStyle/>
          <a:p>
            <a:pPr marL="0" indent="0" algn="ctr">
              <a:buNone/>
            </a:pPr>
            <a:r>
              <a:rPr lang="en-US" sz="4400"/>
              <a:t>See NJ DLM Presentation Part One on the NJ </a:t>
            </a:r>
            <a:r>
              <a:rPr lang="en-US" sz="4400">
                <a:hlinkClick r:id="rId3"/>
              </a:rPr>
              <a:t>DLM website </a:t>
            </a:r>
            <a:r>
              <a:rPr lang="en-US" sz="4400"/>
              <a:t>for detailed information on who can serve as a Test Administrator.</a:t>
            </a:r>
          </a:p>
        </p:txBody>
      </p:sp>
      <p:sp>
        <p:nvSpPr>
          <p:cNvPr id="5" name="Slide Number Placeholder 4"/>
          <p:cNvSpPr>
            <a:spLocks noGrp="1"/>
          </p:cNvSpPr>
          <p:nvPr>
            <p:ph type="sldNum" sz="quarter" idx="10"/>
          </p:nvPr>
        </p:nvSpPr>
        <p:spPr/>
        <p:txBody>
          <a:bodyPr/>
          <a:lstStyle/>
          <a:p>
            <a:fld id="{3E2C0D1D-59B7-45BC-A3E1-FBABA70C494B}" type="slidenum">
              <a:rPr lang="en-US" smtClean="0"/>
              <a:pPr/>
              <a:t>4</a:t>
            </a:fld>
            <a:endParaRPr lang="en-US"/>
          </a:p>
        </p:txBody>
      </p:sp>
    </p:spTree>
    <p:extLst>
      <p:ext uri="{BB962C8B-B14F-4D97-AF65-F5344CB8AC3E}">
        <p14:creationId xmlns:p14="http://schemas.microsoft.com/office/powerpoint/2010/main" val="2222238918"/>
      </p:ext>
    </p:extLst>
  </p:cSld>
  <p:clrMapOvr>
    <a:masterClrMapping/>
  </p:clrMapOvr>
  <p:transition spd="slow" advTm="7553"/>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Test Security and Staff (1 of 2)</a:t>
            </a:r>
          </a:p>
        </p:txBody>
      </p:sp>
      <p:sp>
        <p:nvSpPr>
          <p:cNvPr id="7" name="Content Placeholder 6"/>
          <p:cNvSpPr>
            <a:spLocks noGrp="1"/>
          </p:cNvSpPr>
          <p:nvPr>
            <p:ph type="body" sz="quarter" idx="11"/>
          </p:nvPr>
        </p:nvSpPr>
        <p:spPr/>
        <p:txBody>
          <a:bodyPr>
            <a:normAutofit fontScale="47500" lnSpcReduction="20000"/>
          </a:bodyPr>
          <a:lstStyle/>
          <a:p>
            <a:r>
              <a:rPr lang="en-US"/>
              <a:t>Any educator not authorized to be a test administrator may not observe, view, access, etc., DLM secure materials for any students at any time.</a:t>
            </a:r>
          </a:p>
          <a:p>
            <a:pPr lvl="1"/>
            <a:r>
              <a:rPr lang="en-US"/>
              <a:t>Secure materials include the testlets both before and after completion, student tickets, and TIPs.</a:t>
            </a:r>
          </a:p>
          <a:p>
            <a:r>
              <a:rPr lang="en-US"/>
              <a:t>Any educator authorized to be a test administrator may not observe, view, access, etc., DLM test materials for students not on their roster.</a:t>
            </a:r>
          </a:p>
          <a:p>
            <a:r>
              <a:rPr lang="en-US"/>
              <a:t>District/School Test Coordinators may only view the computer screen if and when a technical issue arises that must be addressed.</a:t>
            </a:r>
          </a:p>
          <a:p>
            <a:r>
              <a:rPr lang="en-US"/>
              <a:t>District/School Test Coordinators may observe testing if necessary to ensure schedule adherence but may not view the computer screen nor have access to any secure materials/information other than the secure test tickets and TIPs when collecting.</a:t>
            </a:r>
          </a:p>
          <a:p>
            <a:pPr lvl="1"/>
            <a:r>
              <a:rPr lang="en-US"/>
              <a:t>District/School Test Coordinators may assist with issues in order to gather information and obtain technical assistance.</a:t>
            </a:r>
          </a:p>
          <a:p>
            <a:r>
              <a:rPr lang="en-US"/>
              <a:t>Technology Representatives may only view the computer screen if and when a technical issue arises that must be addressed.</a:t>
            </a:r>
          </a:p>
        </p:txBody>
      </p:sp>
      <p:sp>
        <p:nvSpPr>
          <p:cNvPr id="5" name="Slide Number Placeholder 4"/>
          <p:cNvSpPr>
            <a:spLocks noGrp="1"/>
          </p:cNvSpPr>
          <p:nvPr>
            <p:ph type="sldNum" sz="quarter" idx="10"/>
          </p:nvPr>
        </p:nvSpPr>
        <p:spPr/>
        <p:txBody>
          <a:bodyPr/>
          <a:lstStyle/>
          <a:p>
            <a:fld id="{683D04AB-6D5E-40E3-B005-6F50577D65F7}" type="slidenum">
              <a:rPr lang="en-US" smtClean="0"/>
              <a:pPr/>
              <a:t>40</a:t>
            </a:fld>
            <a:endParaRPr 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 Security and Staff (2 of 2)</a:t>
            </a:r>
          </a:p>
        </p:txBody>
      </p:sp>
      <p:sp>
        <p:nvSpPr>
          <p:cNvPr id="7" name="Content Placeholder 6"/>
          <p:cNvSpPr>
            <a:spLocks noGrp="1"/>
          </p:cNvSpPr>
          <p:nvPr>
            <p:ph type="body" sz="quarter" idx="11"/>
          </p:nvPr>
        </p:nvSpPr>
        <p:spPr/>
        <p:txBody>
          <a:bodyPr>
            <a:normAutofit fontScale="85000" lnSpcReduction="20000"/>
          </a:bodyPr>
          <a:lstStyle/>
          <a:p>
            <a:r>
              <a:rPr lang="en-US"/>
              <a:t>Anyone that does not have an authorized role in the DLM administration may not have access to any secure test materials, may not observe testing, and may not substitute for any test administrator.</a:t>
            </a:r>
          </a:p>
          <a:p>
            <a:r>
              <a:rPr lang="en-US"/>
              <a:t>Even those who have authorized roles have restrictions on secure material access, including primary and additional test administrators, District/School Test Coordinator, Data Manager, Technology Representative, and support staff needed for safety, behavioral, or medical needs of students.</a:t>
            </a:r>
          </a:p>
          <a:p>
            <a:pPr lvl="1"/>
            <a:r>
              <a:rPr lang="en-US"/>
              <a:t>See prior slides for restrictions for authorized staff.</a:t>
            </a:r>
          </a:p>
        </p:txBody>
      </p:sp>
      <p:sp>
        <p:nvSpPr>
          <p:cNvPr id="5" name="Slide Number Placeholder 4"/>
          <p:cNvSpPr>
            <a:spLocks noGrp="1"/>
          </p:cNvSpPr>
          <p:nvPr>
            <p:ph type="sldNum" sz="quarter" idx="10"/>
          </p:nvPr>
        </p:nvSpPr>
        <p:spPr/>
        <p:txBody>
          <a:bodyPr/>
          <a:lstStyle/>
          <a:p>
            <a:fld id="{683D04AB-6D5E-40E3-B005-6F50577D65F7}" type="slidenum">
              <a:rPr lang="en-US" smtClean="0"/>
              <a:pPr/>
              <a:t>41</a:t>
            </a:fld>
            <a:endParaRPr lang="en-US"/>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(1 of 2)</a:t>
            </a:r>
          </a:p>
        </p:txBody>
      </p:sp>
      <p:sp>
        <p:nvSpPr>
          <p:cNvPr id="3" name="Content Placeholder 2"/>
          <p:cNvSpPr>
            <a:spLocks noGrp="1"/>
          </p:cNvSpPr>
          <p:nvPr>
            <p:ph type="body" sz="quarter" idx="11"/>
          </p:nvPr>
        </p:nvSpPr>
        <p:spPr/>
        <p:txBody>
          <a:bodyPr vert="horz" lIns="91440" tIns="45720" rIns="822960" bIns="45720" rtlCol="0" anchor="t">
            <a:normAutofit fontScale="70000" lnSpcReduction="20000"/>
          </a:bodyPr>
          <a:lstStyle/>
          <a:p>
            <a:r>
              <a:rPr lang="en-US"/>
              <a:t>Test security including submitting accurate and authentic student responses, maintaining confidentiality of the test materials, following DLM procedures, and properly implementing all NJDOE Office of Assessments policies are the responsibility of all school and district staff.</a:t>
            </a:r>
          </a:p>
          <a:p>
            <a:r>
              <a:rPr lang="en-US"/>
              <a:t>All staff must fulfill their roles and responsibilities, including participating in training and reviewing all applicable test materials, in order to correctly and accurately conduct DLM testing.</a:t>
            </a:r>
          </a:p>
          <a:p>
            <a:pPr lvl="1"/>
            <a:r>
              <a:rPr lang="en-US">
                <a:latin typeface="Palatino Linotype"/>
              </a:rPr>
              <a:t>Failure to review and/or implement the training requirements does not alleviate one the responsibility of maintaining all requirements.</a:t>
            </a:r>
          </a:p>
          <a:p>
            <a:r>
              <a:rPr lang="en-US"/>
              <a:t>Improper test administrations can result in professional and financial consequences for school and district staff. </a:t>
            </a:r>
          </a:p>
        </p:txBody>
      </p:sp>
      <p:sp>
        <p:nvSpPr>
          <p:cNvPr id="4" name="Slide Number Placeholder 3"/>
          <p:cNvSpPr>
            <a:spLocks noGrp="1"/>
          </p:cNvSpPr>
          <p:nvPr>
            <p:ph type="sldNum" sz="quarter" idx="10"/>
          </p:nvPr>
        </p:nvSpPr>
        <p:spPr/>
        <p:txBody>
          <a:bodyPr/>
          <a:lstStyle/>
          <a:p>
            <a:fld id="{3E2C0D1D-59B7-45BC-A3E1-FBABA70C494B}" type="slidenum">
              <a:rPr lang="en-US" smtClean="0"/>
              <a:pPr/>
              <a:t>42</a:t>
            </a:fld>
            <a:endParaRPr lang="en-US"/>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E9A10-5BE6-45AE-A5BD-6B91F6F94CD3}"/>
              </a:ext>
            </a:extLst>
          </p:cNvPr>
          <p:cNvSpPr>
            <a:spLocks noGrp="1"/>
          </p:cNvSpPr>
          <p:nvPr>
            <p:ph type="title"/>
          </p:nvPr>
        </p:nvSpPr>
        <p:spPr/>
        <p:txBody>
          <a:bodyPr>
            <a:normAutofit/>
          </a:bodyPr>
          <a:lstStyle/>
          <a:p>
            <a:r>
              <a:rPr lang="en-US" dirty="0"/>
              <a:t>Test Security (2 of 2)</a:t>
            </a:r>
          </a:p>
        </p:txBody>
      </p:sp>
      <p:sp>
        <p:nvSpPr>
          <p:cNvPr id="5" name="Content Placeholder 4">
            <a:extLst>
              <a:ext uri="{FF2B5EF4-FFF2-40B4-BE49-F238E27FC236}">
                <a16:creationId xmlns:a16="http://schemas.microsoft.com/office/drawing/2014/main" id="{C022EF7F-BA44-4B36-9B1D-D2569AC963E4}"/>
              </a:ext>
            </a:extLst>
          </p:cNvPr>
          <p:cNvSpPr>
            <a:spLocks noGrp="1"/>
          </p:cNvSpPr>
          <p:nvPr>
            <p:ph type="body" sz="quarter" idx="11"/>
          </p:nvPr>
        </p:nvSpPr>
        <p:spPr/>
        <p:txBody>
          <a:bodyPr>
            <a:normAutofit fontScale="92500" lnSpcReduction="20000"/>
          </a:bodyPr>
          <a:lstStyle/>
          <a:p>
            <a:r>
              <a:rPr lang="en-US"/>
              <a:t>Security is a district-wide responsibility. </a:t>
            </a:r>
          </a:p>
          <a:p>
            <a:r>
              <a:rPr lang="en-US"/>
              <a:t>Absolutely no reproduction or transmittal by any means of test items, passages, prompts, or other secure items or materials is permitted. </a:t>
            </a:r>
          </a:p>
          <a:p>
            <a:r>
              <a:rPr lang="en-US"/>
              <a:t> Security breaches may have financial consequences for the district.</a:t>
            </a:r>
          </a:p>
          <a:p>
            <a:r>
              <a:rPr lang="en-US"/>
              <a:t>Inform all district &amp; school personnel of security procedures prior to test administration.</a:t>
            </a:r>
          </a:p>
        </p:txBody>
      </p:sp>
      <p:sp>
        <p:nvSpPr>
          <p:cNvPr id="6" name="Slide Number Placeholder 5"/>
          <p:cNvSpPr>
            <a:spLocks noGrp="1"/>
          </p:cNvSpPr>
          <p:nvPr>
            <p:ph type="sldNum" sz="quarter" idx="10"/>
          </p:nvPr>
        </p:nvSpPr>
        <p:spPr/>
        <p:txBody>
          <a:bodyPr/>
          <a:lstStyle/>
          <a:p>
            <a:fld id="{683D04AB-6D5E-40E3-B005-6F50577D65F7}" type="slidenum">
              <a:rPr lang="en-US" smtClean="0"/>
              <a:pPr/>
              <a:t>43</a:t>
            </a:fld>
            <a:endParaRPr lang="en-US"/>
          </a:p>
        </p:txBody>
      </p:sp>
    </p:spTree>
  </p:cSld>
  <p:clrMapOvr>
    <a:masterClrMapping/>
  </p:clrMapOvr>
  <p:transition spd="med">
    <p:plu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3960" y="235678"/>
            <a:ext cx="10096959" cy="747579"/>
          </a:xfrm>
        </p:spPr>
        <p:txBody>
          <a:bodyPr/>
          <a:lstStyle/>
          <a:p>
            <a:r>
              <a:rPr lang="en-US" sz="3600" dirty="0"/>
              <a:t>Required Signatures on Test Security Agreements</a:t>
            </a:r>
          </a:p>
        </p:txBody>
      </p:sp>
      <p:sp>
        <p:nvSpPr>
          <p:cNvPr id="7" name="Content Placeholder 6"/>
          <p:cNvSpPr>
            <a:spLocks noGrp="1"/>
          </p:cNvSpPr>
          <p:nvPr>
            <p:ph type="body" sz="quarter" idx="11"/>
          </p:nvPr>
        </p:nvSpPr>
        <p:spPr/>
        <p:txBody>
          <a:bodyPr>
            <a:normAutofit fontScale="47500" lnSpcReduction="20000"/>
          </a:bodyPr>
          <a:lstStyle/>
          <a:p>
            <a:r>
              <a:rPr lang="en-US" dirty="0"/>
              <a:t>All staff members involved with DLM to any degree must sign a Test Security Agreement and give it to the District Test Coordinator.</a:t>
            </a:r>
          </a:p>
          <a:p>
            <a:pPr lvl="1"/>
            <a:r>
              <a:rPr lang="en-US" dirty="0"/>
              <a:t>Failure to sign an agreement does not prevent the implementation of professional and/or financial consequences in the event of a test breach.</a:t>
            </a:r>
          </a:p>
          <a:p>
            <a:r>
              <a:rPr lang="en-US" dirty="0"/>
              <a:t>This includes primary and additional test administrators, test administration assistants for student support, District Test Coordinators, Technology Representatives, Data Managers, etc. </a:t>
            </a:r>
          </a:p>
          <a:p>
            <a:r>
              <a:rPr lang="en-US" dirty="0"/>
              <a:t>Test Administrators will have to sign both an online DLM form and a paper NJ DLM security agreement.</a:t>
            </a:r>
          </a:p>
          <a:p>
            <a:r>
              <a:rPr lang="en-US" dirty="0"/>
              <a:t>Separate signed test security agreements are required for student support assistants, Assessment Coordinators, Technology Representatives, Data Managers, and other Administrators.</a:t>
            </a:r>
          </a:p>
          <a:p>
            <a:r>
              <a:rPr lang="en-US" dirty="0"/>
              <a:t>Various security agreements for NJ DLM administration can be found on the </a:t>
            </a:r>
            <a:r>
              <a:rPr lang="en-US" dirty="0">
                <a:hlinkClick r:id="rId2"/>
              </a:rPr>
              <a:t>NJ DLM Webpage </a:t>
            </a:r>
            <a:r>
              <a:rPr lang="en-US" dirty="0"/>
              <a:t>under the “Supplemental Materials” tab.</a:t>
            </a:r>
          </a:p>
          <a:p>
            <a:r>
              <a:rPr lang="en-US" dirty="0"/>
              <a:t>Everyone must sign their applicable agreement as soon as it is distributed in district, but no later than March 1, 2023.</a:t>
            </a:r>
          </a:p>
        </p:txBody>
      </p:sp>
      <p:sp>
        <p:nvSpPr>
          <p:cNvPr id="5" name="Slide Number Placeholder 4"/>
          <p:cNvSpPr>
            <a:spLocks noGrp="1"/>
          </p:cNvSpPr>
          <p:nvPr>
            <p:ph type="sldNum" sz="quarter" idx="10"/>
          </p:nvPr>
        </p:nvSpPr>
        <p:spPr/>
        <p:txBody>
          <a:bodyPr/>
          <a:lstStyle/>
          <a:p>
            <a:fld id="{683D04AB-6D5E-40E3-B005-6F50577D65F7}" type="slidenum">
              <a:rPr lang="en-US" smtClean="0"/>
              <a:pPr/>
              <a:t>44</a:t>
            </a:fld>
            <a:endParaRPr 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Security Breaches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4810"/>
    </mc:Choice>
    <mc:Fallback xmlns="">
      <p:transition spd="slow" advTm="1481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Security Breaches</a:t>
            </a:r>
          </a:p>
        </p:txBody>
      </p:sp>
      <p:sp>
        <p:nvSpPr>
          <p:cNvPr id="3" name="Content Placeholder 2"/>
          <p:cNvSpPr>
            <a:spLocks noGrp="1"/>
          </p:cNvSpPr>
          <p:nvPr>
            <p:ph type="body" sz="quarter" idx="11"/>
          </p:nvPr>
        </p:nvSpPr>
        <p:spPr/>
        <p:txBody>
          <a:bodyPr>
            <a:normAutofit fontScale="92500"/>
          </a:bodyPr>
          <a:lstStyle/>
          <a:p>
            <a:r>
              <a:rPr lang="en-US"/>
              <a:t>All security breaches are preventable when all staff are trained and implement all required procedures.</a:t>
            </a:r>
          </a:p>
          <a:p>
            <a:r>
              <a:rPr lang="en-US"/>
              <a:t>District Test Coordinators and other school administrators should ensure that all staff understand the need and requirement for proper test procedures.</a:t>
            </a:r>
          </a:p>
          <a:p>
            <a:r>
              <a:rPr lang="en-US"/>
              <a:t>The following slides indicate some but not all issues resulting in a security breach.</a:t>
            </a:r>
          </a:p>
        </p:txBody>
      </p:sp>
      <p:sp>
        <p:nvSpPr>
          <p:cNvPr id="4" name="Slide Number Placeholder 3"/>
          <p:cNvSpPr>
            <a:spLocks noGrp="1"/>
          </p:cNvSpPr>
          <p:nvPr>
            <p:ph type="sldNum" sz="quarter" idx="10"/>
          </p:nvPr>
        </p:nvSpPr>
        <p:spPr/>
        <p:txBody>
          <a:bodyPr/>
          <a:lstStyle/>
          <a:p>
            <a:fld id="{83A249B5-6FA8-4428-A5B8-F13C5E07DA93}" type="slidenum">
              <a:rPr lang="en-US" smtClean="0"/>
              <a:pPr/>
              <a:t>46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3858"/>
    </mc:Choice>
    <mc:Fallback xmlns="">
      <p:transition spd="slow" advTm="1385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DLM Security Breaches (1 of 3)</a:t>
            </a:r>
          </a:p>
        </p:txBody>
      </p:sp>
      <p:sp>
        <p:nvSpPr>
          <p:cNvPr id="3" name="Content Placeholder 2"/>
          <p:cNvSpPr>
            <a:spLocks noGrp="1"/>
          </p:cNvSpPr>
          <p:nvPr>
            <p:ph type="body" sz="quarter" idx="11"/>
          </p:nvPr>
        </p:nvSpPr>
        <p:spPr/>
        <p:txBody>
          <a:bodyPr>
            <a:normAutofit fontScale="55000" lnSpcReduction="20000"/>
          </a:bodyPr>
          <a:lstStyle/>
          <a:p>
            <a:r>
              <a:rPr lang="en-US"/>
              <a:t>Testing outside the NJDOE scheduled window.</a:t>
            </a:r>
          </a:p>
          <a:p>
            <a:r>
              <a:rPr lang="en-US"/>
              <a:t>Prompting the student.</a:t>
            </a:r>
          </a:p>
          <a:p>
            <a:r>
              <a:rPr lang="en-US"/>
              <a:t>Helping the student answer the questions.</a:t>
            </a:r>
          </a:p>
          <a:p>
            <a:r>
              <a:rPr lang="en-US"/>
              <a:t>Removing/reducing answer choices.</a:t>
            </a:r>
          </a:p>
          <a:p>
            <a:r>
              <a:rPr lang="en-US"/>
              <a:t>Submitting answers that the student did not provide.</a:t>
            </a:r>
          </a:p>
          <a:p>
            <a:r>
              <a:rPr lang="en-US"/>
              <a:t>Changing a student’s answer.</a:t>
            </a:r>
          </a:p>
          <a:p>
            <a:r>
              <a:rPr lang="en-US"/>
              <a:t>Signaling the student through words, inflection of voice, through use of manipulatives, etc.</a:t>
            </a:r>
          </a:p>
          <a:p>
            <a:r>
              <a:rPr lang="en-US"/>
              <a:t>Asking the test question again after the student already responded.</a:t>
            </a:r>
          </a:p>
        </p:txBody>
      </p:sp>
      <p:sp>
        <p:nvSpPr>
          <p:cNvPr id="4" name="Slide Number Placeholder 3"/>
          <p:cNvSpPr>
            <a:spLocks noGrp="1"/>
          </p:cNvSpPr>
          <p:nvPr>
            <p:ph type="sldNum" sz="quarter" idx="10"/>
          </p:nvPr>
        </p:nvSpPr>
        <p:spPr/>
        <p:txBody>
          <a:bodyPr/>
          <a:lstStyle/>
          <a:p>
            <a:fld id="{83A249B5-6FA8-4428-A5B8-F13C5E07DA93}" type="slidenum">
              <a:rPr lang="en-US" smtClean="0"/>
              <a:pPr/>
              <a:t>47</a:t>
            </a:fld>
            <a:endParaRPr lang="en-US"/>
          </a:p>
        </p:txBody>
      </p:sp>
    </p:spTree>
    <p:extLst>
      <p:ext uri="{BB962C8B-B14F-4D97-AF65-F5344CB8AC3E}">
        <p14:creationId xmlns:p14="http://schemas.microsoft.com/office/powerpoint/2010/main" val="172671057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DLM Security Breaches (2 of 3)</a:t>
            </a:r>
          </a:p>
        </p:txBody>
      </p:sp>
      <p:sp>
        <p:nvSpPr>
          <p:cNvPr id="3" name="Content Placeholder 2"/>
          <p:cNvSpPr>
            <a:spLocks noGrp="1"/>
          </p:cNvSpPr>
          <p:nvPr>
            <p:ph type="body" sz="quarter" idx="11"/>
          </p:nvPr>
        </p:nvSpPr>
        <p:spPr/>
        <p:txBody>
          <a:bodyPr>
            <a:normAutofit fontScale="62500" lnSpcReduction="20000"/>
          </a:bodyPr>
          <a:lstStyle/>
          <a:p>
            <a:r>
              <a:rPr lang="en-US"/>
              <a:t>Completing testlets for the student, with or without his/her presence (not the same as scribing a student’s answers).</a:t>
            </a:r>
          </a:p>
          <a:p>
            <a:r>
              <a:rPr lang="en-US"/>
              <a:t>Viewing the testlet, teaching to the contents, then testing the students.</a:t>
            </a:r>
          </a:p>
          <a:p>
            <a:r>
              <a:rPr lang="en-US"/>
              <a:t>Leaving computer/tablet unattended with testlet open.</a:t>
            </a:r>
          </a:p>
          <a:p>
            <a:r>
              <a:rPr lang="en-US"/>
              <a:t>Allowing staff members who are not the test administrator to see the test questions, directions, TIPs, etc. </a:t>
            </a:r>
          </a:p>
          <a:p>
            <a:r>
              <a:rPr lang="en-US"/>
              <a:t>Allowing a staff member to be a test administrator when they do not meet the NJDOE requirements.</a:t>
            </a:r>
          </a:p>
          <a:p>
            <a:r>
              <a:rPr lang="en-US"/>
              <a:t>Retaining in any form secure test materials including test items, TIPS pages, DLM testlet code numbers, etc. </a:t>
            </a:r>
          </a:p>
        </p:txBody>
      </p:sp>
      <p:sp>
        <p:nvSpPr>
          <p:cNvPr id="4" name="Slide Number Placeholder 3"/>
          <p:cNvSpPr>
            <a:spLocks noGrp="1"/>
          </p:cNvSpPr>
          <p:nvPr>
            <p:ph type="sldNum" sz="quarter" idx="10"/>
          </p:nvPr>
        </p:nvSpPr>
        <p:spPr/>
        <p:txBody>
          <a:bodyPr/>
          <a:lstStyle/>
          <a:p>
            <a:fld id="{83A249B5-6FA8-4428-A5B8-F13C5E07DA93}" type="slidenum">
              <a:rPr lang="en-US" smtClean="0"/>
              <a:pPr/>
              <a:t>48</a:t>
            </a:fld>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DLM Security Breaches (3 of 3)</a:t>
            </a:r>
          </a:p>
        </p:txBody>
      </p:sp>
      <p:sp>
        <p:nvSpPr>
          <p:cNvPr id="3" name="Content Placeholder 2"/>
          <p:cNvSpPr>
            <a:spLocks noGrp="1"/>
          </p:cNvSpPr>
          <p:nvPr>
            <p:ph type="body" sz="quarter" idx="11"/>
          </p:nvPr>
        </p:nvSpPr>
        <p:spPr/>
        <p:txBody>
          <a:bodyPr vert="horz" lIns="91440" tIns="45720" rIns="91440" bIns="45720" rtlCol="0" anchor="t">
            <a:normAutofit fontScale="77500" lnSpcReduction="20000"/>
          </a:bodyPr>
          <a:lstStyle/>
          <a:p>
            <a:r>
              <a:rPr lang="en-US"/>
              <a:t>Knowingly providing inaccurate information on the First Contact survey.</a:t>
            </a:r>
          </a:p>
          <a:p>
            <a:r>
              <a:rPr lang="en-US"/>
              <a:t>Providing too much information during the engagement activities for ELA.</a:t>
            </a:r>
            <a:endParaRPr lang="en-US">
              <a:cs typeface="Calibri"/>
            </a:endParaRPr>
          </a:p>
          <a:p>
            <a:pPr lvl="1"/>
            <a:r>
              <a:rPr lang="en-US"/>
              <a:t>Example: During the second read of the ELA passage, providing assistance on the comprehension of the text and graphics.</a:t>
            </a:r>
            <a:endParaRPr lang="en-US">
              <a:cs typeface="Calibri"/>
            </a:endParaRPr>
          </a:p>
          <a:p>
            <a:r>
              <a:rPr lang="en-US"/>
              <a:t>Any other action that provides inauthentic student work/test responses.</a:t>
            </a:r>
          </a:p>
          <a:p>
            <a:r>
              <a:rPr lang="en-US"/>
              <a:t>Any other action that violates the test security agreements regardless of whether it was signed.</a:t>
            </a:r>
          </a:p>
        </p:txBody>
      </p:sp>
      <p:sp>
        <p:nvSpPr>
          <p:cNvPr id="4" name="Slide Number Placeholder 3"/>
          <p:cNvSpPr>
            <a:spLocks noGrp="1"/>
          </p:cNvSpPr>
          <p:nvPr>
            <p:ph type="sldNum" sz="quarter" idx="10"/>
          </p:nvPr>
        </p:nvSpPr>
        <p:spPr/>
        <p:txBody>
          <a:bodyPr/>
          <a:lstStyle/>
          <a:p>
            <a:fld id="{83A249B5-6FA8-4428-A5B8-F13C5E07DA93}" type="slidenum">
              <a:rPr lang="en-US" smtClean="0"/>
              <a:pPr/>
              <a:t>49</a:t>
            </a:fld>
            <a:endParaRPr lang="en-US"/>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6841" y="235678"/>
            <a:ext cx="10096959" cy="747579"/>
          </a:xfrm>
        </p:spPr>
        <p:txBody>
          <a:bodyPr/>
          <a:lstStyle/>
          <a:p>
            <a:r>
              <a:rPr lang="en-US" sz="3600"/>
              <a:t>Test Setting and Additional Test Administrators</a:t>
            </a:r>
          </a:p>
        </p:txBody>
      </p:sp>
      <p:sp>
        <p:nvSpPr>
          <p:cNvPr id="7" name="Content Placeholder 6"/>
          <p:cNvSpPr>
            <a:spLocks noGrp="1"/>
          </p:cNvSpPr>
          <p:nvPr>
            <p:ph type="body" sz="quarter" idx="11"/>
          </p:nvPr>
        </p:nvSpPr>
        <p:spPr/>
        <p:txBody>
          <a:bodyPr>
            <a:normAutofit fontScale="85000" lnSpcReduction="20000"/>
          </a:bodyPr>
          <a:lstStyle/>
          <a:p>
            <a:r>
              <a:rPr lang="en-US"/>
              <a:t>If the student’s primary classroom teacher is not the Test Administrator, it must be determined where the test will be administered.</a:t>
            </a:r>
          </a:p>
          <a:p>
            <a:r>
              <a:rPr lang="en-US"/>
              <a:t>The additional staff members authorized to be a test administrator may administer the test in the students’ classrooms or in another appropriate setting. </a:t>
            </a:r>
          </a:p>
          <a:p>
            <a:r>
              <a:rPr lang="en-US"/>
              <a:t>The setting should be determined by the classroom teacher and test administrator, considering technology needs, location, requirement for test security and quiet setting, etc.</a:t>
            </a:r>
          </a:p>
        </p:txBody>
      </p:sp>
      <p:sp>
        <p:nvSpPr>
          <p:cNvPr id="5" name="Slide Number Placeholder 4"/>
          <p:cNvSpPr>
            <a:spLocks noGrp="1"/>
          </p:cNvSpPr>
          <p:nvPr>
            <p:ph type="sldNum" sz="quarter" idx="10"/>
          </p:nvPr>
        </p:nvSpPr>
        <p:spPr/>
        <p:txBody>
          <a:bodyPr/>
          <a:lstStyle/>
          <a:p>
            <a:fld id="{683D04AB-6D5E-40E3-B005-6F50577D65F7}" type="slidenum">
              <a:rPr lang="en-US" smtClean="0"/>
              <a:pPr/>
              <a:t>5</a:t>
            </a:fld>
            <a:endParaRPr lang="en-US"/>
          </a:p>
        </p:txBody>
      </p:sp>
    </p:spTree>
    <p:extLst>
      <p:ext uri="{BB962C8B-B14F-4D97-AF65-F5344CB8AC3E}">
        <p14:creationId xmlns:p14="http://schemas.microsoft.com/office/powerpoint/2010/main" val="174125259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Breach Reporting</a:t>
            </a:r>
          </a:p>
        </p:txBody>
      </p:sp>
      <p:sp>
        <p:nvSpPr>
          <p:cNvPr id="3" name="Content Placeholder 2"/>
          <p:cNvSpPr>
            <a:spLocks noGrp="1"/>
          </p:cNvSpPr>
          <p:nvPr>
            <p:ph type="body" sz="quarter" idx="11"/>
          </p:nvPr>
        </p:nvSpPr>
        <p:spPr/>
        <p:txBody>
          <a:bodyPr>
            <a:normAutofit fontScale="92500" lnSpcReduction="10000"/>
          </a:bodyPr>
          <a:lstStyle/>
          <a:p>
            <a:r>
              <a:rPr lang="en-US"/>
              <a:t>Contact </a:t>
            </a:r>
            <a:r>
              <a:rPr lang="en-US">
                <a:hlinkClick r:id="rId2"/>
              </a:rPr>
              <a:t>assessment@doe.nj.gov</a:t>
            </a:r>
            <a:r>
              <a:rPr lang="en-US"/>
              <a:t> immediately if a security breach is suspected or has occurred.</a:t>
            </a:r>
          </a:p>
          <a:p>
            <a:r>
              <a:rPr lang="en-US"/>
              <a:t>Provide your CDS code, district, school, and contact name, and include the suspected/known nature of the test breach and include a completed </a:t>
            </a:r>
            <a:r>
              <a:rPr lang="en-US">
                <a:hlinkClick r:id="rId3"/>
              </a:rPr>
              <a:t>New Jersey - DLM Security Breach and Irregularity Report Form</a:t>
            </a:r>
            <a:r>
              <a:rPr lang="en-US"/>
              <a:t>.</a:t>
            </a:r>
          </a:p>
          <a:p>
            <a:r>
              <a:rPr lang="en-US"/>
              <a:t>Include the words “Test Security Breach” in your email subject line.</a:t>
            </a:r>
          </a:p>
        </p:txBody>
      </p:sp>
      <p:sp>
        <p:nvSpPr>
          <p:cNvPr id="4" name="Slide Number Placeholder 3"/>
          <p:cNvSpPr>
            <a:spLocks noGrp="1"/>
          </p:cNvSpPr>
          <p:nvPr>
            <p:ph type="sldNum" sz="quarter" idx="10"/>
          </p:nvPr>
        </p:nvSpPr>
        <p:spPr/>
        <p:txBody>
          <a:bodyPr/>
          <a:lstStyle/>
          <a:p>
            <a:fld id="{3E2C0D1D-59B7-45BC-A3E1-FBABA70C494B}" type="slidenum">
              <a:rPr lang="en-US" smtClean="0"/>
              <a:pPr/>
              <a:t>50</a:t>
            </a:fld>
            <a:endParaRPr lang="en-US"/>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Document Retention</a:t>
            </a:r>
          </a:p>
        </p:txBody>
      </p:sp>
      <p:sp>
        <p:nvSpPr>
          <p:cNvPr id="5" name="Slide Number Placeholder 4"/>
          <p:cNvSpPr>
            <a:spLocks noGrp="1"/>
          </p:cNvSpPr>
          <p:nvPr>
            <p:ph type="sldNum" sz="quarter" idx="12"/>
          </p:nvPr>
        </p:nvSpPr>
        <p:spPr/>
        <p:txBody>
          <a:bodyPr/>
          <a:lstStyle/>
          <a:p>
            <a:fld id="{3E2C0D1D-59B7-45BC-A3E1-FBABA70C494B}" type="slidenum">
              <a:rPr lang="en-US" smtClean="0"/>
              <a:pPr/>
              <a:t>51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3892"/>
    </mc:Choice>
    <mc:Fallback xmlns="">
      <p:transition spd="slow" advTm="1389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1C4805-00B5-4A08-87D2-A4F2B3EC32B9}"/>
              </a:ext>
            </a:extLst>
          </p:cNvPr>
          <p:cNvSpPr>
            <a:spLocks noGrp="1"/>
          </p:cNvSpPr>
          <p:nvPr>
            <p:ph type="title"/>
          </p:nvPr>
        </p:nvSpPr>
        <p:spPr/>
        <p:txBody>
          <a:bodyPr/>
          <a:lstStyle/>
          <a:p>
            <a:r>
              <a:rPr lang="en-US" dirty="0"/>
              <a:t>Document Storage</a:t>
            </a:r>
          </a:p>
        </p:txBody>
      </p:sp>
      <p:sp>
        <p:nvSpPr>
          <p:cNvPr id="7" name="Text Placeholder 6">
            <a:extLst>
              <a:ext uri="{FF2B5EF4-FFF2-40B4-BE49-F238E27FC236}">
                <a16:creationId xmlns:a16="http://schemas.microsoft.com/office/drawing/2014/main" id="{D0584ABA-2694-4B69-B4D0-56C54CBA54A4}"/>
              </a:ext>
            </a:extLst>
          </p:cNvPr>
          <p:cNvSpPr>
            <a:spLocks noGrp="1"/>
          </p:cNvSpPr>
          <p:nvPr>
            <p:ph type="body" idx="1"/>
          </p:nvPr>
        </p:nvSpPr>
        <p:spPr>
          <a:xfrm>
            <a:off x="169732" y="1150173"/>
            <a:ext cx="5876390" cy="823912"/>
          </a:xfrm>
        </p:spPr>
        <p:txBody>
          <a:bodyPr/>
          <a:lstStyle/>
          <a:p>
            <a:r>
              <a:rPr lang="en-US" sz="2000" dirty="0"/>
              <a:t>Retain the following documents for </a:t>
            </a:r>
            <a:r>
              <a:rPr lang="en-US" sz="2000" i="1" dirty="0"/>
              <a:t>three </a:t>
            </a:r>
            <a:r>
              <a:rPr lang="en-US" sz="2000" dirty="0"/>
              <a:t>years: </a:t>
            </a:r>
          </a:p>
        </p:txBody>
      </p:sp>
      <p:sp>
        <p:nvSpPr>
          <p:cNvPr id="8" name="Content Placeholder 7">
            <a:extLst>
              <a:ext uri="{FF2B5EF4-FFF2-40B4-BE49-F238E27FC236}">
                <a16:creationId xmlns:a16="http://schemas.microsoft.com/office/drawing/2014/main" id="{FB6F34EA-346A-4C3D-9439-4572B056BFD1}"/>
              </a:ext>
            </a:extLst>
          </p:cNvPr>
          <p:cNvSpPr>
            <a:spLocks noGrp="1"/>
          </p:cNvSpPr>
          <p:nvPr>
            <p:ph sz="half" idx="2"/>
          </p:nvPr>
        </p:nvSpPr>
        <p:spPr>
          <a:xfrm>
            <a:off x="171064" y="1920150"/>
            <a:ext cx="5876389" cy="4017942"/>
          </a:xfrm>
          <a:ln w="19050">
            <a:solidFill>
              <a:schemeClr val="tx1"/>
            </a:solidFill>
          </a:ln>
        </p:spPr>
        <p:txBody>
          <a:bodyPr/>
          <a:lstStyle/>
          <a:p>
            <a:pPr>
              <a:spcAft>
                <a:spcPts val="500"/>
              </a:spcAft>
            </a:pPr>
            <a:r>
              <a:rPr lang="en-US" sz="1600" dirty="0"/>
              <a:t>Test Security Agreements</a:t>
            </a:r>
          </a:p>
          <a:p>
            <a:pPr>
              <a:spcAft>
                <a:spcPts val="500"/>
              </a:spcAft>
            </a:pPr>
            <a:r>
              <a:rPr lang="en-US" sz="1600" dirty="0"/>
              <a:t>Test Administrator/Turnkey Training Sign In sheets</a:t>
            </a:r>
          </a:p>
          <a:p>
            <a:pPr>
              <a:spcAft>
                <a:spcPts val="500"/>
              </a:spcAft>
            </a:pPr>
            <a:r>
              <a:rPr lang="en-US" sz="1600" dirty="0" err="1"/>
              <a:t>Testlet</a:t>
            </a:r>
            <a:r>
              <a:rPr lang="en-US" sz="1600" dirty="0"/>
              <a:t> Completion forms</a:t>
            </a:r>
          </a:p>
          <a:p>
            <a:pPr>
              <a:spcAft>
                <a:spcPts val="500"/>
              </a:spcAft>
            </a:pPr>
            <a:r>
              <a:rPr lang="en-US" sz="1600" dirty="0"/>
              <a:t>NJ DLM Participation Guideline forms</a:t>
            </a:r>
          </a:p>
          <a:p>
            <a:pPr>
              <a:spcAft>
                <a:spcPts val="500"/>
              </a:spcAft>
            </a:pPr>
            <a:r>
              <a:rPr lang="en-US" sz="1600" dirty="0"/>
              <a:t>Copies of Irregularity Report/Security Breach Forms</a:t>
            </a:r>
          </a:p>
          <a:p>
            <a:pPr>
              <a:spcAft>
                <a:spcPts val="500"/>
              </a:spcAft>
            </a:pPr>
            <a:r>
              <a:rPr lang="en-US" sz="1600" dirty="0"/>
              <a:t>Test Administrator Observation forms</a:t>
            </a:r>
          </a:p>
          <a:p>
            <a:pPr>
              <a:spcAft>
                <a:spcPts val="500"/>
              </a:spcAft>
            </a:pPr>
            <a:r>
              <a:rPr lang="en-US" sz="1600" dirty="0"/>
              <a:t>In a secure file, all documentation related to non-participation of students for DLM</a:t>
            </a:r>
          </a:p>
          <a:p>
            <a:pPr lvl="1">
              <a:spcAft>
                <a:spcPts val="500"/>
              </a:spcAft>
            </a:pPr>
            <a:r>
              <a:rPr lang="en-US" sz="1200" dirty="0"/>
              <a:t>This includes records of student absenteeism for the entire test window, students not receiving instruction due to illness, parent refusal, etc. </a:t>
            </a:r>
          </a:p>
          <a:p>
            <a:pPr marL="0" indent="0">
              <a:buNone/>
            </a:pPr>
            <a:endParaRPr lang="en-US" dirty="0"/>
          </a:p>
        </p:txBody>
      </p:sp>
      <p:sp>
        <p:nvSpPr>
          <p:cNvPr id="9" name="Text Placeholder 8">
            <a:extLst>
              <a:ext uri="{FF2B5EF4-FFF2-40B4-BE49-F238E27FC236}">
                <a16:creationId xmlns:a16="http://schemas.microsoft.com/office/drawing/2014/main" id="{14F0B4F5-FE83-40D2-A102-87676A22014E}"/>
              </a:ext>
            </a:extLst>
          </p:cNvPr>
          <p:cNvSpPr>
            <a:spLocks noGrp="1"/>
          </p:cNvSpPr>
          <p:nvPr>
            <p:ph type="body" idx="13"/>
          </p:nvPr>
        </p:nvSpPr>
        <p:spPr>
          <a:xfrm>
            <a:off x="6096000" y="1096238"/>
            <a:ext cx="5876390" cy="823912"/>
          </a:xfrm>
        </p:spPr>
        <p:txBody>
          <a:bodyPr/>
          <a:lstStyle/>
          <a:p>
            <a:r>
              <a:rPr lang="en-US" sz="2000"/>
              <a:t>Retain all student writing products until final DLM scores are received </a:t>
            </a:r>
          </a:p>
        </p:txBody>
      </p:sp>
      <p:sp>
        <p:nvSpPr>
          <p:cNvPr id="10" name="Content Placeholder 9">
            <a:extLst>
              <a:ext uri="{FF2B5EF4-FFF2-40B4-BE49-F238E27FC236}">
                <a16:creationId xmlns:a16="http://schemas.microsoft.com/office/drawing/2014/main" id="{E886B372-52A9-441A-82EB-3D7CCAC95819}"/>
              </a:ext>
            </a:extLst>
          </p:cNvPr>
          <p:cNvSpPr>
            <a:spLocks noGrp="1"/>
          </p:cNvSpPr>
          <p:nvPr>
            <p:ph sz="half" idx="14"/>
          </p:nvPr>
        </p:nvSpPr>
        <p:spPr>
          <a:xfrm>
            <a:off x="6145878" y="1920150"/>
            <a:ext cx="5876389" cy="4017942"/>
          </a:xfrm>
          <a:ln w="19050">
            <a:solidFill>
              <a:schemeClr val="tx1"/>
            </a:solidFill>
          </a:ln>
        </p:spPr>
        <p:txBody>
          <a:bodyPr/>
          <a:lstStyle/>
          <a:p>
            <a:pPr>
              <a:spcBef>
                <a:spcPts val="0"/>
              </a:spcBef>
              <a:spcAft>
                <a:spcPts val="500"/>
              </a:spcAft>
            </a:pPr>
            <a:r>
              <a:rPr lang="en-US" sz="1800"/>
              <a:t>Districts may be contacted by DLM to request copies of student writing products for research and technical documentation.</a:t>
            </a:r>
          </a:p>
          <a:p>
            <a:pPr>
              <a:spcBef>
                <a:spcPts val="0"/>
              </a:spcBef>
              <a:spcAft>
                <a:spcPts val="500"/>
              </a:spcAft>
            </a:pPr>
            <a:r>
              <a:rPr lang="en-US" sz="1800"/>
              <a:t>If this request occurs, assessment coordinators will be notified in advance and provided with instructions.</a:t>
            </a:r>
          </a:p>
          <a:p>
            <a:pPr>
              <a:spcBef>
                <a:spcPts val="0"/>
              </a:spcBef>
              <a:spcAft>
                <a:spcPts val="500"/>
              </a:spcAft>
            </a:pPr>
            <a:r>
              <a:rPr lang="en-US" sz="1800"/>
              <a:t>Writing products should be destroyed after final DLM scores are received.</a:t>
            </a:r>
          </a:p>
        </p:txBody>
      </p:sp>
      <p:sp>
        <p:nvSpPr>
          <p:cNvPr id="5" name="Slide Number Placeholder 4">
            <a:extLst>
              <a:ext uri="{FF2B5EF4-FFF2-40B4-BE49-F238E27FC236}">
                <a16:creationId xmlns:a16="http://schemas.microsoft.com/office/drawing/2014/main" id="{4CE24394-614E-45B9-ACAC-AF87158BEA93}"/>
              </a:ext>
            </a:extLst>
          </p:cNvPr>
          <p:cNvSpPr>
            <a:spLocks noGrp="1"/>
          </p:cNvSpPr>
          <p:nvPr>
            <p:ph type="sldNum" sz="quarter" idx="12"/>
          </p:nvPr>
        </p:nvSpPr>
        <p:spPr/>
        <p:txBody>
          <a:bodyPr/>
          <a:lstStyle/>
          <a:p>
            <a:fld id="{A3D1C70C-36A2-44FC-A083-98959550CFF4}" type="slidenum">
              <a:rPr lang="en-US" smtClean="0"/>
              <a:t>52</a:t>
            </a:fld>
            <a:endParaRPr lang="en-US"/>
          </a:p>
        </p:txBody>
      </p:sp>
    </p:spTree>
    <p:extLst>
      <p:ext uri="{BB962C8B-B14F-4D97-AF65-F5344CB8AC3E}">
        <p14:creationId xmlns:p14="http://schemas.microsoft.com/office/powerpoint/2010/main" val="1697836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Contacts and Other Information</a:t>
            </a:r>
          </a:p>
        </p:txBody>
      </p:sp>
      <p:sp>
        <p:nvSpPr>
          <p:cNvPr id="5" name="Slide Number Placeholder 4"/>
          <p:cNvSpPr>
            <a:spLocks noGrp="1"/>
          </p:cNvSpPr>
          <p:nvPr>
            <p:ph type="sldNum" sz="quarter" idx="12"/>
          </p:nvPr>
        </p:nvSpPr>
        <p:spPr/>
        <p:txBody>
          <a:bodyPr/>
          <a:lstStyle/>
          <a:p>
            <a:fld id="{3E2C0D1D-59B7-45BC-A3E1-FBABA70C494B}" type="slidenum">
              <a:rPr lang="en-US" smtClean="0"/>
              <a:pPr/>
              <a:t>53</a:t>
            </a:fld>
            <a:endParaRPr lang="en-US"/>
          </a:p>
        </p:txBody>
      </p:sp>
    </p:spTree>
  </p:cSld>
  <p:clrMapOvr>
    <a:masterClrMapping/>
  </p:clrMapOvr>
  <p:transition advTm="10737"/>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Check NJ DLM Webpage Often for Updates</a:t>
            </a:r>
          </a:p>
        </p:txBody>
      </p:sp>
      <p:sp>
        <p:nvSpPr>
          <p:cNvPr id="3" name="Content Placeholder 2"/>
          <p:cNvSpPr>
            <a:spLocks noGrp="1"/>
          </p:cNvSpPr>
          <p:nvPr>
            <p:ph type="body" sz="quarter" idx="11"/>
          </p:nvPr>
        </p:nvSpPr>
        <p:spPr/>
        <p:txBody>
          <a:bodyPr>
            <a:normAutofit fontScale="92500" lnSpcReduction="10000"/>
          </a:bodyPr>
          <a:lstStyle/>
          <a:p>
            <a:r>
              <a:rPr lang="en-US" dirty="0"/>
              <a:t>View information on the </a:t>
            </a:r>
            <a:r>
              <a:rPr lang="en-US" dirty="0">
                <a:hlinkClick r:id="rId2"/>
              </a:rPr>
              <a:t>NJ DLM webpage </a:t>
            </a:r>
            <a:r>
              <a:rPr lang="en-US" dirty="0"/>
              <a:t>for all materials and updates often.</a:t>
            </a:r>
          </a:p>
          <a:p>
            <a:r>
              <a:rPr lang="en-US" dirty="0"/>
              <a:t>This is also where you will obtain the test security agreements, irregularity report form, and test administrator observation form.</a:t>
            </a:r>
          </a:p>
          <a:p>
            <a:r>
              <a:rPr lang="en-US" dirty="0"/>
              <a:t>DLM continues to update their information and it is a district’s responsibility to use all of the newest documents.</a:t>
            </a:r>
          </a:p>
        </p:txBody>
      </p:sp>
      <p:sp>
        <p:nvSpPr>
          <p:cNvPr id="5" name="Slide Number Placeholder 4"/>
          <p:cNvSpPr>
            <a:spLocks noGrp="1"/>
          </p:cNvSpPr>
          <p:nvPr>
            <p:ph type="sldNum" sz="quarter" idx="10"/>
          </p:nvPr>
        </p:nvSpPr>
        <p:spPr/>
        <p:txBody>
          <a:bodyPr/>
          <a:lstStyle/>
          <a:p>
            <a:fld id="{3E2C0D1D-59B7-45BC-A3E1-FBABA70C494B}" type="slidenum">
              <a:rPr lang="en-US" smtClean="0"/>
              <a:pPr/>
              <a:t>54</a:t>
            </a:fld>
            <a:endParaRPr lang="en-US"/>
          </a:p>
        </p:txBody>
      </p:sp>
    </p:spTree>
    <p:extLst>
      <p:ext uri="{BB962C8B-B14F-4D97-AF65-F5344CB8AC3E}">
        <p14:creationId xmlns:p14="http://schemas.microsoft.com/office/powerpoint/2010/main" val="2095004776"/>
      </p:ext>
    </p:extLst>
  </p:cSld>
  <p:clrMapOvr>
    <a:masterClrMapping/>
  </p:clrMapOvr>
  <mc:AlternateContent xmlns:mc="http://schemas.openxmlformats.org/markup-compatibility/2006" xmlns:p14="http://schemas.microsoft.com/office/powerpoint/2010/main">
    <mc:Choice Requires="p14">
      <p:transition spd="slow" p14:dur="2000" advTm="34216"/>
    </mc:Choice>
    <mc:Fallback xmlns="">
      <p:transition spd="slow" advTm="34216"/>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District Communication</a:t>
            </a:r>
          </a:p>
        </p:txBody>
      </p:sp>
      <p:sp>
        <p:nvSpPr>
          <p:cNvPr id="3" name="Content Placeholder 2"/>
          <p:cNvSpPr>
            <a:spLocks noGrp="1"/>
          </p:cNvSpPr>
          <p:nvPr>
            <p:ph type="body" sz="quarter" idx="11"/>
          </p:nvPr>
        </p:nvSpPr>
        <p:spPr/>
        <p:txBody>
          <a:bodyPr>
            <a:normAutofit fontScale="70000" lnSpcReduction="20000"/>
          </a:bodyPr>
          <a:lstStyle/>
          <a:p>
            <a:r>
              <a:rPr lang="en-US"/>
              <a:t>Districts must share information among staff and ensure that all DLM teachers are prepared for instruction and testing.</a:t>
            </a:r>
          </a:p>
          <a:p>
            <a:r>
              <a:rPr lang="en-US"/>
              <a:t>The District Test Coordinator must provide turnkey training to all administrators involved in testing and provide copies or web links to the required training materials. </a:t>
            </a:r>
          </a:p>
          <a:p>
            <a:r>
              <a:rPr lang="en-US"/>
              <a:t>Only the District Test Coordinator, Data Manager, and Technology Representative should contact the DLM help desk or DOE with questions.</a:t>
            </a:r>
          </a:p>
          <a:p>
            <a:pPr lvl="1"/>
            <a:r>
              <a:rPr lang="en-US"/>
              <a:t>Other staff should communicate their questions clearly with specific error references and/or training material page references to the staff listed above. </a:t>
            </a:r>
          </a:p>
        </p:txBody>
      </p:sp>
      <p:sp>
        <p:nvSpPr>
          <p:cNvPr id="9" name="Slide Number Placeholder 8"/>
          <p:cNvSpPr>
            <a:spLocks noGrp="1"/>
          </p:cNvSpPr>
          <p:nvPr>
            <p:ph type="sldNum" sz="quarter" idx="10"/>
          </p:nvPr>
        </p:nvSpPr>
        <p:spPr/>
        <p:txBody>
          <a:bodyPr/>
          <a:lstStyle/>
          <a:p>
            <a:fld id="{683D04AB-6D5E-40E3-B005-6F50577D65F7}" type="slidenum">
              <a:rPr lang="en-US" smtClean="0"/>
              <a:pPr/>
              <a:t>55</a:t>
            </a:fld>
            <a:endParaRPr lang="en-US"/>
          </a:p>
        </p:txBody>
      </p:sp>
    </p:spTree>
    <p:extLst>
      <p:ext uri="{BB962C8B-B14F-4D97-AF65-F5344CB8AC3E}">
        <p14:creationId xmlns:p14="http://schemas.microsoft.com/office/powerpoint/2010/main" val="46536510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DLM Support</a:t>
            </a:r>
          </a:p>
        </p:txBody>
      </p:sp>
      <p:sp>
        <p:nvSpPr>
          <p:cNvPr id="173059" name="Rectangle 3"/>
          <p:cNvSpPr>
            <a:spLocks noGrp="1" noChangeArrowheads="1"/>
          </p:cNvSpPr>
          <p:nvPr>
            <p:ph type="body" sz="quarter" idx="11"/>
          </p:nvPr>
        </p:nvSpPr>
        <p:spPr/>
        <p:txBody>
          <a:bodyPr vert="horz" lIns="91440" tIns="45720" rIns="822960" bIns="45720" rtlCol="0" anchor="t">
            <a:normAutofit fontScale="55000" lnSpcReduction="20000"/>
          </a:bodyPr>
          <a:lstStyle/>
          <a:p>
            <a:r>
              <a:rPr lang="en-US" dirty="0">
                <a:latin typeface="Palatino Linotype"/>
              </a:rPr>
              <a:t>For questions regarding DLM please contact the Customer Service Help Desk via phone: </a:t>
            </a:r>
            <a:br>
              <a:rPr lang="en-US" dirty="0">
                <a:latin typeface="Palatino Linotype"/>
              </a:rPr>
            </a:br>
            <a:r>
              <a:rPr lang="en-US" dirty="0">
                <a:latin typeface="Palatino Linotype"/>
              </a:rPr>
              <a:t>1-855-277-9751 (toll free) or Email </a:t>
            </a:r>
            <a:r>
              <a:rPr lang="en-US" dirty="0">
                <a:latin typeface="Palatino Linotype"/>
                <a:hlinkClick r:id="rId3"/>
              </a:rPr>
              <a:t>DLM-support@ku.edu</a:t>
            </a:r>
            <a:r>
              <a:rPr lang="en-US" dirty="0">
                <a:latin typeface="Palatino Linotype"/>
              </a:rPr>
              <a:t>.</a:t>
            </a:r>
          </a:p>
          <a:p>
            <a:r>
              <a:rPr lang="en-US" dirty="0"/>
              <a:t>Prior to requesting assistance, all DLM information must be reviewed. </a:t>
            </a:r>
          </a:p>
          <a:p>
            <a:r>
              <a:rPr lang="en-US" dirty="0"/>
              <a:t>Specific questions related to the training manuals, Kite System, Educator Portal, and other DLM topics should be addressed to the DLM helpline with specific details about the issue. Use manual page references when applicable and cite the exact system error or issue you are experiencing.</a:t>
            </a:r>
          </a:p>
          <a:p>
            <a:r>
              <a:rPr lang="en-US" dirty="0"/>
              <a:t>Provide in your email your CDS code (known to DLM as your “Organization”), your name and which of the three positions above you hold, as well as detail the specific issue/error you encountered. </a:t>
            </a:r>
          </a:p>
          <a:p>
            <a:r>
              <a:rPr lang="en-US" dirty="0"/>
              <a:t>DLM and Office of Assessment staff cannot summarize or provide topic information in place of educator review of the training materials. Review all DLM materials prior to contacting the help desk.</a:t>
            </a:r>
          </a:p>
        </p:txBody>
      </p:sp>
      <p:sp>
        <p:nvSpPr>
          <p:cNvPr id="9" name="Slide Number Placeholder 8"/>
          <p:cNvSpPr>
            <a:spLocks noGrp="1"/>
          </p:cNvSpPr>
          <p:nvPr>
            <p:ph type="sldNum" sz="quarter" idx="10"/>
          </p:nvPr>
        </p:nvSpPr>
        <p:spPr/>
        <p:txBody>
          <a:bodyPr/>
          <a:lstStyle/>
          <a:p>
            <a:fld id="{683D04AB-6D5E-40E3-B005-6F50577D65F7}" type="slidenum">
              <a:rPr lang="en-US" smtClean="0"/>
              <a:pPr/>
              <a:t>56</a:t>
            </a:fld>
            <a:endParaRPr lang="en-US"/>
          </a:p>
        </p:txBody>
      </p:sp>
    </p:spTree>
    <p:extLst>
      <p:ext uri="{BB962C8B-B14F-4D97-AF65-F5344CB8AC3E}">
        <p14:creationId xmlns:p14="http://schemas.microsoft.com/office/powerpoint/2010/main" val="74355578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For more information</a:t>
            </a:r>
          </a:p>
        </p:txBody>
      </p:sp>
      <p:sp>
        <p:nvSpPr>
          <p:cNvPr id="173059" name="Rectangle 3"/>
          <p:cNvSpPr>
            <a:spLocks noGrp="1" noChangeArrowheads="1"/>
          </p:cNvSpPr>
          <p:nvPr>
            <p:ph type="body" sz="quarter" idx="11"/>
          </p:nvPr>
        </p:nvSpPr>
        <p:spPr/>
        <p:txBody>
          <a:bodyPr/>
          <a:lstStyle/>
          <a:p>
            <a:r>
              <a:rPr lang="en-US" dirty="0"/>
              <a:t>Staff with questions about test design, training, accessibility features, scheduling, test administration, data issues including file uploads, rosters, exiting students, data updates, record changes, score interpretation, etc. contact:</a:t>
            </a:r>
          </a:p>
          <a:p>
            <a:pPr lvl="1"/>
            <a:r>
              <a:rPr lang="en-US" dirty="0"/>
              <a:t>Office of Assessments: </a:t>
            </a:r>
            <a:r>
              <a:rPr lang="en-US" dirty="0">
                <a:hlinkClick r:id="rId3"/>
              </a:rPr>
              <a:t>assessments@doe.nj.gov</a:t>
            </a:r>
            <a:endParaRPr lang="en-US" dirty="0"/>
          </a:p>
        </p:txBody>
      </p:sp>
      <p:sp>
        <p:nvSpPr>
          <p:cNvPr id="9" name="Slide Number Placeholder 8"/>
          <p:cNvSpPr>
            <a:spLocks noGrp="1"/>
          </p:cNvSpPr>
          <p:nvPr>
            <p:ph type="sldNum" sz="quarter" idx="10"/>
          </p:nvPr>
        </p:nvSpPr>
        <p:spPr/>
        <p:txBody>
          <a:bodyPr/>
          <a:lstStyle/>
          <a:p>
            <a:fld id="{683D04AB-6D5E-40E3-B005-6F50577D65F7}" type="slidenum">
              <a:rPr lang="en-US" smtClean="0"/>
              <a:pPr/>
              <a:t>57</a:t>
            </a:fld>
            <a:endParaRPr lang="en-US"/>
          </a:p>
        </p:txBody>
      </p:sp>
    </p:spTree>
    <p:extLst>
      <p:ext uri="{BB962C8B-B14F-4D97-AF65-F5344CB8AC3E}">
        <p14:creationId xmlns:p14="http://schemas.microsoft.com/office/powerpoint/2010/main" val="273547232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The Office of Assessment: </a:t>
            </a:r>
            <a:r>
              <a:rPr lang="en-US" dirty="0">
                <a:hlinkClick r:id="rId3"/>
              </a:rPr>
              <a:t>assessment@doe.nj.gov</a:t>
            </a:r>
            <a:endParaRPr lang="en-US"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59</a:t>
            </a:fld>
            <a:endParaRPr lang="en-US"/>
          </a:p>
        </p:txBody>
      </p:sp>
    </p:spTree>
    <p:extLst>
      <p:ext uri="{BB962C8B-B14F-4D97-AF65-F5344CB8AC3E}">
        <p14:creationId xmlns:p14="http://schemas.microsoft.com/office/powerpoint/2010/main" val="115392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9424" y="235678"/>
            <a:ext cx="10096959" cy="747579"/>
          </a:xfrm>
        </p:spPr>
        <p:txBody>
          <a:bodyPr/>
          <a:lstStyle/>
          <a:p>
            <a:r>
              <a:rPr lang="en-US" sz="3600"/>
              <a:t>Rosters, Test Tickets, and Additional Test Administrators</a:t>
            </a:r>
          </a:p>
        </p:txBody>
      </p:sp>
      <p:sp>
        <p:nvSpPr>
          <p:cNvPr id="7" name="Content Placeholder 6"/>
          <p:cNvSpPr>
            <a:spLocks noGrp="1"/>
          </p:cNvSpPr>
          <p:nvPr>
            <p:ph type="body" sz="quarter" idx="11"/>
          </p:nvPr>
        </p:nvSpPr>
        <p:spPr/>
        <p:txBody>
          <a:bodyPr>
            <a:normAutofit fontScale="77500" lnSpcReduction="20000"/>
          </a:bodyPr>
          <a:lstStyle/>
          <a:p>
            <a:r>
              <a:rPr lang="en-US"/>
              <a:t>Please note students tested by the authorized test administrator will remain on the primary classroom teacher’s DLM roster. </a:t>
            </a:r>
          </a:p>
          <a:p>
            <a:r>
              <a:rPr lang="en-US"/>
              <a:t>A separate roster will not be produced for additional staff members conducting the DLM administration for the primary teacher.</a:t>
            </a:r>
          </a:p>
          <a:p>
            <a:r>
              <a:rPr lang="en-US"/>
              <a:t>Primary teachers of DLM students will obtain the student test tickets and TIPs needed by the authorized additional Test Administrator.</a:t>
            </a:r>
          </a:p>
          <a:p>
            <a:pPr lvl="1"/>
            <a:r>
              <a:rPr lang="en-US"/>
              <a:t>This folder of information must be given to the authorized Test Administrator, along with any needed manipulatives or other test materials, immediately prior to the administration.</a:t>
            </a:r>
          </a:p>
        </p:txBody>
      </p:sp>
      <p:sp>
        <p:nvSpPr>
          <p:cNvPr id="5" name="Slide Number Placeholder 4"/>
          <p:cNvSpPr>
            <a:spLocks noGrp="1"/>
          </p:cNvSpPr>
          <p:nvPr>
            <p:ph type="sldNum" sz="quarter" idx="10"/>
          </p:nvPr>
        </p:nvSpPr>
        <p:spPr/>
        <p:txBody>
          <a:bodyPr/>
          <a:lstStyle/>
          <a:p>
            <a:fld id="{683D04AB-6D5E-40E3-B005-6F50577D65F7}"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65550" y="243749"/>
            <a:ext cx="10096959" cy="747579"/>
          </a:xfrm>
        </p:spPr>
        <p:txBody>
          <a:bodyPr/>
          <a:lstStyle/>
          <a:p>
            <a:r>
              <a:rPr lang="en-US" sz="3600"/>
              <a:t>Test Tickets and Test Information Pages (TIPs)</a:t>
            </a:r>
          </a:p>
        </p:txBody>
      </p:sp>
      <p:sp>
        <p:nvSpPr>
          <p:cNvPr id="9" name="Content Placeholder 8"/>
          <p:cNvSpPr>
            <a:spLocks noGrp="1"/>
          </p:cNvSpPr>
          <p:nvPr>
            <p:ph type="body" sz="quarter" idx="11"/>
          </p:nvPr>
        </p:nvSpPr>
        <p:spPr/>
        <p:txBody>
          <a:bodyPr>
            <a:normAutofit fontScale="85000" lnSpcReduction="20000"/>
          </a:bodyPr>
          <a:lstStyle/>
          <a:p>
            <a:r>
              <a:rPr lang="en-US"/>
              <a:t>In order to retrieve this information, the test administrator must have the student’s login ID and password.</a:t>
            </a:r>
          </a:p>
          <a:p>
            <a:r>
              <a:rPr lang="en-US"/>
              <a:t>This gives you access, under the Test Management tab, to the code associated with the </a:t>
            </a:r>
            <a:r>
              <a:rPr lang="en-US" err="1"/>
              <a:t>testlet</a:t>
            </a:r>
            <a:r>
              <a:rPr lang="en-US"/>
              <a:t>.</a:t>
            </a:r>
          </a:p>
          <a:p>
            <a:r>
              <a:rPr lang="en-US"/>
              <a:t>This code allows one to obtain the Test Information Page (TIP) that lists the manipulatives/objects needed for testing and other important information.</a:t>
            </a:r>
          </a:p>
          <a:p>
            <a:r>
              <a:rPr lang="en-US"/>
              <a:t>See the </a:t>
            </a:r>
            <a:r>
              <a:rPr lang="en-US">
                <a:hlinkClick r:id="rId2"/>
              </a:rPr>
              <a:t>DLM Educator Portal User Guide </a:t>
            </a:r>
            <a:r>
              <a:rPr lang="en-US"/>
              <a:t>for detailed instructions on retrieving student test tickets.</a:t>
            </a:r>
          </a:p>
        </p:txBody>
      </p:sp>
      <p:sp>
        <p:nvSpPr>
          <p:cNvPr id="5" name="Slide Number Placeholder 4"/>
          <p:cNvSpPr>
            <a:spLocks noGrp="1"/>
          </p:cNvSpPr>
          <p:nvPr>
            <p:ph type="sldNum" sz="quarter" idx="10"/>
          </p:nvPr>
        </p:nvSpPr>
        <p:spPr/>
        <p:txBody>
          <a:bodyPr/>
          <a:lstStyle/>
          <a:p>
            <a:fld id="{3E2C0D1D-59B7-45BC-A3E1-FBABA70C494B}" type="slidenum">
              <a:rPr lang="en-US" smtClean="0"/>
              <a:pPr/>
              <a:t>7</a:t>
            </a:fld>
            <a:endParaRPr lang="en-US"/>
          </a:p>
        </p:txBody>
      </p:sp>
    </p:spTree>
    <p:extLst>
      <p:ext uri="{BB962C8B-B14F-4D97-AF65-F5344CB8AC3E}">
        <p14:creationId xmlns:p14="http://schemas.microsoft.com/office/powerpoint/2010/main" val="22170160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Security of Test Tickets and TIPs</a:t>
            </a:r>
          </a:p>
        </p:txBody>
      </p:sp>
      <p:sp>
        <p:nvSpPr>
          <p:cNvPr id="7" name="Content Placeholder 6"/>
          <p:cNvSpPr>
            <a:spLocks noGrp="1"/>
          </p:cNvSpPr>
          <p:nvPr>
            <p:ph type="body" sz="quarter" idx="11"/>
          </p:nvPr>
        </p:nvSpPr>
        <p:spPr/>
        <p:txBody>
          <a:bodyPr>
            <a:normAutofit fontScale="92500" lnSpcReduction="20000"/>
          </a:bodyPr>
          <a:lstStyle/>
          <a:p>
            <a:pPr>
              <a:spcAft>
                <a:spcPts val="1200"/>
              </a:spcAft>
            </a:pPr>
            <a:r>
              <a:rPr lang="en-US" sz="1600"/>
              <a:t>All student test tickets and all TIPs must be kept secure at all times.</a:t>
            </a:r>
          </a:p>
          <a:p>
            <a:pPr>
              <a:spcAft>
                <a:spcPts val="1200"/>
              </a:spcAft>
            </a:pPr>
            <a:r>
              <a:rPr lang="en-US" sz="1600"/>
              <a:t>Student test tickets and TIPs must be kept in the student test folder and only be viewed by the student’s teacher/primary Test Administrator, and when necessary, the additional Test Administrator.</a:t>
            </a:r>
          </a:p>
          <a:p>
            <a:pPr>
              <a:spcAft>
                <a:spcPts val="1200"/>
              </a:spcAft>
            </a:pPr>
            <a:r>
              <a:rPr lang="en-US" sz="1600"/>
              <a:t>No other district staff may view the test tickets or TIPs.</a:t>
            </a:r>
          </a:p>
          <a:p>
            <a:pPr>
              <a:spcAft>
                <a:spcPts val="1200"/>
              </a:spcAft>
            </a:pPr>
            <a:r>
              <a:rPr lang="en-US" sz="1600"/>
              <a:t>The only exception is if the teacher reports an issue with a </a:t>
            </a:r>
            <a:r>
              <a:rPr lang="en-US" sz="1600" err="1"/>
              <a:t>testlet</a:t>
            </a:r>
            <a:r>
              <a:rPr lang="en-US" sz="1600"/>
              <a:t>, at which time the Assessment Coordinator may need to review the materials.</a:t>
            </a:r>
          </a:p>
          <a:p>
            <a:pPr>
              <a:spcAft>
                <a:spcPts val="1200"/>
              </a:spcAft>
            </a:pPr>
            <a:r>
              <a:rPr lang="en-US" sz="1600"/>
              <a:t>These test tickets and TIPs must be given to the additional Test Administrator right before the test administration, and all pages must be returned to the teacher immediately after </a:t>
            </a:r>
            <a:r>
              <a:rPr lang="en-US" sz="1600" err="1"/>
              <a:t>testlet</a:t>
            </a:r>
            <a:r>
              <a:rPr lang="en-US" sz="1600"/>
              <a:t> completion.</a:t>
            </a:r>
          </a:p>
          <a:p>
            <a:pPr>
              <a:spcAft>
                <a:spcPts val="1200"/>
              </a:spcAft>
            </a:pPr>
            <a:r>
              <a:rPr lang="en-US" sz="1600"/>
              <a:t>This paperwork may not be copied or retained in any way.</a:t>
            </a:r>
          </a:p>
          <a:p>
            <a:pPr>
              <a:spcAft>
                <a:spcPts val="1200"/>
              </a:spcAft>
            </a:pPr>
            <a:r>
              <a:rPr lang="en-US" sz="1600"/>
              <a:t>Assessment Coordinators must collect all student tickets and TIPs from the Test Administrators and destroy them.</a:t>
            </a:r>
          </a:p>
          <a:p>
            <a:pPr lvl="1">
              <a:spcAft>
                <a:spcPts val="1200"/>
              </a:spcAft>
            </a:pPr>
            <a:r>
              <a:rPr lang="en-US" sz="1400"/>
              <a:t>Documents can be destroyed weekly or filed and destroyed at the end of the test window.</a:t>
            </a:r>
          </a:p>
          <a:p>
            <a:pPr lvl="1">
              <a:spcAft>
                <a:spcPts val="1200"/>
              </a:spcAft>
            </a:pPr>
            <a:r>
              <a:rPr lang="en-US" sz="1400"/>
              <a:t>If you retain this secure material until the test window is closed, you must ensure its security until destroyed.</a:t>
            </a:r>
          </a:p>
        </p:txBody>
      </p:sp>
      <p:sp>
        <p:nvSpPr>
          <p:cNvPr id="5" name="Slide Number Placeholder 4"/>
          <p:cNvSpPr>
            <a:spLocks noGrp="1"/>
          </p:cNvSpPr>
          <p:nvPr>
            <p:ph type="sldNum" sz="quarter" idx="10"/>
          </p:nvPr>
        </p:nvSpPr>
        <p:spPr/>
        <p:txBody>
          <a:bodyPr/>
          <a:lstStyle/>
          <a:p>
            <a:fld id="{683D04AB-6D5E-40E3-B005-6F50577D65F7}" type="slidenum">
              <a:rPr lang="en-US" smtClean="0"/>
              <a:pPr/>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Selection of Test Sites, Schedules, and Testlet Completion Forms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9</a:t>
            </a:fld>
            <a:endParaRPr lang="en-US"/>
          </a:p>
        </p:txBody>
      </p:sp>
    </p:spTree>
    <p:extLst>
      <p:ext uri="{BB962C8B-B14F-4D97-AF65-F5344CB8AC3E}">
        <p14:creationId xmlns:p14="http://schemas.microsoft.com/office/powerpoint/2010/main" val="2108319410"/>
      </p:ext>
    </p:extLst>
  </p:cSld>
  <p:clrMapOvr>
    <a:masterClrMapping/>
  </p:clrMapOvr>
  <p:transition spd="slow"/>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AA4472-24C8-4208-85E4-8FC18BA99919}">
  <ds:schemaRefs>
    <ds:schemaRef ds:uri="http://schemas.openxmlformats.org/package/2006/metadata/core-properties"/>
    <ds:schemaRef ds:uri="http://www.w3.org/XML/1998/namespace"/>
    <ds:schemaRef ds:uri="http://purl.org/dc/elements/1.1/"/>
    <ds:schemaRef ds:uri="15ebe88e-7bda-4304-bde2-f2b889566e4a"/>
    <ds:schemaRef ds:uri="8089b851-2d40-4043-a4c6-e46a55c68222"/>
    <ds:schemaRef ds:uri="http://schemas.microsoft.com/sharepoint/v3"/>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5FD579C-CED4-43B9-80DB-21060FB8AB92}">
  <ds:schemaRefs>
    <ds:schemaRef ds:uri="http://schemas.microsoft.com/sharepoint/v3/contenttype/forms"/>
  </ds:schemaRefs>
</ds:datastoreItem>
</file>

<file path=customXml/itemProps3.xml><?xml version="1.0" encoding="utf-8"?>
<ds:datastoreItem xmlns:ds="http://schemas.openxmlformats.org/officeDocument/2006/customXml" ds:itemID="{03456782-513C-48AD-A663-90807B3E9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ebe88e-7bda-4304-bde2-f2b889566e4a"/>
    <ds:schemaRef ds:uri="8089b851-2d40-4043-a4c6-e46a55c68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NJDOE_0921</Template>
  <TotalTime>97</TotalTime>
  <Words>4619</Words>
  <Application>Microsoft Office PowerPoint</Application>
  <PresentationFormat>Widescreen</PresentationFormat>
  <Paragraphs>411</Paragraphs>
  <Slides>59</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59</vt:i4>
      </vt:variant>
    </vt:vector>
  </HeadingPairs>
  <TitlesOfParts>
    <vt:vector size="66" baseType="lpstr">
      <vt:lpstr>Arial</vt:lpstr>
      <vt:lpstr>Bell MT</vt:lpstr>
      <vt:lpstr>Calibri</vt:lpstr>
      <vt:lpstr>Palatino Linotype</vt:lpstr>
      <vt:lpstr>NDJOE_Main</vt:lpstr>
      <vt:lpstr>NJDOE_TitleSlide</vt:lpstr>
      <vt:lpstr>NJDOE_SectionTitle</vt:lpstr>
      <vt:lpstr>Preparation for Spring 2024 DLM, Part Two</vt:lpstr>
      <vt:lpstr>List of Topics in this Presentation</vt:lpstr>
      <vt:lpstr>Test Dates</vt:lpstr>
      <vt:lpstr>DLM Test Administrators</vt:lpstr>
      <vt:lpstr>Test Setting and Additional Test Administrators</vt:lpstr>
      <vt:lpstr>Rosters, Test Tickets, and Additional Test Administrators</vt:lpstr>
      <vt:lpstr>Test Tickets and Test Information Pages (TIPs)</vt:lpstr>
      <vt:lpstr>Security of Test Tickets and TIPs</vt:lpstr>
      <vt:lpstr>Selection of Test Sites, Schedules, and Testlet Completion Forms</vt:lpstr>
      <vt:lpstr>Test Site Selection</vt:lpstr>
      <vt:lpstr> Scheduling Students </vt:lpstr>
      <vt:lpstr>Test Administration Scheduling (1 of 2)</vt:lpstr>
      <vt:lpstr>Test Administration Scheduling (2 of 2)</vt:lpstr>
      <vt:lpstr>Assessment Coordinator Tasks</vt:lpstr>
      <vt:lpstr>Operational Testing and Optional Testlets</vt:lpstr>
      <vt:lpstr>Number of Testlets per Grade and Subject</vt:lpstr>
      <vt:lpstr>Additional Optional Testlets</vt:lpstr>
      <vt:lpstr>During the Test</vt:lpstr>
      <vt:lpstr>Emergency Plan</vt:lpstr>
      <vt:lpstr>Required Folder for Testing</vt:lpstr>
      <vt:lpstr>Optional Test Administrator Checklist</vt:lpstr>
      <vt:lpstr>Prior to testing, check the status of Kite System on the DLM Webpage</vt:lpstr>
      <vt:lpstr>Test Administration Details</vt:lpstr>
      <vt:lpstr>Prompting Not Allowed</vt:lpstr>
      <vt:lpstr>Clarification Allowed If Needed</vt:lpstr>
      <vt:lpstr>Submission of Testlets</vt:lpstr>
      <vt:lpstr>Required and Optional Forms</vt:lpstr>
      <vt:lpstr>NJ DLM Forms</vt:lpstr>
      <vt:lpstr>Required Testlet Completion Form</vt:lpstr>
      <vt:lpstr>Required Testlet Completion Form, continued </vt:lpstr>
      <vt:lpstr>NJ DLM Test Administrator Observation Form</vt:lpstr>
      <vt:lpstr>Irregularity Reporting (1 of 2)</vt:lpstr>
      <vt:lpstr>Irregularity Reporting (2 of 2)</vt:lpstr>
      <vt:lpstr>District Test Coordinators</vt:lpstr>
      <vt:lpstr>District Test Coordinator Responsibilities</vt:lpstr>
      <vt:lpstr>Review Slides and Turn-key</vt:lpstr>
      <vt:lpstr>Special Note: Science Assessment Question</vt:lpstr>
      <vt:lpstr>NJDOE Test Security Monitoring</vt:lpstr>
      <vt:lpstr>Test Security</vt:lpstr>
      <vt:lpstr>Test Security and Staff (1 of 2)</vt:lpstr>
      <vt:lpstr>Test Security and Staff (2 of 2)</vt:lpstr>
      <vt:lpstr>Test Security (1 of 2)</vt:lpstr>
      <vt:lpstr>Test Security (2 of 2)</vt:lpstr>
      <vt:lpstr>Required Signatures on Test Security Agreements</vt:lpstr>
      <vt:lpstr>Security Breaches</vt:lpstr>
      <vt:lpstr>Prevention of Security Breaches</vt:lpstr>
      <vt:lpstr>Types of DLM Security Breaches (1 of 3)</vt:lpstr>
      <vt:lpstr>Types of DLM Security Breaches (2 of 3)</vt:lpstr>
      <vt:lpstr>Types of DLM Security Breaches (3 of 3)</vt:lpstr>
      <vt:lpstr>Security Breach Reporting</vt:lpstr>
      <vt:lpstr>Document Retention</vt:lpstr>
      <vt:lpstr>Document Storage</vt:lpstr>
      <vt:lpstr>Contacts and Other Information</vt:lpstr>
      <vt:lpstr>Check NJ DLM Webpage Often for Updates</vt:lpstr>
      <vt:lpstr>District Communication</vt:lpstr>
      <vt:lpstr>DLM Support</vt:lpstr>
      <vt:lpstr>For more information</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Spring DLM, Part Two</dc:title>
  <dc:creator>New Jersey Department of Education</dc:creator>
  <cp:lastModifiedBy>LeFeber, Susan M.</cp:lastModifiedBy>
  <cp:revision>22</cp:revision>
  <dcterms:created xsi:type="dcterms:W3CDTF">2021-10-22T18:10:02Z</dcterms:created>
  <dcterms:modified xsi:type="dcterms:W3CDTF">2024-02-01T18:41:47Z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