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58" r:id="rId5"/>
    <p:sldMasterId id="2147483682" r:id="rId6"/>
  </p:sldMasterIdLst>
  <p:notesMasterIdLst>
    <p:notesMasterId r:id="rId61"/>
  </p:notesMasterIdLst>
  <p:handoutMasterIdLst>
    <p:handoutMasterId r:id="rId62"/>
  </p:handoutMasterIdLst>
  <p:sldIdLst>
    <p:sldId id="256" r:id="rId7"/>
    <p:sldId id="721" r:id="rId8"/>
    <p:sldId id="675" r:id="rId9"/>
    <p:sldId id="676" r:id="rId10"/>
    <p:sldId id="677" r:id="rId11"/>
    <p:sldId id="678" r:id="rId12"/>
    <p:sldId id="679" r:id="rId13"/>
    <p:sldId id="680" r:id="rId14"/>
    <p:sldId id="681" r:id="rId15"/>
    <p:sldId id="682" r:id="rId16"/>
    <p:sldId id="727" r:id="rId17"/>
    <p:sldId id="683" r:id="rId18"/>
    <p:sldId id="684" r:id="rId19"/>
    <p:sldId id="685" r:id="rId20"/>
    <p:sldId id="687" r:id="rId21"/>
    <p:sldId id="688" r:id="rId22"/>
    <p:sldId id="689" r:id="rId23"/>
    <p:sldId id="690" r:id="rId24"/>
    <p:sldId id="691" r:id="rId25"/>
    <p:sldId id="728" r:id="rId26"/>
    <p:sldId id="692" r:id="rId27"/>
    <p:sldId id="693" r:id="rId28"/>
    <p:sldId id="694" r:id="rId29"/>
    <p:sldId id="695" r:id="rId30"/>
    <p:sldId id="696" r:id="rId31"/>
    <p:sldId id="697" r:id="rId32"/>
    <p:sldId id="698" r:id="rId33"/>
    <p:sldId id="699" r:id="rId34"/>
    <p:sldId id="700" r:id="rId35"/>
    <p:sldId id="729" r:id="rId36"/>
    <p:sldId id="702" r:id="rId37"/>
    <p:sldId id="703" r:id="rId38"/>
    <p:sldId id="704" r:id="rId39"/>
    <p:sldId id="705" r:id="rId40"/>
    <p:sldId id="706" r:id="rId41"/>
    <p:sldId id="707" r:id="rId42"/>
    <p:sldId id="708" r:id="rId43"/>
    <p:sldId id="600" r:id="rId44"/>
    <p:sldId id="712" r:id="rId45"/>
    <p:sldId id="711" r:id="rId46"/>
    <p:sldId id="713" r:id="rId47"/>
    <p:sldId id="714" r:id="rId48"/>
    <p:sldId id="715" r:id="rId49"/>
    <p:sldId id="716" r:id="rId50"/>
    <p:sldId id="717" r:id="rId51"/>
    <p:sldId id="718" r:id="rId52"/>
    <p:sldId id="719" r:id="rId53"/>
    <p:sldId id="720" r:id="rId54"/>
    <p:sldId id="722" r:id="rId55"/>
    <p:sldId id="723" r:id="rId56"/>
    <p:sldId id="724" r:id="rId57"/>
    <p:sldId id="725" r:id="rId58"/>
    <p:sldId id="726" r:id="rId59"/>
    <p:sldId id="257"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uhan, Swati" initials="CS" lastIdx="20" clrIdx="0">
    <p:extLst>
      <p:ext uri="{19B8F6BF-5375-455C-9EA6-DF929625EA0E}">
        <p15:presenceInfo xmlns:p15="http://schemas.microsoft.com/office/powerpoint/2012/main" userId="S::schauhan@doe.nj.gov::4d545244-44e6-4bf6-a485-1eda809375fc" providerId="AD"/>
      </p:ext>
    </p:extLst>
  </p:cmAuthor>
  <p:cmAuthor id="2" name="Loria, Anna" initials="LA" lastIdx="1" clrIdx="1">
    <p:extLst>
      <p:ext uri="{19B8F6BF-5375-455C-9EA6-DF929625EA0E}">
        <p15:presenceInfo xmlns:p15="http://schemas.microsoft.com/office/powerpoint/2012/main" userId="S::aloria@doe.nj.gov::636e8f0f-4fa6-4a66-a4f0-72cb09ea6f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410C"/>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385" autoAdjust="0"/>
  </p:normalViewPr>
  <p:slideViewPr>
    <p:cSldViewPr snapToGrid="0">
      <p:cViewPr varScale="1">
        <p:scale>
          <a:sx n="83" d="100"/>
          <a:sy n="83" d="100"/>
        </p:scale>
        <p:origin x="108" y="426"/>
      </p:cViewPr>
      <p:guideLst/>
    </p:cSldViewPr>
  </p:slideViewPr>
  <p:outlineViewPr>
    <p:cViewPr>
      <p:scale>
        <a:sx n="33" d="100"/>
        <a:sy n="33" d="100"/>
      </p:scale>
      <p:origin x="0" y="-38508"/>
    </p:cViewPr>
  </p:outlineViewPr>
  <p:notesTextViewPr>
    <p:cViewPr>
      <p:scale>
        <a:sx n="1" d="1"/>
        <a:sy n="1" d="1"/>
      </p:scale>
      <p:origin x="0" y="0"/>
    </p:cViewPr>
  </p:notesTextViewPr>
  <p:notesViewPr>
    <p:cSldViewPr snapToGrid="0" showGuides="1">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commentAuthors" Target="commentAuthor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theme" Target="theme/theme1.xml"/><Relationship Id="rId5" Type="http://schemas.openxmlformats.org/officeDocument/2006/relationships/slideMaster" Target="slideMasters/slideMaster2.xml"/><Relationship Id="rId61" Type="http://schemas.openxmlformats.org/officeDocument/2006/relationships/notesMaster" Target="notesMasters/notesMaster1.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CA4259-EAE7-46D8-9E95-EECF222633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1A12993-B11F-4A1A-9605-19E223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425AFB-E73E-4C47-BA4D-95B867A1CC07}" type="datetimeFigureOut">
              <a:rPr lang="en-US" smtClean="0"/>
              <a:t>11/29/2022</a:t>
            </a:fld>
            <a:endParaRPr lang="en-US"/>
          </a:p>
        </p:txBody>
      </p:sp>
      <p:sp>
        <p:nvSpPr>
          <p:cNvPr id="4" name="Footer Placeholder 3">
            <a:extLst>
              <a:ext uri="{FF2B5EF4-FFF2-40B4-BE49-F238E27FC236}">
                <a16:creationId xmlns:a16="http://schemas.microsoft.com/office/drawing/2014/main" id="{3F405770-E5EF-402C-9691-9BF7CF31DC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754CEE4-A16C-4F67-915C-EEEA190ED3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8FD18C-D8A1-484B-BA09-7DA4094F3736}" type="slidenum">
              <a:rPr lang="en-US" smtClean="0"/>
              <a:t>‹#›</a:t>
            </a:fld>
            <a:endParaRPr lang="en-US"/>
          </a:p>
        </p:txBody>
      </p:sp>
    </p:spTree>
    <p:extLst>
      <p:ext uri="{BB962C8B-B14F-4D97-AF65-F5344CB8AC3E}">
        <p14:creationId xmlns:p14="http://schemas.microsoft.com/office/powerpoint/2010/main" val="231401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11/29/2022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a:t>
            </a:fld>
            <a:endParaRPr lang="en-US"/>
          </a:p>
        </p:txBody>
      </p:sp>
    </p:spTree>
    <p:extLst>
      <p:ext uri="{BB962C8B-B14F-4D97-AF65-F5344CB8AC3E}">
        <p14:creationId xmlns:p14="http://schemas.microsoft.com/office/powerpoint/2010/main" val="1267093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D252ED-E553-4FAE-B5C4-08F12DE09282}" type="slidenum">
              <a:rPr lang="en-US" smtClean="0"/>
              <a:pPr/>
              <a:t>15</a:t>
            </a:fld>
            <a:endParaRPr lang="en-US"/>
          </a:p>
        </p:txBody>
      </p:sp>
    </p:spTree>
    <p:extLst>
      <p:ext uri="{BB962C8B-B14F-4D97-AF65-F5344CB8AC3E}">
        <p14:creationId xmlns:p14="http://schemas.microsoft.com/office/powerpoint/2010/main" val="3655991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16</a:t>
            </a:fld>
            <a:endParaRPr lang="en-US"/>
          </a:p>
        </p:txBody>
      </p:sp>
    </p:spTree>
    <p:extLst>
      <p:ext uri="{BB962C8B-B14F-4D97-AF65-F5344CB8AC3E}">
        <p14:creationId xmlns:p14="http://schemas.microsoft.com/office/powerpoint/2010/main" val="4142993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17</a:t>
            </a:fld>
            <a:endParaRPr lang="en-US"/>
          </a:p>
        </p:txBody>
      </p:sp>
    </p:spTree>
    <p:extLst>
      <p:ext uri="{BB962C8B-B14F-4D97-AF65-F5344CB8AC3E}">
        <p14:creationId xmlns:p14="http://schemas.microsoft.com/office/powerpoint/2010/main" val="2482910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18</a:t>
            </a:fld>
            <a:endParaRPr lang="en-US"/>
          </a:p>
        </p:txBody>
      </p:sp>
    </p:spTree>
    <p:extLst>
      <p:ext uri="{BB962C8B-B14F-4D97-AF65-F5344CB8AC3E}">
        <p14:creationId xmlns:p14="http://schemas.microsoft.com/office/powerpoint/2010/main" val="158223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19</a:t>
            </a:fld>
            <a:endParaRPr lang="en-US"/>
          </a:p>
        </p:txBody>
      </p:sp>
    </p:spTree>
    <p:extLst>
      <p:ext uri="{BB962C8B-B14F-4D97-AF65-F5344CB8AC3E}">
        <p14:creationId xmlns:p14="http://schemas.microsoft.com/office/powerpoint/2010/main" val="193327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20</a:t>
            </a:fld>
            <a:endParaRPr lang="en-US"/>
          </a:p>
        </p:txBody>
      </p:sp>
    </p:spTree>
    <p:extLst>
      <p:ext uri="{BB962C8B-B14F-4D97-AF65-F5344CB8AC3E}">
        <p14:creationId xmlns:p14="http://schemas.microsoft.com/office/powerpoint/2010/main" val="3842324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21</a:t>
            </a:fld>
            <a:endParaRPr lang="en-US"/>
          </a:p>
        </p:txBody>
      </p:sp>
    </p:spTree>
    <p:extLst>
      <p:ext uri="{BB962C8B-B14F-4D97-AF65-F5344CB8AC3E}">
        <p14:creationId xmlns:p14="http://schemas.microsoft.com/office/powerpoint/2010/main" val="1066302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22</a:t>
            </a:fld>
            <a:endParaRPr lang="en-US"/>
          </a:p>
        </p:txBody>
      </p:sp>
    </p:spTree>
    <p:extLst>
      <p:ext uri="{BB962C8B-B14F-4D97-AF65-F5344CB8AC3E}">
        <p14:creationId xmlns:p14="http://schemas.microsoft.com/office/powerpoint/2010/main" val="2805907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23</a:t>
            </a:fld>
            <a:endParaRPr lang="en-US"/>
          </a:p>
        </p:txBody>
      </p:sp>
    </p:spTree>
    <p:extLst>
      <p:ext uri="{BB962C8B-B14F-4D97-AF65-F5344CB8AC3E}">
        <p14:creationId xmlns:p14="http://schemas.microsoft.com/office/powerpoint/2010/main" val="1048251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24</a:t>
            </a:fld>
            <a:endParaRPr lang="en-US"/>
          </a:p>
        </p:txBody>
      </p:sp>
    </p:spTree>
    <p:extLst>
      <p:ext uri="{BB962C8B-B14F-4D97-AF65-F5344CB8AC3E}">
        <p14:creationId xmlns:p14="http://schemas.microsoft.com/office/powerpoint/2010/main" val="308929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3</a:t>
            </a:fld>
            <a:endParaRPr lang="en-US"/>
          </a:p>
        </p:txBody>
      </p:sp>
    </p:spTree>
    <p:extLst>
      <p:ext uri="{BB962C8B-B14F-4D97-AF65-F5344CB8AC3E}">
        <p14:creationId xmlns:p14="http://schemas.microsoft.com/office/powerpoint/2010/main" val="4600314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26</a:t>
            </a:fld>
            <a:endParaRPr lang="en-US"/>
          </a:p>
        </p:txBody>
      </p:sp>
    </p:spTree>
    <p:extLst>
      <p:ext uri="{BB962C8B-B14F-4D97-AF65-F5344CB8AC3E}">
        <p14:creationId xmlns:p14="http://schemas.microsoft.com/office/powerpoint/2010/main" val="3568753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27</a:t>
            </a:fld>
            <a:endParaRPr lang="en-US"/>
          </a:p>
        </p:txBody>
      </p:sp>
    </p:spTree>
    <p:extLst>
      <p:ext uri="{BB962C8B-B14F-4D97-AF65-F5344CB8AC3E}">
        <p14:creationId xmlns:p14="http://schemas.microsoft.com/office/powerpoint/2010/main" val="11154906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28</a:t>
            </a:fld>
            <a:endParaRPr lang="en-US"/>
          </a:p>
        </p:txBody>
      </p:sp>
    </p:spTree>
    <p:extLst>
      <p:ext uri="{BB962C8B-B14F-4D97-AF65-F5344CB8AC3E}">
        <p14:creationId xmlns:p14="http://schemas.microsoft.com/office/powerpoint/2010/main" val="2677688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29</a:t>
            </a:fld>
            <a:endParaRPr lang="en-US"/>
          </a:p>
        </p:txBody>
      </p:sp>
    </p:spTree>
    <p:extLst>
      <p:ext uri="{BB962C8B-B14F-4D97-AF65-F5344CB8AC3E}">
        <p14:creationId xmlns:p14="http://schemas.microsoft.com/office/powerpoint/2010/main" val="16441344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31</a:t>
            </a:fld>
            <a:endParaRPr lang="en-US"/>
          </a:p>
        </p:txBody>
      </p:sp>
    </p:spTree>
    <p:extLst>
      <p:ext uri="{BB962C8B-B14F-4D97-AF65-F5344CB8AC3E}">
        <p14:creationId xmlns:p14="http://schemas.microsoft.com/office/powerpoint/2010/main" val="22123944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32</a:t>
            </a:fld>
            <a:endParaRPr lang="en-US"/>
          </a:p>
        </p:txBody>
      </p:sp>
    </p:spTree>
    <p:extLst>
      <p:ext uri="{BB962C8B-B14F-4D97-AF65-F5344CB8AC3E}">
        <p14:creationId xmlns:p14="http://schemas.microsoft.com/office/powerpoint/2010/main" val="3138521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37</a:t>
            </a:fld>
            <a:endParaRPr lang="en-US"/>
          </a:p>
        </p:txBody>
      </p:sp>
    </p:spTree>
    <p:extLst>
      <p:ext uri="{BB962C8B-B14F-4D97-AF65-F5344CB8AC3E}">
        <p14:creationId xmlns:p14="http://schemas.microsoft.com/office/powerpoint/2010/main" val="2830552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38</a:t>
            </a:fld>
            <a:endParaRPr lang="en-US"/>
          </a:p>
        </p:txBody>
      </p:sp>
    </p:spTree>
    <p:extLst>
      <p:ext uri="{BB962C8B-B14F-4D97-AF65-F5344CB8AC3E}">
        <p14:creationId xmlns:p14="http://schemas.microsoft.com/office/powerpoint/2010/main" val="2385003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39</a:t>
            </a:fld>
            <a:endParaRPr lang="en-US"/>
          </a:p>
        </p:txBody>
      </p:sp>
    </p:spTree>
    <p:extLst>
      <p:ext uri="{BB962C8B-B14F-4D97-AF65-F5344CB8AC3E}">
        <p14:creationId xmlns:p14="http://schemas.microsoft.com/office/powerpoint/2010/main" val="11199759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40</a:t>
            </a:fld>
            <a:endParaRPr lang="en-US"/>
          </a:p>
        </p:txBody>
      </p:sp>
    </p:spTree>
    <p:extLst>
      <p:ext uri="{BB962C8B-B14F-4D97-AF65-F5344CB8AC3E}">
        <p14:creationId xmlns:p14="http://schemas.microsoft.com/office/powerpoint/2010/main" val="517542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a:t>
            </a:fld>
            <a:endParaRPr lang="en-US"/>
          </a:p>
        </p:txBody>
      </p:sp>
    </p:spTree>
    <p:extLst>
      <p:ext uri="{BB962C8B-B14F-4D97-AF65-F5344CB8AC3E}">
        <p14:creationId xmlns:p14="http://schemas.microsoft.com/office/powerpoint/2010/main" val="12822319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41</a:t>
            </a:fld>
            <a:endParaRPr lang="en-US"/>
          </a:p>
        </p:txBody>
      </p:sp>
    </p:spTree>
    <p:extLst>
      <p:ext uri="{BB962C8B-B14F-4D97-AF65-F5344CB8AC3E}">
        <p14:creationId xmlns:p14="http://schemas.microsoft.com/office/powerpoint/2010/main" val="118588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42</a:t>
            </a:fld>
            <a:endParaRPr lang="en-US"/>
          </a:p>
        </p:txBody>
      </p:sp>
    </p:spTree>
    <p:extLst>
      <p:ext uri="{BB962C8B-B14F-4D97-AF65-F5344CB8AC3E}">
        <p14:creationId xmlns:p14="http://schemas.microsoft.com/office/powerpoint/2010/main" val="23033307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43</a:t>
            </a:fld>
            <a:endParaRPr lang="en-US"/>
          </a:p>
        </p:txBody>
      </p:sp>
    </p:spTree>
    <p:extLst>
      <p:ext uri="{BB962C8B-B14F-4D97-AF65-F5344CB8AC3E}">
        <p14:creationId xmlns:p14="http://schemas.microsoft.com/office/powerpoint/2010/main" val="6854813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44</a:t>
            </a:fld>
            <a:endParaRPr lang="en-US"/>
          </a:p>
        </p:txBody>
      </p:sp>
    </p:spTree>
    <p:extLst>
      <p:ext uri="{BB962C8B-B14F-4D97-AF65-F5344CB8AC3E}">
        <p14:creationId xmlns:p14="http://schemas.microsoft.com/office/powerpoint/2010/main" val="27919832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45</a:t>
            </a:fld>
            <a:endParaRPr lang="en-US"/>
          </a:p>
        </p:txBody>
      </p:sp>
    </p:spTree>
    <p:extLst>
      <p:ext uri="{BB962C8B-B14F-4D97-AF65-F5344CB8AC3E}">
        <p14:creationId xmlns:p14="http://schemas.microsoft.com/office/powerpoint/2010/main" val="22578495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46</a:t>
            </a:fld>
            <a:endParaRPr lang="en-US"/>
          </a:p>
        </p:txBody>
      </p:sp>
    </p:spTree>
    <p:extLst>
      <p:ext uri="{BB962C8B-B14F-4D97-AF65-F5344CB8AC3E}">
        <p14:creationId xmlns:p14="http://schemas.microsoft.com/office/powerpoint/2010/main" val="1751895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47</a:t>
            </a:fld>
            <a:endParaRPr lang="en-US"/>
          </a:p>
        </p:txBody>
      </p:sp>
    </p:spTree>
    <p:extLst>
      <p:ext uri="{BB962C8B-B14F-4D97-AF65-F5344CB8AC3E}">
        <p14:creationId xmlns:p14="http://schemas.microsoft.com/office/powerpoint/2010/main" val="21318649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48</a:t>
            </a:fld>
            <a:endParaRPr lang="en-US"/>
          </a:p>
        </p:txBody>
      </p:sp>
    </p:spTree>
    <p:extLst>
      <p:ext uri="{BB962C8B-B14F-4D97-AF65-F5344CB8AC3E}">
        <p14:creationId xmlns:p14="http://schemas.microsoft.com/office/powerpoint/2010/main" val="29129253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49</a:t>
            </a:fld>
            <a:endParaRPr lang="en-US"/>
          </a:p>
        </p:txBody>
      </p:sp>
    </p:spTree>
    <p:extLst>
      <p:ext uri="{BB962C8B-B14F-4D97-AF65-F5344CB8AC3E}">
        <p14:creationId xmlns:p14="http://schemas.microsoft.com/office/powerpoint/2010/main" val="6663725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50</a:t>
            </a:fld>
            <a:endParaRPr lang="en-US"/>
          </a:p>
        </p:txBody>
      </p:sp>
    </p:spTree>
    <p:extLst>
      <p:ext uri="{BB962C8B-B14F-4D97-AF65-F5344CB8AC3E}">
        <p14:creationId xmlns:p14="http://schemas.microsoft.com/office/powerpoint/2010/main" val="234239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6</a:t>
            </a:fld>
            <a:endParaRPr lang="en-US"/>
          </a:p>
        </p:txBody>
      </p:sp>
    </p:spTree>
    <p:extLst>
      <p:ext uri="{BB962C8B-B14F-4D97-AF65-F5344CB8AC3E}">
        <p14:creationId xmlns:p14="http://schemas.microsoft.com/office/powerpoint/2010/main" val="27376805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Rot="1" noChangeAspect="1" noChangeArrowheads="1" noTextEdit="1"/>
          </p:cNvSpPr>
          <p:nvPr>
            <p:ph type="sldImg"/>
          </p:nvPr>
        </p:nvSpPr>
        <p:spPr bwMode="auto">
          <a:xfrm>
            <a:off x="409575" y="696913"/>
            <a:ext cx="6205538" cy="3490912"/>
          </a:xfrm>
          <a:noFill/>
          <a:ln>
            <a:solidFill>
              <a:srgbClr val="000000"/>
            </a:solidFill>
            <a:miter lim="800000"/>
            <a:headEnd/>
            <a:tailEnd/>
          </a:ln>
        </p:spPr>
      </p:sp>
      <p:sp>
        <p:nvSpPr>
          <p:cNvPr id="3" name="Date Placeholder 2"/>
          <p:cNvSpPr>
            <a:spLocks noGrp="1"/>
          </p:cNvSpPr>
          <p:nvPr>
            <p:ph type="dt" idx="10"/>
          </p:nvPr>
        </p:nvSpPr>
        <p:spPr/>
        <p:txBody>
          <a:bodyPr/>
          <a:lstStyle/>
          <a:p>
            <a:pPr>
              <a:defRPr/>
            </a:pPr>
            <a:endParaRPr lang="en-US">
              <a:solidFill>
                <a:prstClr val="black"/>
              </a:solidFill>
            </a:endParaRPr>
          </a:p>
        </p:txBody>
      </p:sp>
    </p:spTree>
    <p:extLst>
      <p:ext uri="{BB962C8B-B14F-4D97-AF65-F5344CB8AC3E}">
        <p14:creationId xmlns:p14="http://schemas.microsoft.com/office/powerpoint/2010/main" val="7348038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Rot="1" noChangeAspect="1" noChangeArrowheads="1" noTextEdit="1"/>
          </p:cNvSpPr>
          <p:nvPr>
            <p:ph type="sldImg"/>
          </p:nvPr>
        </p:nvSpPr>
        <p:spPr bwMode="auto">
          <a:xfrm>
            <a:off x="409575" y="696913"/>
            <a:ext cx="6205538" cy="3490912"/>
          </a:xfrm>
          <a:noFill/>
          <a:ln>
            <a:solidFill>
              <a:srgbClr val="000000"/>
            </a:solidFill>
            <a:miter lim="800000"/>
            <a:headEnd/>
            <a:tailEnd/>
          </a:ln>
        </p:spPr>
      </p:sp>
      <p:sp>
        <p:nvSpPr>
          <p:cNvPr id="3" name="Date Placeholder 2"/>
          <p:cNvSpPr>
            <a:spLocks noGrp="1"/>
          </p:cNvSpPr>
          <p:nvPr>
            <p:ph type="dt" idx="10"/>
          </p:nvPr>
        </p:nvSpPr>
        <p:spPr/>
        <p:txBody>
          <a:bodyPr/>
          <a:lstStyle/>
          <a:p>
            <a:pPr>
              <a:defRPr/>
            </a:pPr>
            <a:endParaRPr lang="en-US">
              <a:solidFill>
                <a:prstClr val="black"/>
              </a:solidFill>
            </a:endParaRPr>
          </a:p>
        </p:txBody>
      </p:sp>
    </p:spTree>
    <p:extLst>
      <p:ext uri="{BB962C8B-B14F-4D97-AF65-F5344CB8AC3E}">
        <p14:creationId xmlns:p14="http://schemas.microsoft.com/office/powerpoint/2010/main" val="11109515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53</a:t>
            </a:fld>
            <a:endParaRPr lang="en-US"/>
          </a:p>
        </p:txBody>
      </p:sp>
    </p:spTree>
    <p:extLst>
      <p:ext uri="{BB962C8B-B14F-4D97-AF65-F5344CB8AC3E}">
        <p14:creationId xmlns:p14="http://schemas.microsoft.com/office/powerpoint/2010/main" val="3446052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8</a:t>
            </a:fld>
            <a:endParaRPr lang="en-US"/>
          </a:p>
        </p:txBody>
      </p:sp>
    </p:spTree>
    <p:extLst>
      <p:ext uri="{BB962C8B-B14F-4D97-AF65-F5344CB8AC3E}">
        <p14:creationId xmlns:p14="http://schemas.microsoft.com/office/powerpoint/2010/main" val="2201830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10</a:t>
            </a:fld>
            <a:endParaRPr lang="en-US"/>
          </a:p>
        </p:txBody>
      </p:sp>
    </p:spTree>
    <p:extLst>
      <p:ext uri="{BB962C8B-B14F-4D97-AF65-F5344CB8AC3E}">
        <p14:creationId xmlns:p14="http://schemas.microsoft.com/office/powerpoint/2010/main" val="2001170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12</a:t>
            </a:fld>
            <a:endParaRPr lang="en-US"/>
          </a:p>
        </p:txBody>
      </p:sp>
    </p:spTree>
    <p:extLst>
      <p:ext uri="{BB962C8B-B14F-4D97-AF65-F5344CB8AC3E}">
        <p14:creationId xmlns:p14="http://schemas.microsoft.com/office/powerpoint/2010/main" val="4157308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13</a:t>
            </a:fld>
            <a:endParaRPr lang="en-US"/>
          </a:p>
        </p:txBody>
      </p:sp>
    </p:spTree>
    <p:extLst>
      <p:ext uri="{BB962C8B-B14F-4D97-AF65-F5344CB8AC3E}">
        <p14:creationId xmlns:p14="http://schemas.microsoft.com/office/powerpoint/2010/main" val="1887248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5BBCA2-8775-427A-BB76-598C4193CC32}" type="slidenum">
              <a:rPr lang="en-US" smtClean="0"/>
              <a:pPr/>
              <a:t>14</a:t>
            </a:fld>
            <a:endParaRPr lang="en-US"/>
          </a:p>
        </p:txBody>
      </p:sp>
    </p:spTree>
    <p:extLst>
      <p:ext uri="{BB962C8B-B14F-4D97-AF65-F5344CB8AC3E}">
        <p14:creationId xmlns:p14="http://schemas.microsoft.com/office/powerpoint/2010/main" val="188144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xml"/><Relationship Id="rId4" Type="http://schemas.openxmlformats.org/officeDocument/2006/relationships/image" Target="../media/image1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lvl1pPr>
              <a:defRPr sz="4400"/>
            </a:lvl1p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1084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237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dirty="0"/>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7566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32647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endParaRPr lang="en-US" dirty="0"/>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dirty="0"/>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3944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dirty="0"/>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dirty="0"/>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dirty="0"/>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dirty="0"/>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dirty="0"/>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dirty="0"/>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98860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480181" y="6577834"/>
            <a:ext cx="4114800" cy="280166"/>
          </a:xfrm>
          <a:prstGeom prst="rect">
            <a:avLst/>
          </a:prstGeom>
        </p:spPr>
        <p:txBody>
          <a:bodyPr/>
          <a:lstStyle/>
          <a:p>
            <a:endParaRPr lang="en-US" dirty="0"/>
          </a:p>
        </p:txBody>
      </p:sp>
      <p:sp>
        <p:nvSpPr>
          <p:cNvPr id="6" name="Slide Number Placeholder 5"/>
          <p:cNvSpPr>
            <a:spLocks noGrp="1"/>
          </p:cNvSpPr>
          <p:nvPr>
            <p:ph type="sldNum" sz="quarter" idx="12"/>
          </p:nvPr>
        </p:nvSpPr>
        <p:spPr>
          <a:xfrm>
            <a:off x="9448800" y="6577834"/>
            <a:ext cx="2743200" cy="294983"/>
          </a:xfrm>
          <a:prstGeom prst="rect">
            <a:avLst/>
          </a:prstGeom>
        </p:spPr>
        <p:txBody>
          <a:bodyPr/>
          <a:lstStyle>
            <a:lvl1pPr algn="r">
              <a:defRPr/>
            </a:lvl1pPr>
          </a:lstStyle>
          <a:p>
            <a:fld id="{2B7E8F36-4104-49C8-BB7C-B76D13EBFE05}" type="slidenum">
              <a:rPr lang="en-US" smtClean="0"/>
              <a:t>‹#›</a:t>
            </a:fld>
            <a:endParaRPr lang="en-US" dirty="0"/>
          </a:p>
        </p:txBody>
      </p:sp>
      <p:sp>
        <p:nvSpPr>
          <p:cNvPr id="13" name="Isosceles Triangle 12"/>
          <p:cNvSpPr/>
          <p:nvPr/>
        </p:nvSpPr>
        <p:spPr>
          <a:xfrm flipV="1">
            <a:off x="9346058" y="0"/>
            <a:ext cx="2845942" cy="2225672"/>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l="22341" r="23249"/>
          <a:stretch/>
        </p:blipFill>
        <p:spPr>
          <a:xfrm>
            <a:off x="10969472" y="0"/>
            <a:ext cx="980761" cy="1802529"/>
          </a:xfrm>
          <a:prstGeom prst="rect">
            <a:avLst/>
          </a:prstGeom>
          <a:effectLst>
            <a:outerShdw blurRad="50800" dist="38100" algn="l" rotWithShape="0">
              <a:prstClr val="black">
                <a:alpha val="40000"/>
              </a:prstClr>
            </a:outerShdw>
          </a:effectLst>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3520612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a:xfrm>
            <a:off x="4047067" y="6579128"/>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9398000" y="6579127"/>
            <a:ext cx="2743200" cy="365125"/>
          </a:xfrm>
          <a:prstGeom prst="rect">
            <a:avLst/>
          </a:prstGeom>
        </p:spPr>
        <p:txBody>
          <a:bodyPr/>
          <a:lstStyle>
            <a:lvl1pPr algn="r">
              <a:defRPr/>
            </a:lvl1pPr>
          </a:lstStyle>
          <a:p>
            <a:fld id="{2B7E8F36-4104-49C8-BB7C-B76D13EBFE05}" type="slidenum">
              <a:rPr lang="en-US" smtClean="0"/>
              <a:t>‹#›</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10439993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pic>
        <p:nvPicPr>
          <p:cNvPr id="8" name="NJ outline">
            <a:extLst>
              <a:ext uri="{FF2B5EF4-FFF2-40B4-BE49-F238E27FC236}">
                <a16:creationId xmlns:a16="http://schemas.microsoft.com/office/drawing/2014/main" id="{84BA44F7-2BFE-4C06-8B11-F3711E766464}"/>
              </a:ext>
              <a:ext uri="{C183D7F6-B498-43B3-948B-1728B52AA6E4}">
                <adec:decorative xmlns:adec="http://schemas.microsoft.com/office/drawing/2017/decorative" val="1"/>
              </a:ext>
            </a:extLst>
          </p:cNvPr>
          <p:cNvPicPr>
            <a:picLocks noChangeAspect="1"/>
          </p:cNvPicPr>
          <p:nvPr userDrawn="1"/>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19300" r="24130"/>
          <a:stretch/>
        </p:blipFill>
        <p:spPr>
          <a:xfrm>
            <a:off x="10313861" y="0"/>
            <a:ext cx="1727200" cy="3053230"/>
          </a:xfrm>
          <a:prstGeom prst="rect">
            <a:avLst/>
          </a:prstGeom>
          <a:effectLst>
            <a:outerShdw blurRad="50800" dist="38100" algn="l" rotWithShape="0">
              <a:prstClr val="black">
                <a:alpha val="40000"/>
              </a:prstClr>
            </a:outerShdw>
          </a:effectLst>
        </p:spPr>
      </p:pic>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733334" y="1122363"/>
            <a:ext cx="9488031" cy="2387600"/>
          </a:xfrm>
        </p:spPr>
        <p:txBody>
          <a:bodyPr anchor="b"/>
          <a:lstStyle>
            <a:lvl1pPr algn="ctr">
              <a:defRPr sz="600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p:nvPr>
        </p:nvSpPr>
        <p:spPr>
          <a:xfrm>
            <a:off x="774073" y="4079875"/>
            <a:ext cx="9488031"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5" name="Slide Number Placeholder 5">
            <a:extLst>
              <a:ext uri="{FF2B5EF4-FFF2-40B4-BE49-F238E27FC236}">
                <a16:creationId xmlns:a16="http://schemas.microsoft.com/office/drawing/2014/main" id="{9277E83F-CAF7-4698-A528-E84360462CC9}"/>
              </a:ext>
            </a:extLst>
          </p:cNvPr>
          <p:cNvSpPr>
            <a:spLocks noGrp="1"/>
          </p:cNvSpPr>
          <p:nvPr>
            <p:ph type="sldNum" sz="quarter" idx="4"/>
          </p:nvPr>
        </p:nvSpPr>
        <p:spPr>
          <a:xfrm>
            <a:off x="9448800" y="6535358"/>
            <a:ext cx="2743200" cy="365125"/>
          </a:xfrm>
          <a:prstGeom prst="rect">
            <a:avLst/>
          </a:prstGeom>
        </p:spPr>
        <p:txBody>
          <a:bodyPr vert="horz" lIns="91440" tIns="45720" rIns="91440" bIns="45720" rtlCol="0" anchor="ctr"/>
          <a:lstStyle>
            <a:lvl1pPr algn="r">
              <a:defRPr sz="1300">
                <a:solidFill>
                  <a:schemeClr val="bg1"/>
                </a:solidFill>
              </a:defRPr>
            </a:lvl1pPr>
          </a:lstStyle>
          <a:p>
            <a:fld id="{1929936C-68CC-48AF-8CF3-4B03BC21D04D}" type="slidenum">
              <a:rPr lang="en-US" smtClean="0"/>
              <a:pPr/>
              <a:t>‹#›</a:t>
            </a:fld>
            <a:endParaRPr lang="en-US" dirty="0"/>
          </a:p>
        </p:txBody>
      </p:sp>
    </p:spTree>
    <p:extLst>
      <p:ext uri="{BB962C8B-B14F-4D97-AF65-F5344CB8AC3E}">
        <p14:creationId xmlns:p14="http://schemas.microsoft.com/office/powerpoint/2010/main" val="1082568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4038600" y="6539728"/>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9448800" y="6539728"/>
            <a:ext cx="2743200" cy="365125"/>
          </a:xfrm>
          <a:prstGeom prst="rect">
            <a:avLst/>
          </a:prstGeom>
        </p:spPr>
        <p:txBody>
          <a:bodyPr/>
          <a:lstStyle>
            <a:lvl1pPr algn="r">
              <a:defRPr/>
            </a:lvl1pPr>
          </a:lstStyle>
          <a:p>
            <a:fld id="{2B7E8F36-4104-49C8-BB7C-B76D13EBFE05}" type="slidenum">
              <a:rPr lang="en-US" smtClean="0"/>
              <a:t>‹#›</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pic>
        <p:nvPicPr>
          <p:cNvPr id="5" name="Picture 4"/>
          <p:cNvPicPr>
            <a:picLocks noChangeAspect="1"/>
          </p:cNvPicPr>
          <p:nvPr/>
        </p:nvPicPr>
        <p:blipFill>
          <a:blip r:embed="rId3"/>
          <a:stretch>
            <a:fillRect/>
          </a:stretch>
        </p:blipFill>
        <p:spPr>
          <a:xfrm>
            <a:off x="9314439" y="0"/>
            <a:ext cx="2877561" cy="2249619"/>
          </a:xfrm>
          <a:prstGeom prst="rect">
            <a:avLst/>
          </a:prstGeom>
        </p:spPr>
      </p:pic>
      <p:pic>
        <p:nvPicPr>
          <p:cNvPr id="9" name="Picture 8"/>
          <p:cNvPicPr>
            <a:picLocks noChangeAspect="1"/>
          </p:cNvPicPr>
          <p:nvPr/>
        </p:nvPicPr>
        <p:blipFill>
          <a:blip r:embed="rId4"/>
          <a:stretch>
            <a:fillRect/>
          </a:stretch>
        </p:blipFill>
        <p:spPr>
          <a:xfrm>
            <a:off x="10960560" y="-88685"/>
            <a:ext cx="1091279" cy="1914310"/>
          </a:xfrm>
          <a:prstGeom prst="rect">
            <a:avLst/>
          </a:prstGeom>
        </p:spPr>
      </p:pic>
    </p:spTree>
    <p:extLst>
      <p:ext uri="{BB962C8B-B14F-4D97-AF65-F5344CB8AC3E}">
        <p14:creationId xmlns:p14="http://schemas.microsoft.com/office/powerpoint/2010/main" val="147299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887812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4040188" y="6509886"/>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9448800" y="6569155"/>
            <a:ext cx="2743200" cy="365125"/>
          </a:xfrm>
          <a:prstGeom prst="rect">
            <a:avLst/>
          </a:prstGeom>
        </p:spPr>
        <p:txBody>
          <a:bodyPr/>
          <a:lstStyle>
            <a:lvl1pPr algn="r">
              <a:defRPr/>
            </a:lvl1pPr>
          </a:lstStyle>
          <a:p>
            <a:fld id="{2B7E8F36-4104-49C8-BB7C-B76D13EBFE05}" type="slidenum">
              <a:rPr lang="en-US" smtClean="0"/>
              <a:t>‹#›</a:t>
            </a:fld>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1475605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4038600" y="6538912"/>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9448800" y="6567487"/>
            <a:ext cx="2743200" cy="365125"/>
          </a:xfrm>
          <a:prstGeom prst="rect">
            <a:avLst/>
          </a:prstGeom>
        </p:spPr>
        <p:txBody>
          <a:bodyPr/>
          <a:lstStyle>
            <a:lvl1pPr algn="r">
              <a:defRPr/>
            </a:lvl1pPr>
          </a:lstStyle>
          <a:p>
            <a:fld id="{CD5C70A5-9411-4B11-A0DB-D49D3D849901}" type="slidenum">
              <a:rPr lang="en-US" smtClean="0"/>
              <a:pPr/>
              <a:t>‹#›</a:t>
            </a:fld>
            <a:endParaRPr lang="en-US"/>
          </a:p>
        </p:txBody>
      </p:sp>
      <p:sp>
        <p:nvSpPr>
          <p:cNvPr id="7" name="Text Placeholder 6"/>
          <p:cNvSpPr>
            <a:spLocks noGrp="1"/>
          </p:cNvSpPr>
          <p:nvPr>
            <p:ph type="body" sz="quarter" idx="13"/>
          </p:nvPr>
        </p:nvSpPr>
        <p:spPr>
          <a:xfrm>
            <a:off x="965200" y="1947863"/>
            <a:ext cx="10388600" cy="41227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824369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dirty="0"/>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dirty="0"/>
              <a:t>Office Name</a:t>
            </a:r>
          </a:p>
          <a:p>
            <a:r>
              <a:rPr lang="en-US" dirty="0"/>
              <a:t>Division Name</a:t>
            </a:r>
          </a:p>
          <a:p>
            <a:r>
              <a:rPr lang="en-US" dirty="0"/>
              <a:t>Date</a:t>
            </a:r>
          </a:p>
        </p:txBody>
      </p:sp>
    </p:spTree>
    <p:extLst>
      <p:ext uri="{BB962C8B-B14F-4D97-AF65-F5344CB8AC3E}">
        <p14:creationId xmlns:p14="http://schemas.microsoft.com/office/powerpoint/2010/main" val="16553725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7406" y="939421"/>
            <a:ext cx="9317085" cy="1932802"/>
          </a:xfrm>
        </p:spPr>
        <p:txBody>
          <a:bodyPr anchor="b">
            <a:normAutofit/>
          </a:bodyPr>
          <a:lstStyle>
            <a:lvl1pPr>
              <a:defRPr sz="5400"/>
            </a:lvl1pPr>
          </a:lstStyle>
          <a:p>
            <a:r>
              <a:rPr lang="en-US" sz="6000">
                <a:latin typeface="Bell MT" panose="02020503060305020303" pitchFamily="18" charset="0"/>
              </a:rPr>
              <a:t>New Jersey </a:t>
            </a:r>
            <a:br>
              <a:rPr lang="en-US" sz="6000">
                <a:latin typeface="Bell MT" panose="02020503060305020303" pitchFamily="18" charset="0"/>
              </a:rPr>
            </a:br>
            <a:r>
              <a:rPr lang="en-US" sz="6000">
                <a:latin typeface="Bell MT" panose="02020503060305020303" pitchFamily="18" charset="0"/>
              </a:rPr>
              <a:t>Department of Education</a:t>
            </a:r>
          </a:p>
        </p:txBody>
      </p:sp>
      <p:sp>
        <p:nvSpPr>
          <p:cNvPr id="3" name="Text Placeholder 2"/>
          <p:cNvSpPr>
            <a:spLocks noGrp="1"/>
          </p:cNvSpPr>
          <p:nvPr>
            <p:ph type="body" idx="1" hasCustomPrompt="1"/>
          </p:nvPr>
        </p:nvSpPr>
        <p:spPr>
          <a:xfrm>
            <a:off x="583634" y="3240090"/>
            <a:ext cx="10515600" cy="2322575"/>
          </a:xfrm>
        </p:spPr>
        <p:txBody>
          <a:bodyPr/>
          <a:lstStyle>
            <a:lvl1pPr marL="0" indent="0" algn="ctr">
              <a:buNone/>
              <a:defRPr sz="2800" b="1" i="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Division</a:t>
            </a:r>
          </a:p>
          <a:p>
            <a:pPr lvl="0"/>
            <a:endParaRPr lang="en-US"/>
          </a:p>
          <a:p>
            <a:pPr lvl="0"/>
            <a:r>
              <a:rPr lang="en-US"/>
              <a:t>Presentation Title</a:t>
            </a:r>
          </a:p>
          <a:p>
            <a:pPr lvl="0"/>
            <a:r>
              <a:rPr lang="en-US"/>
              <a:t>Date</a:t>
            </a:r>
          </a:p>
        </p:txBody>
      </p:sp>
      <p:sp>
        <p:nvSpPr>
          <p:cNvPr id="13" name="Isosceles Triangle 12"/>
          <p:cNvSpPr/>
          <p:nvPr/>
        </p:nvSpPr>
        <p:spPr>
          <a:xfrm rot="10800000" flipV="1">
            <a:off x="0" y="4613701"/>
            <a:ext cx="2537012" cy="2322567"/>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58" y="5562665"/>
            <a:ext cx="1240113" cy="1240113"/>
          </a:xfrm>
          <a:prstGeom prst="rect">
            <a:avLst/>
          </a:prstGeom>
          <a:effectLst>
            <a:outerShdw blurRad="50800" dist="38100" dir="8100000" algn="tr" rotWithShape="0">
              <a:prstClr val="black">
                <a:alpha val="40000"/>
              </a:prstClr>
            </a:outerShdw>
          </a:effectLst>
        </p:spPr>
      </p:pic>
      <p:cxnSp>
        <p:nvCxnSpPr>
          <p:cNvPr id="16" name="Straight Connector 15"/>
          <p:cNvCxnSpPr>
            <a:cxnSpLocks/>
          </p:cNvCxnSpPr>
          <p:nvPr userDrawn="1"/>
        </p:nvCxnSpPr>
        <p:spPr>
          <a:xfrm>
            <a:off x="583634" y="2952886"/>
            <a:ext cx="8354178"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sp>
        <p:nvSpPr>
          <p:cNvPr id="10" name="Isosceles Triangle 9">
            <a:extLst>
              <a:ext uri="{FF2B5EF4-FFF2-40B4-BE49-F238E27FC236}">
                <a16:creationId xmlns:a16="http://schemas.microsoft.com/office/drawing/2014/main" id="{9AFDDA18-5F2B-452C-B19B-C91214BAE043}"/>
              </a:ext>
            </a:extLst>
          </p:cNvPr>
          <p:cNvSpPr/>
          <p:nvPr userDrawn="1"/>
        </p:nvSpPr>
        <p:spPr>
          <a:xfrm flipV="1">
            <a:off x="9654988" y="0"/>
            <a:ext cx="2537012" cy="2322567"/>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0340570" y="91562"/>
            <a:ext cx="2026024" cy="2026024"/>
          </a:xfrm>
          <a:prstGeom prst="rect">
            <a:avLst/>
          </a:prstGeom>
          <a:effectLst>
            <a:outerShdw blurRad="50800" dist="38100" algn="l" rotWithShape="0">
              <a:prstClr val="black">
                <a:alpha val="40000"/>
              </a:prstClr>
            </a:outerShdw>
          </a:effectLst>
        </p:spPr>
      </p:pic>
      <p:sp>
        <p:nvSpPr>
          <p:cNvPr id="9" name="Slide Number Placeholder 5">
            <a:extLst>
              <a:ext uri="{FF2B5EF4-FFF2-40B4-BE49-F238E27FC236}">
                <a16:creationId xmlns:a16="http://schemas.microsoft.com/office/drawing/2014/main" id="{5F860BF8-857A-457E-8DC1-ADB779547137}"/>
              </a:ext>
            </a:extLst>
          </p:cNvPr>
          <p:cNvSpPr>
            <a:spLocks noGrp="1"/>
          </p:cNvSpPr>
          <p:nvPr>
            <p:ph type="sldNum" sz="quarter" idx="12"/>
          </p:nvPr>
        </p:nvSpPr>
        <p:spPr>
          <a:xfrm>
            <a:off x="9448800" y="6398027"/>
            <a:ext cx="2743200" cy="294983"/>
          </a:xfrm>
          <a:prstGeom prst="rect">
            <a:avLst/>
          </a:prstGeom>
        </p:spPr>
        <p:txBody>
          <a:bodyPr/>
          <a:lstStyle>
            <a:lvl1pPr algn="r">
              <a:defRPr/>
            </a:lvl1pPr>
          </a:lstStyle>
          <a:p>
            <a:fld id="{CD5C70A5-9411-4B11-A0DB-D49D3D849901}" type="slidenum">
              <a:rPr lang="en-US" smtClean="0"/>
              <a:pPr/>
              <a:t>‹#›</a:t>
            </a:fld>
            <a:endParaRPr lang="en-US"/>
          </a:p>
        </p:txBody>
      </p:sp>
      <p:sp>
        <p:nvSpPr>
          <p:cNvPr id="11" name="Footer Placeholder 4">
            <a:extLst>
              <a:ext uri="{FF2B5EF4-FFF2-40B4-BE49-F238E27FC236}">
                <a16:creationId xmlns:a16="http://schemas.microsoft.com/office/drawing/2014/main" id="{3971CEE1-B9D2-4471-8DD5-8129520B2F31}"/>
              </a:ext>
            </a:extLst>
          </p:cNvPr>
          <p:cNvSpPr>
            <a:spLocks noGrp="1"/>
          </p:cNvSpPr>
          <p:nvPr>
            <p:ph type="ftr" sz="quarter" idx="11"/>
          </p:nvPr>
        </p:nvSpPr>
        <p:spPr>
          <a:xfrm>
            <a:off x="2286002" y="6309928"/>
            <a:ext cx="5469509" cy="340519"/>
          </a:xfrm>
          <a:prstGeom prst="rect">
            <a:avLst/>
          </a:prstGeom>
        </p:spPr>
        <p:txBody>
          <a:bodyPr/>
          <a:lstStyle>
            <a:lvl1pPr>
              <a:defRPr sz="1100"/>
            </a:lvl1pPr>
          </a:lstStyle>
          <a:p>
            <a:r>
              <a:rPr lang="en-US" dirty="0"/>
              <a:t>NJ DLM Preparation Training Part One 2020</a:t>
            </a:r>
          </a:p>
        </p:txBody>
      </p:sp>
      <p:sp>
        <p:nvSpPr>
          <p:cNvPr id="12" name="Slide Number Placeholder 5">
            <a:extLst>
              <a:ext uri="{FF2B5EF4-FFF2-40B4-BE49-F238E27FC236}">
                <a16:creationId xmlns:a16="http://schemas.microsoft.com/office/drawing/2014/main" id="{2A10BC08-C339-40C7-9561-DE6D91F9AD43}"/>
              </a:ext>
            </a:extLst>
          </p:cNvPr>
          <p:cNvSpPr txBox="1">
            <a:spLocks/>
          </p:cNvSpPr>
          <p:nvPr userDrawn="1"/>
        </p:nvSpPr>
        <p:spPr>
          <a:xfrm>
            <a:off x="11062447" y="6376578"/>
            <a:ext cx="2743200" cy="294983"/>
          </a:xfrm>
          <a:prstGeom prst="rect">
            <a:avLst/>
          </a:prstGeom>
        </p:spPr>
        <p:txBody>
          <a:bodyP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D5C70A5-9411-4B11-A0DB-D49D3D849901}" type="slidenum">
              <a:rPr lang="en-US" smtClean="0"/>
              <a:pPr/>
              <a:t>‹#›</a:t>
            </a:fld>
            <a:endParaRPr lang="en-US"/>
          </a:p>
        </p:txBody>
      </p:sp>
    </p:spTree>
    <p:extLst>
      <p:ext uri="{BB962C8B-B14F-4D97-AF65-F5344CB8AC3E}">
        <p14:creationId xmlns:p14="http://schemas.microsoft.com/office/powerpoint/2010/main" val="19699898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9448800" y="6347785"/>
            <a:ext cx="2743200" cy="365125"/>
          </a:xfrm>
          <a:prstGeom prst="rect">
            <a:avLst/>
          </a:prstGeom>
        </p:spPr>
        <p:txBody>
          <a:bodyPr/>
          <a:lstStyle>
            <a:lvl1pPr algn="r">
              <a:defRPr/>
            </a:lvl1pPr>
          </a:lstStyle>
          <a:p>
            <a:fld id="{CD5C70A5-9411-4B11-A0DB-D49D3D849901}" type="slidenum">
              <a:rPr lang="en-US" smtClean="0"/>
              <a:pPr/>
              <a:t>‹#›</a:t>
            </a:fld>
            <a:endParaRPr lang="en-US"/>
          </a:p>
        </p:txBody>
      </p:sp>
      <p:pic>
        <p:nvPicPr>
          <p:cNvPr id="9" name="Picture 8">
            <a:extLst>
              <a:ext uri="{FF2B5EF4-FFF2-40B4-BE49-F238E27FC236}">
                <a16:creationId xmlns:a16="http://schemas.microsoft.com/office/drawing/2014/main" id="{37BBC09C-E564-4540-8154-2AB864C01D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09" y="6226127"/>
            <a:ext cx="576216" cy="576216"/>
          </a:xfrm>
          <a:prstGeom prst="rect">
            <a:avLst/>
          </a:prstGeom>
        </p:spPr>
      </p:pic>
      <p:sp>
        <p:nvSpPr>
          <p:cNvPr id="10" name="Footer Placeholder 3">
            <a:extLst>
              <a:ext uri="{FF2B5EF4-FFF2-40B4-BE49-F238E27FC236}">
                <a16:creationId xmlns:a16="http://schemas.microsoft.com/office/drawing/2014/main" id="{89FDEDBE-1DA3-475F-8519-278982B4A6FE}"/>
              </a:ext>
            </a:extLst>
          </p:cNvPr>
          <p:cNvSpPr>
            <a:spLocks noGrp="1"/>
          </p:cNvSpPr>
          <p:nvPr>
            <p:ph type="ftr" sz="quarter" idx="11"/>
          </p:nvPr>
        </p:nvSpPr>
        <p:spPr>
          <a:xfrm>
            <a:off x="949811" y="6347785"/>
            <a:ext cx="5334000" cy="332899"/>
          </a:xfrm>
          <a:prstGeom prst="rect">
            <a:avLst/>
          </a:prstGeom>
        </p:spPr>
        <p:txBody>
          <a:bodyPr/>
          <a:lstStyle>
            <a:lvl1pPr>
              <a:defRPr sz="1100"/>
            </a:lvl1pPr>
          </a:lstStyle>
          <a:p>
            <a:r>
              <a:rPr lang="en-US"/>
              <a:t>NJ DLM Teacher Training 2018-2020</a:t>
            </a:r>
          </a:p>
        </p:txBody>
      </p:sp>
    </p:spTree>
    <p:extLst>
      <p:ext uri="{BB962C8B-B14F-4D97-AF65-F5344CB8AC3E}">
        <p14:creationId xmlns:p14="http://schemas.microsoft.com/office/powerpoint/2010/main" val="14279374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838200" y="359643"/>
            <a:ext cx="10515600" cy="798139"/>
          </a:xfrm>
        </p:spPr>
        <p:txBody>
          <a:bodyPr/>
          <a:lstStyle>
            <a:lvl1pPr algn="ctr">
              <a:defRPr/>
            </a:lvl1pPr>
          </a:lstStyle>
          <a:p>
            <a:r>
              <a:rPr lang="en-US"/>
              <a:t>Click to edit Master title style</a:t>
            </a:r>
          </a:p>
        </p:txBody>
      </p:sp>
      <p:sp>
        <p:nvSpPr>
          <p:cNvPr id="3" name="Content Placeholder 2"/>
          <p:cNvSpPr>
            <a:spLocks noGrp="1"/>
          </p:cNvSpPr>
          <p:nvPr userDrawn="1">
            <p:ph idx="1"/>
          </p:nvPr>
        </p:nvSpPr>
        <p:spPr>
          <a:xfrm>
            <a:off x="838200" y="2142564"/>
            <a:ext cx="10515600" cy="39567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userDrawn="1">
            <p:ph type="ftr" sz="quarter" idx="11"/>
          </p:nvPr>
        </p:nvSpPr>
        <p:spPr>
          <a:xfrm>
            <a:off x="654425" y="6343975"/>
            <a:ext cx="5469509" cy="340519"/>
          </a:xfrm>
          <a:prstGeom prst="rect">
            <a:avLst/>
          </a:prstGeom>
        </p:spPr>
        <p:txBody>
          <a:bodyPr/>
          <a:lstStyle>
            <a:lvl1pPr>
              <a:defRPr sz="1100"/>
            </a:lvl1pPr>
          </a:lstStyle>
          <a:p>
            <a:r>
              <a:rPr lang="en-US" dirty="0"/>
              <a:t>NJ DLM Teacher Training 2018-2020</a:t>
            </a:r>
          </a:p>
        </p:txBody>
      </p:sp>
      <p:sp>
        <p:nvSpPr>
          <p:cNvPr id="6" name="Slide Number Placeholder 5"/>
          <p:cNvSpPr>
            <a:spLocks noGrp="1"/>
          </p:cNvSpPr>
          <p:nvPr userDrawn="1">
            <p:ph type="sldNum" sz="quarter" idx="12"/>
          </p:nvPr>
        </p:nvSpPr>
        <p:spPr>
          <a:xfrm>
            <a:off x="9448800" y="6410625"/>
            <a:ext cx="2743200" cy="294983"/>
          </a:xfrm>
          <a:prstGeom prst="rect">
            <a:avLst/>
          </a:prstGeom>
        </p:spPr>
        <p:txBody>
          <a:bodyPr/>
          <a:lstStyle>
            <a:lvl1pPr algn="r">
              <a:defRPr/>
            </a:lvl1pPr>
          </a:lstStyle>
          <a:p>
            <a:fld id="{CD5C70A5-9411-4B11-A0DB-D49D3D849901}" type="slidenum">
              <a:rPr lang="en-US" smtClean="0"/>
              <a:pPr/>
              <a:t>‹#›</a:t>
            </a:fld>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09" y="6226127"/>
            <a:ext cx="576216" cy="576216"/>
          </a:xfrm>
          <a:prstGeom prst="rect">
            <a:avLst/>
          </a:prstGeom>
        </p:spPr>
      </p:pic>
      <p:sp>
        <p:nvSpPr>
          <p:cNvPr id="7" name="Content Placeholder 2">
            <a:extLst>
              <a:ext uri="{FF2B5EF4-FFF2-40B4-BE49-F238E27FC236}">
                <a16:creationId xmlns:a16="http://schemas.microsoft.com/office/drawing/2014/main" id="{DF7E3FAC-3CE8-4156-80EB-AEEEDE55F10B}"/>
              </a:ext>
            </a:extLst>
          </p:cNvPr>
          <p:cNvSpPr>
            <a:spLocks noGrp="1"/>
          </p:cNvSpPr>
          <p:nvPr>
            <p:ph idx="13"/>
          </p:nvPr>
        </p:nvSpPr>
        <p:spPr>
          <a:xfrm>
            <a:off x="838200" y="1382990"/>
            <a:ext cx="10515600" cy="448236"/>
          </a:xfrm>
        </p:spPr>
        <p:txBody>
          <a:bodyPr>
            <a:normAutofit/>
          </a:bodyPr>
          <a:lstStyle>
            <a:lvl1pPr marL="0" indent="0">
              <a:buNone/>
              <a:defRPr sz="2000"/>
            </a:lvl1pPr>
          </a:lstStyle>
          <a:p>
            <a:pPr lvl="0"/>
            <a:r>
              <a:rPr lang="en-US"/>
              <a:t>Edit Master text styles</a:t>
            </a:r>
          </a:p>
        </p:txBody>
      </p:sp>
    </p:spTree>
    <p:extLst>
      <p:ext uri="{BB962C8B-B14F-4D97-AF65-F5344CB8AC3E}">
        <p14:creationId xmlns:p14="http://schemas.microsoft.com/office/powerpoint/2010/main" val="24517150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dirty="0"/>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576480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480181" y="6577834"/>
            <a:ext cx="4114800" cy="280166"/>
          </a:xfrm>
          <a:prstGeom prst="rect">
            <a:avLst/>
          </a:prstGeom>
        </p:spPr>
        <p:txBody>
          <a:bodyPr/>
          <a:lstStyle/>
          <a:p>
            <a:endParaRPr lang="en-US" dirty="0"/>
          </a:p>
        </p:txBody>
      </p:sp>
      <p:sp>
        <p:nvSpPr>
          <p:cNvPr id="6" name="Slide Number Placeholder 5"/>
          <p:cNvSpPr>
            <a:spLocks noGrp="1"/>
          </p:cNvSpPr>
          <p:nvPr>
            <p:ph type="sldNum" sz="quarter" idx="12"/>
          </p:nvPr>
        </p:nvSpPr>
        <p:spPr>
          <a:xfrm>
            <a:off x="9448800" y="6577834"/>
            <a:ext cx="2743200" cy="294983"/>
          </a:xfrm>
          <a:prstGeom prst="rect">
            <a:avLst/>
          </a:prstGeom>
        </p:spPr>
        <p:txBody>
          <a:bodyPr/>
          <a:lstStyle>
            <a:lvl1pPr algn="r">
              <a:defRPr/>
            </a:lvl1pPr>
          </a:lstStyle>
          <a:p>
            <a:fld id="{2B7E8F36-4104-49C8-BB7C-B76D13EBFE05}" type="slidenum">
              <a:rPr lang="en-US" smtClean="0"/>
              <a:t>‹#›</a:t>
            </a:fld>
            <a:endParaRPr lang="en-US" dirty="0"/>
          </a:p>
        </p:txBody>
      </p:sp>
      <p:pic>
        <p:nvPicPr>
          <p:cNvPr id="14" name="Picture 13"/>
          <p:cNvPicPr>
            <a:picLocks noChangeAspect="1"/>
          </p:cNvPicPr>
          <p:nvPr/>
        </p:nvPicPr>
        <p:blipFill rotWithShape="1">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l="22341" r="23249"/>
          <a:stretch/>
        </p:blipFill>
        <p:spPr>
          <a:xfrm>
            <a:off x="10969472" y="0"/>
            <a:ext cx="980761" cy="1802529"/>
          </a:xfrm>
          <a:prstGeom prst="rect">
            <a:avLst/>
          </a:prstGeom>
          <a:effectLst>
            <a:outerShdw blurRad="50800" dist="38100" algn="l" rotWithShape="0">
              <a:prstClr val="black">
                <a:alpha val="40000"/>
              </a:prstClr>
            </a:outerShdw>
          </a:effectLst>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08" y="5821456"/>
            <a:ext cx="980887" cy="980887"/>
          </a:xfrm>
          <a:prstGeom prst="rect">
            <a:avLst/>
          </a:prstGeom>
        </p:spPr>
      </p:pic>
    </p:spTree>
    <p:extLst>
      <p:ext uri="{BB962C8B-B14F-4D97-AF65-F5344CB8AC3E}">
        <p14:creationId xmlns:p14="http://schemas.microsoft.com/office/powerpoint/2010/main" val="1254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endParaRPr lang="en-US" dirty="0"/>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235035" y="1318837"/>
            <a:ext cx="10783032" cy="899262"/>
          </a:xfrm>
        </p:spPr>
        <p:txBody>
          <a:bodyPr rIns="457200">
            <a:noAutofit/>
          </a:bodyPr>
          <a:lstStyle>
            <a:lvl1pPr marL="0" indent="0">
              <a:buNone/>
              <a:defRPr sz="2800"/>
            </a:lvl1pPr>
            <a:lvl2pPr>
              <a:defRPr sz="2400"/>
            </a:lvl2pPr>
            <a:lvl3pPr>
              <a:defRPr sz="2000"/>
            </a:lvl3pPr>
            <a:lvl4pPr>
              <a:defRPr sz="1800"/>
            </a:lvl4pPr>
            <a:lvl5pPr>
              <a:defRPr sz="1800"/>
            </a:lvl5pPr>
          </a:lstStyle>
          <a:p>
            <a:pPr lvl="0"/>
            <a:endParaRPr lang="en-US" dirty="0"/>
          </a:p>
        </p:txBody>
      </p:sp>
      <p:sp>
        <p:nvSpPr>
          <p:cNvPr id="8" name="Icon1">
            <a:extLst>
              <a:ext uri="{FF2B5EF4-FFF2-40B4-BE49-F238E27FC236}">
                <a16:creationId xmlns:a16="http://schemas.microsoft.com/office/drawing/2014/main" id="{A448FC12-9E6A-4E4D-87FF-457FD37406B6}"/>
              </a:ext>
              <a:ext uri="{C183D7F6-B498-43B3-948B-1728B52AA6E4}">
                <adec:decorative xmlns:adec="http://schemas.microsoft.com/office/drawing/2017/decorative" val="1"/>
              </a:ext>
            </a:extLst>
          </p:cNvPr>
          <p:cNvSpPr/>
          <p:nvPr userDrawn="1"/>
        </p:nvSpPr>
        <p:spPr>
          <a:xfrm>
            <a:off x="1069183" y="2531137"/>
            <a:ext cx="810000" cy="810000"/>
          </a:xfrm>
          <a:prstGeom prst="rect">
            <a:avLst/>
          </a:prstGeom>
          <a:blipFill>
            <a:blip r:embed="rId2">
              <a:extLst>
                <a:ext uri="{96DAC541-7B7A-43D3-8B79-37D633B846F1}">
                  <asvg:svgBlip xmlns:asvg="http://schemas.microsoft.com/office/drawing/2016/SVG/main" r:embed="rId3"/>
                </a:ext>
              </a:extLst>
            </a:blip>
            <a:srcRect/>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5" name="Text Placeholder 4">
            <a:extLst>
              <a:ext uri="{FF2B5EF4-FFF2-40B4-BE49-F238E27FC236}">
                <a16:creationId xmlns:a16="http://schemas.microsoft.com/office/drawing/2014/main" id="{59DE7F18-F248-43F0-BED4-BE0E30A2A4DA}"/>
              </a:ext>
            </a:extLst>
          </p:cNvPr>
          <p:cNvSpPr>
            <a:spLocks noGrp="1"/>
          </p:cNvSpPr>
          <p:nvPr>
            <p:ph type="body" sz="quarter" idx="13"/>
          </p:nvPr>
        </p:nvSpPr>
        <p:spPr>
          <a:xfrm>
            <a:off x="451918" y="3429000"/>
            <a:ext cx="1820863" cy="2446338"/>
          </a:xfrm>
        </p:spPr>
        <p:txBody>
          <a:bodyPr rIns="91440"/>
          <a:lstStyle>
            <a:lvl1pPr marL="0" indent="0">
              <a:buNone/>
              <a:defRPr/>
            </a:lvl1pPr>
            <a:lvl5pPr marL="1828800" indent="0">
              <a:buNone/>
              <a:defRPr/>
            </a:lvl5pPr>
          </a:lstStyle>
          <a:p>
            <a:pPr lvl="4"/>
            <a:endParaRPr lang="en-US" dirty="0"/>
          </a:p>
        </p:txBody>
      </p:sp>
      <p:sp>
        <p:nvSpPr>
          <p:cNvPr id="9" name="Icon2">
            <a:extLst>
              <a:ext uri="{FF2B5EF4-FFF2-40B4-BE49-F238E27FC236}">
                <a16:creationId xmlns:a16="http://schemas.microsoft.com/office/drawing/2014/main" id="{616C32FD-79E2-4F11-B6C3-473D05356F85}"/>
              </a:ext>
              <a:ext uri="{C183D7F6-B498-43B3-948B-1728B52AA6E4}">
                <adec:decorative xmlns:adec="http://schemas.microsoft.com/office/drawing/2017/decorative" val="1"/>
              </a:ext>
            </a:extLst>
          </p:cNvPr>
          <p:cNvSpPr/>
          <p:nvPr userDrawn="1"/>
        </p:nvSpPr>
        <p:spPr>
          <a:xfrm>
            <a:off x="3199678" y="2489914"/>
            <a:ext cx="810000" cy="810000"/>
          </a:xfrm>
          <a:prstGeom prst="rect">
            <a:avLst/>
          </a:prstGeom>
          <a:blipFill>
            <a:blip r:embed="rId4">
              <a:extLst>
                <a:ext uri="{96DAC541-7B7A-43D3-8B79-37D633B846F1}">
                  <asvg:svgBlip xmlns:asvg="http://schemas.microsoft.com/office/drawing/2016/SVG/main" r:embed="rId5"/>
                </a:ext>
              </a:extLst>
            </a:blip>
            <a:srcRect/>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16" name="Text Placeholder 4">
            <a:extLst>
              <a:ext uri="{FF2B5EF4-FFF2-40B4-BE49-F238E27FC236}">
                <a16:creationId xmlns:a16="http://schemas.microsoft.com/office/drawing/2014/main" id="{9C0E8E82-3B97-4522-BBFA-823CA6FC685D}"/>
              </a:ext>
            </a:extLst>
          </p:cNvPr>
          <p:cNvSpPr>
            <a:spLocks noGrp="1"/>
          </p:cNvSpPr>
          <p:nvPr>
            <p:ph type="body" sz="quarter" idx="14"/>
          </p:nvPr>
        </p:nvSpPr>
        <p:spPr>
          <a:xfrm>
            <a:off x="2694246" y="3390618"/>
            <a:ext cx="1820863" cy="2446338"/>
          </a:xfrm>
        </p:spPr>
        <p:txBody>
          <a:bodyPr rIns="91440"/>
          <a:lstStyle>
            <a:lvl1pPr marL="0" indent="0">
              <a:buNone/>
              <a:defRPr/>
            </a:lvl1pPr>
            <a:lvl5pPr marL="1828800" indent="0">
              <a:buNone/>
              <a:defRPr/>
            </a:lvl5pPr>
          </a:lstStyle>
          <a:p>
            <a:pPr lvl="4"/>
            <a:endParaRPr lang="en-US" dirty="0"/>
          </a:p>
        </p:txBody>
      </p:sp>
      <p:sp>
        <p:nvSpPr>
          <p:cNvPr id="10" name="Icon3">
            <a:extLst>
              <a:ext uri="{FF2B5EF4-FFF2-40B4-BE49-F238E27FC236}">
                <a16:creationId xmlns:a16="http://schemas.microsoft.com/office/drawing/2014/main" id="{97482E41-88BB-41AD-94EF-47BB99F1C6CD}"/>
              </a:ext>
              <a:ext uri="{C183D7F6-B498-43B3-948B-1728B52AA6E4}">
                <adec:decorative xmlns:adec="http://schemas.microsoft.com/office/drawing/2017/decorative" val="1"/>
              </a:ext>
            </a:extLst>
          </p:cNvPr>
          <p:cNvSpPr/>
          <p:nvPr userDrawn="1"/>
        </p:nvSpPr>
        <p:spPr>
          <a:xfrm>
            <a:off x="5490726" y="2531137"/>
            <a:ext cx="810000" cy="810000"/>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17" name="Text Placeholder 4">
            <a:extLst>
              <a:ext uri="{FF2B5EF4-FFF2-40B4-BE49-F238E27FC236}">
                <a16:creationId xmlns:a16="http://schemas.microsoft.com/office/drawing/2014/main" id="{CF1FA941-0132-4791-9F9C-4502BFDEF1FC}"/>
              </a:ext>
            </a:extLst>
          </p:cNvPr>
          <p:cNvSpPr>
            <a:spLocks noGrp="1"/>
          </p:cNvSpPr>
          <p:nvPr>
            <p:ph type="body" sz="quarter" idx="15"/>
          </p:nvPr>
        </p:nvSpPr>
        <p:spPr>
          <a:xfrm>
            <a:off x="5068742" y="3467875"/>
            <a:ext cx="1820863" cy="2446338"/>
          </a:xfrm>
        </p:spPr>
        <p:txBody>
          <a:bodyPr rIns="91440"/>
          <a:lstStyle>
            <a:lvl1pPr marL="0" indent="0">
              <a:buNone/>
              <a:defRPr/>
            </a:lvl1pPr>
            <a:lvl5pPr marL="1828800" indent="0">
              <a:buNone/>
              <a:defRPr/>
            </a:lvl5pPr>
          </a:lstStyle>
          <a:p>
            <a:pPr lvl="4"/>
            <a:endParaRPr lang="en-US" dirty="0"/>
          </a:p>
        </p:txBody>
      </p:sp>
      <p:sp>
        <p:nvSpPr>
          <p:cNvPr id="11" name="Icon4">
            <a:extLst>
              <a:ext uri="{FF2B5EF4-FFF2-40B4-BE49-F238E27FC236}">
                <a16:creationId xmlns:a16="http://schemas.microsoft.com/office/drawing/2014/main" id="{FD44B28A-E860-4686-BC3A-05242FF77FE9}"/>
              </a:ext>
              <a:ext uri="{C183D7F6-B498-43B3-948B-1728B52AA6E4}">
                <adec:decorative xmlns:adec="http://schemas.microsoft.com/office/drawing/2017/decorative" val="1"/>
              </a:ext>
            </a:extLst>
          </p:cNvPr>
          <p:cNvSpPr/>
          <p:nvPr userDrawn="1"/>
        </p:nvSpPr>
        <p:spPr>
          <a:xfrm>
            <a:off x="7792492" y="2489914"/>
            <a:ext cx="810000" cy="810000"/>
          </a:xfrm>
          <a:prstGeom prst="rect">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18" name="Text Placeholder 4">
            <a:extLst>
              <a:ext uri="{FF2B5EF4-FFF2-40B4-BE49-F238E27FC236}">
                <a16:creationId xmlns:a16="http://schemas.microsoft.com/office/drawing/2014/main" id="{EAC64410-1462-4562-91F0-4D72D3ECE8A4}"/>
              </a:ext>
            </a:extLst>
          </p:cNvPr>
          <p:cNvSpPr>
            <a:spLocks noGrp="1"/>
          </p:cNvSpPr>
          <p:nvPr>
            <p:ph type="body" sz="quarter" idx="16"/>
          </p:nvPr>
        </p:nvSpPr>
        <p:spPr>
          <a:xfrm>
            <a:off x="7340495" y="3503028"/>
            <a:ext cx="1820863" cy="2446338"/>
          </a:xfrm>
        </p:spPr>
        <p:txBody>
          <a:bodyPr rIns="91440"/>
          <a:lstStyle>
            <a:lvl1pPr marL="0" indent="0">
              <a:buNone/>
              <a:defRPr/>
            </a:lvl1pPr>
            <a:lvl5pPr marL="1828800" indent="0">
              <a:buNone/>
              <a:defRPr/>
            </a:lvl5pPr>
          </a:lstStyle>
          <a:p>
            <a:pPr lvl="4"/>
            <a:endParaRPr lang="en-US" dirty="0"/>
          </a:p>
        </p:txBody>
      </p:sp>
      <p:sp>
        <p:nvSpPr>
          <p:cNvPr id="12" name="Icon5">
            <a:extLst>
              <a:ext uri="{FF2B5EF4-FFF2-40B4-BE49-F238E27FC236}">
                <a16:creationId xmlns:a16="http://schemas.microsoft.com/office/drawing/2014/main" id="{E507C515-7AFA-43B7-8F46-B978F77E7AEC}"/>
              </a:ext>
              <a:ext uri="{C183D7F6-B498-43B3-948B-1728B52AA6E4}">
                <adec:decorative xmlns:adec="http://schemas.microsoft.com/office/drawing/2017/decorative" val="1"/>
              </a:ext>
            </a:extLst>
          </p:cNvPr>
          <p:cNvSpPr/>
          <p:nvPr userDrawn="1"/>
        </p:nvSpPr>
        <p:spPr>
          <a:xfrm>
            <a:off x="10091082" y="2531137"/>
            <a:ext cx="810000" cy="810000"/>
          </a:xfrm>
          <a:prstGeom prst="rect">
            <a:avLst/>
          </a:prstGeom>
          <a: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19" name="Text Placeholder 4">
            <a:extLst>
              <a:ext uri="{FF2B5EF4-FFF2-40B4-BE49-F238E27FC236}">
                <a16:creationId xmlns:a16="http://schemas.microsoft.com/office/drawing/2014/main" id="{B7D95D07-B499-465E-8840-B8F564893EAA}"/>
              </a:ext>
            </a:extLst>
          </p:cNvPr>
          <p:cNvSpPr>
            <a:spLocks noGrp="1"/>
          </p:cNvSpPr>
          <p:nvPr>
            <p:ph type="body" sz="quarter" idx="17"/>
          </p:nvPr>
        </p:nvSpPr>
        <p:spPr>
          <a:xfrm>
            <a:off x="9685566" y="3516864"/>
            <a:ext cx="1820863" cy="2446338"/>
          </a:xfrm>
        </p:spPr>
        <p:txBody>
          <a:bodyPr rIns="91440"/>
          <a:lstStyle>
            <a:lvl1pPr marL="0" indent="0">
              <a:buNone/>
              <a:defRPr/>
            </a:lvl1pPr>
            <a:lvl5pPr marL="1828800" indent="0">
              <a:buNone/>
              <a:defRPr/>
            </a:lvl5pPr>
          </a:lstStyle>
          <a:p>
            <a:pPr lvl="4"/>
            <a:endParaRPr lang="en-US" dirty="0"/>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508887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endParaRPr lang="en-US" dirty="0"/>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991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dirty="0"/>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endParaRPr lang="en-US" dirty="0"/>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endParaRPr lang="en-US" dirty="0"/>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893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image" Target="../media/image20.png"/><Relationship Id="rId5" Type="http://schemas.openxmlformats.org/officeDocument/2006/relationships/theme" Target="../theme/theme2.xml"/><Relationship Id="rId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24">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702" r:id="rId6"/>
    <p:sldLayoutId id="2147483665" r:id="rId7"/>
    <p:sldLayoutId id="2147483681" r:id="rId8"/>
    <p:sldLayoutId id="2147483675" r:id="rId9"/>
    <p:sldLayoutId id="2147483676" r:id="rId10"/>
    <p:sldLayoutId id="2147483672" r:id="rId11"/>
    <p:sldLayoutId id="2147483690" r:id="rId12"/>
    <p:sldLayoutId id="2147483669" r:id="rId13"/>
    <p:sldLayoutId id="2147483689" r:id="rId14"/>
    <p:sldLayoutId id="2147483678" r:id="rId15"/>
    <p:sldLayoutId id="2147483691" r:id="rId16"/>
    <p:sldLayoutId id="2147483692" r:id="rId17"/>
    <p:sldLayoutId id="2147483693" r:id="rId18"/>
    <p:sldLayoutId id="2147483695" r:id="rId19"/>
    <p:sldLayoutId id="2147483696" r:id="rId20"/>
    <p:sldLayoutId id="2147483697" r:id="rId21"/>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dirty="0"/>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 id="2147483698" r:id="rId2"/>
    <p:sldLayoutId id="2147483700" r:id="rId3"/>
    <p:sldLayoutId id="2147483701" r:id="rId4"/>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dirty="0"/>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 id="2147483694" r:id="rId2"/>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assessment@doe.nj.gov"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assessment@doe.nj.gov"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oseinfo@doe.nj.gov"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ynamiclearningmaps.org/newjerse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dynamiclearningmaps.org/sites/default/files/documents/Manuals_Blueprints/Educator_Portal_User_Guide_2016-17.pdf" TargetMode="External"/><Relationship Id="rId2" Type="http://schemas.openxmlformats.org/officeDocument/2006/relationships/hyperlink" Target="https://dynamiclearningmaps.org/sites/default/files/documents/Manuals_Blueprints/Educator_Portal_User_Guide.pdf"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dynamiclearningmaps.org/sites/default/files/documents/Manuals_Blueprints/Accessibility_Manual.pdf"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dynamiclearningmaps.org/newjerse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dynamiclearningmaps.org/newjersey"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dynamiclearningmaps.org/sites/default/files/documents/Manuals_Blueprints/Accessibility_Manual.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mailto:assessment@doe.nj.gov"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3" Type="http://schemas.openxmlformats.org/officeDocument/2006/relationships/hyperlink" Target="https://dynamiclearningmaps.org/newjersey"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dynamiclearningmaps.org/sites/default/files/documents/Manuals_Blueprints/Test_Administration_Manual_YE.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ynamiclearningmaps.org/sites/default/files/documents/Manuals_Blueprints/Test_Administration_Manual_YE.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dynamiclearningmaps.org/sites/default/files/documents/Manuals_Blueprints/Accessibility_Manual.pdf"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dynamiclearningmaps.org/sites/default/files/documents/Manuals_Blueprints/Test_Administration_Manual_YE.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hyperlink" Target="http://dynamiclearningmaps.org/erp_ye" TargetMode="External"/><Relationship Id="rId4" Type="http://schemas.openxmlformats.org/officeDocument/2006/relationships/hyperlink" Target="https://dynamiclearningmaps.org/instructional-resources-ye"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dynamiclearningmaps.org/instructional-resources-ye/english_language_arts/writing"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mailto:DLM-support@ku.edu"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mailto:assessment@doe.nj.gov"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hyperlink" Target="mailto:assessment@doe.nj.gov" TargetMode="External"/><Relationship Id="rId2" Type="http://schemas.openxmlformats.org/officeDocument/2006/relationships/hyperlink" Target="nj.gov/education" TargetMode="External"/><Relationship Id="rId1" Type="http://schemas.openxmlformats.org/officeDocument/2006/relationships/slideLayout" Target="../slideLayouts/slideLayout15.xml"/><Relationship Id="rId6" Type="http://schemas.openxmlformats.org/officeDocument/2006/relationships/hyperlink" Target="https://www.instagram.com/newjerseydoe/" TargetMode="External"/><Relationship Id="rId5" Type="http://schemas.openxmlformats.org/officeDocument/2006/relationships/hyperlink" Target="https://twitter.com/NewJerseyDOE" TargetMode="External"/><Relationship Id="rId4" Type="http://schemas.openxmlformats.org/officeDocument/2006/relationships/hyperlink" Target="https://www.facebook.com/njdeptofed/"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57FFF-0053-4747-B34E-976807CC35AB}"/>
              </a:ext>
            </a:extLst>
          </p:cNvPr>
          <p:cNvSpPr>
            <a:spLocks noGrp="1"/>
          </p:cNvSpPr>
          <p:nvPr>
            <p:ph type="ctrTitle"/>
          </p:nvPr>
        </p:nvSpPr>
        <p:spPr>
          <a:prstGeom prst="rect">
            <a:avLst/>
          </a:prstGeom>
        </p:spPr>
        <p:txBody>
          <a:bodyPr/>
          <a:lstStyle/>
          <a:p>
            <a:r>
              <a:rPr lang="en-US" sz="2800" dirty="0"/>
              <a:t>Preparation for the Spring 2023 New Jersey Dynamic Learning Maps (DLM) Assessment, Part One</a:t>
            </a:r>
          </a:p>
        </p:txBody>
      </p:sp>
      <p:sp>
        <p:nvSpPr>
          <p:cNvPr id="5" name="Subtitle 4">
            <a:extLst>
              <a:ext uri="{FF2B5EF4-FFF2-40B4-BE49-F238E27FC236}">
                <a16:creationId xmlns:a16="http://schemas.microsoft.com/office/drawing/2014/main" id="{012D5881-96EC-447F-A717-A35057F07353}"/>
              </a:ext>
            </a:extLst>
          </p:cNvPr>
          <p:cNvSpPr>
            <a:spLocks noGrp="1"/>
          </p:cNvSpPr>
          <p:nvPr>
            <p:ph type="subTitle" idx="1"/>
          </p:nvPr>
        </p:nvSpPr>
        <p:spPr/>
        <p:txBody>
          <a:bodyPr vert="horz" lIns="91440" tIns="45720" rIns="91440" bIns="45720" rtlCol="0" anchor="t">
            <a:normAutofit fontScale="40000" lnSpcReduction="20000"/>
          </a:bodyPr>
          <a:lstStyle/>
          <a:p>
            <a:r>
              <a:rPr lang="en-US" dirty="0"/>
              <a:t>Primary Audience:</a:t>
            </a:r>
            <a:br>
              <a:rPr lang="en-US" dirty="0"/>
            </a:br>
            <a:r>
              <a:rPr lang="en-US" dirty="0"/>
              <a:t>District Test Coordinators and Teachers</a:t>
            </a:r>
          </a:p>
          <a:p>
            <a:r>
              <a:rPr lang="en-US" dirty="0"/>
              <a:t>Division of Teaching and Learning Services</a:t>
            </a:r>
          </a:p>
          <a:p>
            <a:r>
              <a:rPr lang="en-US" dirty="0"/>
              <a:t>New Jersey Department of Education (NJDOE)</a:t>
            </a:r>
          </a:p>
          <a:p>
            <a:r>
              <a:rPr lang="en-US" dirty="0"/>
              <a:t>Office of Assessments </a:t>
            </a:r>
          </a:p>
          <a:p>
            <a:r>
              <a:rPr lang="en-US" dirty="0">
                <a:solidFill>
                  <a:srgbClr val="8E410C"/>
                </a:solidFill>
                <a:latin typeface="Palatino Linotype"/>
              </a:rPr>
              <a:t>December 2022</a:t>
            </a:r>
          </a:p>
        </p:txBody>
      </p:sp>
      <p:pic>
        <p:nvPicPr>
          <p:cNvPr id="6" name="Picture 5" descr="Logo: State of New Jersey, Department of Education.">
            <a:extLst>
              <a:ext uri="{FF2B5EF4-FFF2-40B4-BE49-F238E27FC236}">
                <a16:creationId xmlns:a16="http://schemas.microsoft.com/office/drawing/2014/main" id="{0021F1E6-2135-4F4E-9EA0-EBD236B615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864" y="6081513"/>
            <a:ext cx="11890272" cy="768098"/>
          </a:xfrm>
          <a:prstGeom prst="rect">
            <a:avLst/>
          </a:prstGeom>
        </p:spPr>
      </p:pic>
    </p:spTree>
    <p:extLst>
      <p:ext uri="{BB962C8B-B14F-4D97-AF65-F5344CB8AC3E}">
        <p14:creationId xmlns:p14="http://schemas.microsoft.com/office/powerpoint/2010/main" val="1869916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DLM Test Administrators</a:t>
            </a:r>
          </a:p>
        </p:txBody>
      </p:sp>
      <p:sp>
        <p:nvSpPr>
          <p:cNvPr id="5" name="Slide Number Placeholder 4"/>
          <p:cNvSpPr>
            <a:spLocks noGrp="1"/>
          </p:cNvSpPr>
          <p:nvPr>
            <p:ph type="sldNum" sz="quarter" idx="12"/>
          </p:nvPr>
        </p:nvSpPr>
        <p:spPr/>
        <p:txBody>
          <a:bodyPr/>
          <a:lstStyle/>
          <a:p>
            <a:fld id="{3E2C0D1D-59B7-45BC-A3E1-FBABA70C494B}" type="slidenum">
              <a:rPr lang="en-US" smtClean="0"/>
              <a:pPr/>
              <a:t>10</a:t>
            </a:fld>
            <a:endParaRPr lang="en-US"/>
          </a:p>
        </p:txBody>
      </p:sp>
    </p:spTree>
    <p:extLst>
      <p:ext uri="{BB962C8B-B14F-4D97-AF65-F5344CB8AC3E}">
        <p14:creationId xmlns:p14="http://schemas.microsoft.com/office/powerpoint/2010/main" val="924020724"/>
      </p:ext>
    </p:extLst>
  </p:cSld>
  <p:clrMapOvr>
    <a:masterClrMapping/>
  </p:clrMapOvr>
  <p:transition spd="slow" advTm="7553"/>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88BB5-98C0-4B22-8E74-D4DE21A5753B}"/>
              </a:ext>
            </a:extLst>
          </p:cNvPr>
          <p:cNvSpPr>
            <a:spLocks noGrp="1"/>
          </p:cNvSpPr>
          <p:nvPr>
            <p:ph type="title"/>
          </p:nvPr>
        </p:nvSpPr>
        <p:spPr>
          <a:xfrm>
            <a:off x="1265550" y="189236"/>
            <a:ext cx="10096959" cy="747579"/>
          </a:xfrm>
        </p:spPr>
        <p:txBody>
          <a:bodyPr>
            <a:noAutofit/>
          </a:bodyPr>
          <a:lstStyle/>
          <a:p>
            <a:r>
              <a:rPr lang="en-US" sz="3600" dirty="0"/>
              <a:t>Teacher Requirements to be a DLM Test Administrator </a:t>
            </a:r>
          </a:p>
        </p:txBody>
      </p:sp>
      <p:sp>
        <p:nvSpPr>
          <p:cNvPr id="22" name="Content Placeholder 21">
            <a:extLst>
              <a:ext uri="{FF2B5EF4-FFF2-40B4-BE49-F238E27FC236}">
                <a16:creationId xmlns:a16="http://schemas.microsoft.com/office/drawing/2014/main" id="{86B1A15C-971F-4113-80DE-0B5951141E5E}"/>
              </a:ext>
            </a:extLst>
          </p:cNvPr>
          <p:cNvSpPr>
            <a:spLocks noGrp="1"/>
          </p:cNvSpPr>
          <p:nvPr>
            <p:ph sz="half" idx="1"/>
          </p:nvPr>
        </p:nvSpPr>
        <p:spPr>
          <a:xfrm>
            <a:off x="217617" y="1201332"/>
            <a:ext cx="11144891" cy="899262"/>
          </a:xfrm>
        </p:spPr>
        <p:txBody>
          <a:bodyPr/>
          <a:lstStyle/>
          <a:p>
            <a:r>
              <a:rPr lang="en-US" sz="3200" dirty="0"/>
              <a:t>Every statement below must be true for an individual to fulfill the role of DLM Test Administrator.</a:t>
            </a:r>
          </a:p>
          <a:p>
            <a:endParaRPr lang="en-US" sz="3200" dirty="0"/>
          </a:p>
        </p:txBody>
      </p:sp>
      <p:sp>
        <p:nvSpPr>
          <p:cNvPr id="23" name="Text Placeholder 22">
            <a:extLst>
              <a:ext uri="{FF2B5EF4-FFF2-40B4-BE49-F238E27FC236}">
                <a16:creationId xmlns:a16="http://schemas.microsoft.com/office/drawing/2014/main" id="{86F86A70-28A0-4511-9705-3240DE1A4592}"/>
              </a:ext>
            </a:extLst>
          </p:cNvPr>
          <p:cNvSpPr>
            <a:spLocks noGrp="1"/>
          </p:cNvSpPr>
          <p:nvPr>
            <p:ph type="body" sz="quarter" idx="13"/>
          </p:nvPr>
        </p:nvSpPr>
        <p:spPr>
          <a:xfrm>
            <a:off x="217617" y="3429000"/>
            <a:ext cx="2307869" cy="2446338"/>
          </a:xfrm>
        </p:spPr>
        <p:txBody>
          <a:bodyPr>
            <a:noAutofit/>
          </a:bodyPr>
          <a:lstStyle/>
          <a:p>
            <a:r>
              <a:rPr lang="en-US" sz="1800" dirty="0"/>
              <a:t>Must be familiar to student. (This role is typically fulfilled by a student’s classroom teacher.)</a:t>
            </a:r>
          </a:p>
        </p:txBody>
      </p:sp>
      <p:sp>
        <p:nvSpPr>
          <p:cNvPr id="24" name="Text Placeholder 23">
            <a:extLst>
              <a:ext uri="{FF2B5EF4-FFF2-40B4-BE49-F238E27FC236}">
                <a16:creationId xmlns:a16="http://schemas.microsoft.com/office/drawing/2014/main" id="{C802720C-A084-4F86-A4E6-F9CD1C0955BE}"/>
              </a:ext>
            </a:extLst>
          </p:cNvPr>
          <p:cNvSpPr>
            <a:spLocks noGrp="1"/>
          </p:cNvSpPr>
          <p:nvPr>
            <p:ph type="body" sz="quarter" idx="14"/>
          </p:nvPr>
        </p:nvSpPr>
        <p:spPr>
          <a:xfrm>
            <a:off x="2694246" y="3390618"/>
            <a:ext cx="2139010" cy="2446338"/>
          </a:xfrm>
        </p:spPr>
        <p:txBody>
          <a:bodyPr>
            <a:noAutofit/>
          </a:bodyPr>
          <a:lstStyle/>
          <a:p>
            <a:r>
              <a:rPr lang="en-US" sz="1800" dirty="0"/>
              <a:t>Reviewed all training materials, including NJ-specific training documents, Test Administration Manual, and Accessibility Manual, etc.</a:t>
            </a:r>
          </a:p>
        </p:txBody>
      </p:sp>
      <p:sp>
        <p:nvSpPr>
          <p:cNvPr id="25" name="Text Placeholder 24">
            <a:extLst>
              <a:ext uri="{FF2B5EF4-FFF2-40B4-BE49-F238E27FC236}">
                <a16:creationId xmlns:a16="http://schemas.microsoft.com/office/drawing/2014/main" id="{62853ACF-5AB4-4DB6-8C21-956D7CE1CF82}"/>
              </a:ext>
            </a:extLst>
          </p:cNvPr>
          <p:cNvSpPr>
            <a:spLocks noGrp="1"/>
          </p:cNvSpPr>
          <p:nvPr>
            <p:ph type="body" sz="quarter" idx="15"/>
          </p:nvPr>
        </p:nvSpPr>
        <p:spPr>
          <a:xfrm>
            <a:off x="4888806" y="3467875"/>
            <a:ext cx="2139011" cy="2446338"/>
          </a:xfrm>
        </p:spPr>
        <p:txBody>
          <a:bodyPr>
            <a:normAutofit/>
          </a:bodyPr>
          <a:lstStyle/>
          <a:p>
            <a:r>
              <a:rPr lang="en-US" sz="1800" dirty="0"/>
              <a:t>Passed the DLM Training Module post-test(s) and received a DLM certificate for passing required module(s).</a:t>
            </a:r>
          </a:p>
        </p:txBody>
      </p:sp>
      <p:sp>
        <p:nvSpPr>
          <p:cNvPr id="26" name="Text Placeholder 25">
            <a:extLst>
              <a:ext uri="{FF2B5EF4-FFF2-40B4-BE49-F238E27FC236}">
                <a16:creationId xmlns:a16="http://schemas.microsoft.com/office/drawing/2014/main" id="{88C31407-2FCF-4DC7-8654-EE8FDA631072}"/>
              </a:ext>
            </a:extLst>
          </p:cNvPr>
          <p:cNvSpPr>
            <a:spLocks noGrp="1"/>
          </p:cNvSpPr>
          <p:nvPr>
            <p:ph type="body" sz="quarter" idx="16"/>
          </p:nvPr>
        </p:nvSpPr>
        <p:spPr>
          <a:xfrm>
            <a:off x="7196576" y="3503028"/>
            <a:ext cx="2301177" cy="2446338"/>
          </a:xfrm>
        </p:spPr>
        <p:txBody>
          <a:bodyPr>
            <a:noAutofit/>
          </a:bodyPr>
          <a:lstStyle/>
          <a:p>
            <a:r>
              <a:rPr lang="en-US" sz="1800" dirty="0"/>
              <a:t>Must have a NJ teaching certificate and a district contract. Per diem and short-term substitute teachers are not eligible to be Test Administrators.</a:t>
            </a:r>
          </a:p>
        </p:txBody>
      </p:sp>
      <p:sp>
        <p:nvSpPr>
          <p:cNvPr id="27" name="Text Placeholder 26">
            <a:extLst>
              <a:ext uri="{FF2B5EF4-FFF2-40B4-BE49-F238E27FC236}">
                <a16:creationId xmlns:a16="http://schemas.microsoft.com/office/drawing/2014/main" id="{EA3D90A9-405C-4281-AC50-62AD02975EB2}"/>
              </a:ext>
            </a:extLst>
          </p:cNvPr>
          <p:cNvSpPr>
            <a:spLocks noGrp="1"/>
          </p:cNvSpPr>
          <p:nvPr>
            <p:ph type="body" sz="quarter" idx="17"/>
          </p:nvPr>
        </p:nvSpPr>
        <p:spPr>
          <a:xfrm>
            <a:off x="9596846" y="3516864"/>
            <a:ext cx="2508068" cy="2446338"/>
          </a:xfrm>
        </p:spPr>
        <p:txBody>
          <a:bodyPr>
            <a:normAutofit/>
          </a:bodyPr>
          <a:lstStyle/>
          <a:p>
            <a:r>
              <a:rPr lang="en-US" sz="1800" dirty="0"/>
              <a:t>Signed the NJ Test Security Agreement and gave the agreement to the Building Test Coordinator.</a:t>
            </a:r>
          </a:p>
        </p:txBody>
      </p:sp>
      <p:sp>
        <p:nvSpPr>
          <p:cNvPr id="5" name="Slide Number Placeholder 4">
            <a:extLst>
              <a:ext uri="{FF2B5EF4-FFF2-40B4-BE49-F238E27FC236}">
                <a16:creationId xmlns:a16="http://schemas.microsoft.com/office/drawing/2014/main" id="{F4C43EF0-606B-49F2-80D8-CA792981CC26}"/>
              </a:ext>
            </a:extLst>
          </p:cNvPr>
          <p:cNvSpPr>
            <a:spLocks noGrp="1"/>
          </p:cNvSpPr>
          <p:nvPr>
            <p:ph type="sldNum" sz="quarter" idx="12"/>
          </p:nvPr>
        </p:nvSpPr>
        <p:spPr/>
        <p:txBody>
          <a:bodyPr>
            <a:normAutofit/>
          </a:bodyPr>
          <a:lstStyle/>
          <a:p>
            <a:pPr>
              <a:spcAft>
                <a:spcPts val="600"/>
              </a:spcAft>
            </a:pPr>
            <a:fld id="{CD5C70A5-9411-4B11-A0DB-D49D3D849901}" type="slidenum">
              <a:rPr lang="en-US" smtClean="0"/>
              <a:pPr>
                <a:spcAft>
                  <a:spcPts val="600"/>
                </a:spcAft>
              </a:pPr>
              <a:t>11</a:t>
            </a:fld>
            <a:endParaRPr lang="en-US"/>
          </a:p>
        </p:txBody>
      </p:sp>
    </p:spTree>
    <p:extLst>
      <p:ext uri="{BB962C8B-B14F-4D97-AF65-F5344CB8AC3E}">
        <p14:creationId xmlns:p14="http://schemas.microsoft.com/office/powerpoint/2010/main" val="2381684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t>Who Can Administer the DLM? (1 of 3)</a:t>
            </a:r>
          </a:p>
        </p:txBody>
      </p:sp>
      <p:sp>
        <p:nvSpPr>
          <p:cNvPr id="7" name="Content Placeholder 6"/>
          <p:cNvSpPr>
            <a:spLocks noGrp="1"/>
          </p:cNvSpPr>
          <p:nvPr>
            <p:ph type="body" sz="quarter" idx="11"/>
          </p:nvPr>
        </p:nvSpPr>
        <p:spPr/>
        <p:txBody>
          <a:bodyPr vert="horz" lIns="91440" tIns="45720" rIns="91440" bIns="45720" rtlCol="0" anchor="t">
            <a:normAutofit/>
          </a:bodyPr>
          <a:lstStyle/>
          <a:p>
            <a:pPr marL="0" indent="0">
              <a:buNone/>
            </a:pPr>
            <a:r>
              <a:rPr lang="en-US" sz="3200" dirty="0"/>
              <a:t>The student’s teacher who:</a:t>
            </a:r>
          </a:p>
          <a:p>
            <a:pPr lvl="1"/>
            <a:r>
              <a:rPr lang="en-US" sz="3200" dirty="0"/>
              <a:t>Is a certified special education, English, math, or science teacher;</a:t>
            </a:r>
          </a:p>
          <a:p>
            <a:pPr lvl="1"/>
            <a:r>
              <a:rPr lang="en-US" sz="3200" dirty="0"/>
              <a:t>has completed all required training; </a:t>
            </a:r>
            <a:r>
              <a:rPr lang="en-US" sz="3200" b="1" dirty="0"/>
              <a:t>and</a:t>
            </a:r>
            <a:endParaRPr lang="en-US" sz="3200" b="1" dirty="0">
              <a:cs typeface="Calibri"/>
            </a:endParaRPr>
          </a:p>
          <a:p>
            <a:pPr lvl="1"/>
            <a:r>
              <a:rPr lang="en-US" sz="3200" dirty="0"/>
              <a:t>passed the DLM module post-test(s) with 80% or higher (teachers should print the DLM module certificate(s) that indicates they passed the post-test(s)).</a:t>
            </a:r>
          </a:p>
        </p:txBody>
      </p:sp>
      <p:sp>
        <p:nvSpPr>
          <p:cNvPr id="10" name="Slide Number Placeholder 9"/>
          <p:cNvSpPr>
            <a:spLocks noGrp="1"/>
          </p:cNvSpPr>
          <p:nvPr>
            <p:ph type="sldNum" sz="quarter" idx="10"/>
          </p:nvPr>
        </p:nvSpPr>
        <p:spPr/>
        <p:txBody>
          <a:bodyPr/>
          <a:lstStyle/>
          <a:p>
            <a:fld id="{683D04AB-6D5E-40E3-B005-6F50577D65F7}" type="slidenum">
              <a:rPr lang="en-US" smtClean="0"/>
              <a:pPr/>
              <a:t>12</a:t>
            </a:fld>
            <a:endParaRPr lang="en-US"/>
          </a:p>
        </p:txBody>
      </p:sp>
    </p:spTree>
    <p:extLst>
      <p:ext uri="{BB962C8B-B14F-4D97-AF65-F5344CB8AC3E}">
        <p14:creationId xmlns:p14="http://schemas.microsoft.com/office/powerpoint/2010/main" val="2688635406"/>
      </p:ext>
    </p:extLst>
  </p:cSld>
  <p:clrMapOvr>
    <a:masterClrMapping/>
  </p:clrMapOvr>
  <p:transition spd="slow" advTm="35117"/>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t>Who Can Administer the DLM? (2 of 3)</a:t>
            </a:r>
          </a:p>
        </p:txBody>
      </p:sp>
      <p:sp>
        <p:nvSpPr>
          <p:cNvPr id="7" name="Content Placeholder 6"/>
          <p:cNvSpPr>
            <a:spLocks noGrp="1"/>
          </p:cNvSpPr>
          <p:nvPr>
            <p:ph type="body" sz="quarter" idx="11"/>
          </p:nvPr>
        </p:nvSpPr>
        <p:spPr/>
        <p:txBody>
          <a:bodyPr>
            <a:normAutofit fontScale="92500" lnSpcReduction="10000"/>
          </a:bodyPr>
          <a:lstStyle/>
          <a:p>
            <a:pPr marL="0" indent="0">
              <a:buNone/>
            </a:pPr>
            <a:r>
              <a:rPr lang="en-US" dirty="0"/>
              <a:t>When necessary and applicable, the student’s long-term substitute teacher who:</a:t>
            </a:r>
          </a:p>
          <a:p>
            <a:pPr marL="457200"/>
            <a:r>
              <a:rPr lang="en-US" sz="3000" dirty="0"/>
              <a:t>holds a NJ teaching certificate; </a:t>
            </a:r>
          </a:p>
          <a:p>
            <a:pPr marL="457200"/>
            <a:r>
              <a:rPr lang="en-US" sz="3000" dirty="0"/>
              <a:t>has a district employment contract;</a:t>
            </a:r>
          </a:p>
          <a:p>
            <a:pPr marL="457200"/>
            <a:r>
              <a:rPr lang="en-US" sz="3000" dirty="0"/>
              <a:t>has completed all required training; </a:t>
            </a:r>
            <a:r>
              <a:rPr lang="en-US" sz="3000" b="1" dirty="0"/>
              <a:t>and</a:t>
            </a:r>
            <a:r>
              <a:rPr lang="en-US" sz="3000" dirty="0"/>
              <a:t> </a:t>
            </a:r>
          </a:p>
          <a:p>
            <a:pPr marL="457200"/>
            <a:r>
              <a:rPr lang="en-US" sz="3000" dirty="0"/>
              <a:t>passed the DLM module post-test(s) with 80% or higher (teachers should print the DLM module certificate(s) that indicates they passed the post-test(s)).</a:t>
            </a:r>
          </a:p>
        </p:txBody>
      </p:sp>
      <p:sp>
        <p:nvSpPr>
          <p:cNvPr id="10" name="Slide Number Placeholder 9"/>
          <p:cNvSpPr>
            <a:spLocks noGrp="1"/>
          </p:cNvSpPr>
          <p:nvPr>
            <p:ph type="sldNum" sz="quarter" idx="10"/>
          </p:nvPr>
        </p:nvSpPr>
        <p:spPr/>
        <p:txBody>
          <a:bodyPr/>
          <a:lstStyle/>
          <a:p>
            <a:fld id="{683D04AB-6D5E-40E3-B005-6F50577D65F7}" type="slidenum">
              <a:rPr lang="en-US" smtClean="0"/>
              <a:pPr/>
              <a:t>13</a:t>
            </a:fld>
            <a:endParaRPr lang="en-US"/>
          </a:p>
        </p:txBody>
      </p:sp>
    </p:spTree>
    <p:extLst>
      <p:ext uri="{BB962C8B-B14F-4D97-AF65-F5344CB8AC3E}">
        <p14:creationId xmlns:p14="http://schemas.microsoft.com/office/powerpoint/2010/main" val="1401218701"/>
      </p:ext>
    </p:extLst>
  </p:cSld>
  <p:clrMapOvr>
    <a:masterClrMapping/>
  </p:clrMapOvr>
  <p:transition spd="slow" advTm="35117"/>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a:t>Who Can Administer the DLM? (3 of 3) </a:t>
            </a:r>
          </a:p>
        </p:txBody>
      </p:sp>
      <p:sp>
        <p:nvSpPr>
          <p:cNvPr id="7" name="Content Placeholder 6"/>
          <p:cNvSpPr>
            <a:spLocks noGrp="1"/>
          </p:cNvSpPr>
          <p:nvPr>
            <p:ph type="body" sz="quarter" idx="11"/>
          </p:nvPr>
        </p:nvSpPr>
        <p:spPr/>
        <p:txBody>
          <a:bodyPr>
            <a:normAutofit fontScale="77500" lnSpcReduction="20000"/>
          </a:bodyPr>
          <a:lstStyle/>
          <a:p>
            <a:r>
              <a:rPr lang="en-US" dirty="0"/>
              <a:t>When necessary, under special circumstances, test administrators can be:</a:t>
            </a:r>
          </a:p>
          <a:p>
            <a:pPr lvl="1"/>
            <a:r>
              <a:rPr lang="en-US" dirty="0"/>
              <a:t>The student’s Speech Language Specialist who works with the student on a weekly basis.</a:t>
            </a:r>
          </a:p>
          <a:p>
            <a:pPr lvl="1"/>
            <a:r>
              <a:rPr lang="en-US" dirty="0"/>
              <a:t>The student’s teaching assistant only if they hold a NJ teaching certificate. These teaching assistants are fully certified teachers who are employed as assistants.</a:t>
            </a:r>
          </a:p>
          <a:p>
            <a:r>
              <a:rPr lang="en-US" dirty="0"/>
              <a:t>And who has completed all required training and passed the DLM module post-test(s) with 80% or higher.</a:t>
            </a:r>
          </a:p>
          <a:p>
            <a:r>
              <a:rPr lang="en-US" dirty="0"/>
              <a:t>Contact </a:t>
            </a:r>
            <a:r>
              <a:rPr lang="en-US" dirty="0">
                <a:hlinkClick r:id="rId3"/>
              </a:rPr>
              <a:t>assessment@doe.nj.gov</a:t>
            </a:r>
            <a:r>
              <a:rPr lang="en-US" dirty="0"/>
              <a:t> for more information.</a:t>
            </a:r>
          </a:p>
        </p:txBody>
      </p:sp>
      <p:sp>
        <p:nvSpPr>
          <p:cNvPr id="10" name="Slide Number Placeholder 9"/>
          <p:cNvSpPr>
            <a:spLocks noGrp="1"/>
          </p:cNvSpPr>
          <p:nvPr>
            <p:ph type="sldNum" sz="quarter" idx="10"/>
          </p:nvPr>
        </p:nvSpPr>
        <p:spPr/>
        <p:txBody>
          <a:bodyPr/>
          <a:lstStyle/>
          <a:p>
            <a:fld id="{683D04AB-6D5E-40E3-B005-6F50577D65F7}" type="slidenum">
              <a:rPr lang="en-US" smtClean="0"/>
              <a:pPr/>
              <a:t>14</a:t>
            </a:fld>
            <a:endParaRPr lang="en-US"/>
          </a:p>
        </p:txBody>
      </p:sp>
    </p:spTree>
    <p:extLst>
      <p:ext uri="{BB962C8B-B14F-4D97-AF65-F5344CB8AC3E}">
        <p14:creationId xmlns:p14="http://schemas.microsoft.com/office/powerpoint/2010/main" val="3671198596"/>
      </p:ext>
    </p:extLst>
  </p:cSld>
  <p:clrMapOvr>
    <a:masterClrMapping/>
  </p:clrMapOvr>
  <p:transition spd="slow" advTm="34959"/>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Who </a:t>
            </a:r>
            <a:r>
              <a:rPr lang="en-US" b="1"/>
              <a:t>Cannot</a:t>
            </a:r>
            <a:r>
              <a:rPr lang="en-US"/>
              <a:t> Administer the DLM?</a:t>
            </a:r>
          </a:p>
        </p:txBody>
      </p:sp>
      <p:sp>
        <p:nvSpPr>
          <p:cNvPr id="7" name="Content Placeholder 6"/>
          <p:cNvSpPr>
            <a:spLocks noGrp="1"/>
          </p:cNvSpPr>
          <p:nvPr>
            <p:ph type="body" sz="quarter" idx="11"/>
          </p:nvPr>
        </p:nvSpPr>
        <p:spPr/>
        <p:txBody>
          <a:bodyPr>
            <a:normAutofit fontScale="62500" lnSpcReduction="20000"/>
          </a:bodyPr>
          <a:lstStyle/>
          <a:p>
            <a:r>
              <a:rPr lang="en-US" dirty="0"/>
              <a:t>Any individual without a NJ teaching certificate including:</a:t>
            </a:r>
          </a:p>
          <a:p>
            <a:pPr lvl="1"/>
            <a:r>
              <a:rPr lang="en-US" sz="2800" dirty="0"/>
              <a:t>nurse or nursing aide;</a:t>
            </a:r>
          </a:p>
          <a:p>
            <a:pPr lvl="1"/>
            <a:r>
              <a:rPr lang="en-US" sz="2800" dirty="0"/>
              <a:t>teaching assistant that does not have a NJ teaching license;</a:t>
            </a:r>
          </a:p>
          <a:p>
            <a:pPr lvl="1"/>
            <a:r>
              <a:rPr lang="en-US" sz="2800" dirty="0"/>
              <a:t>administrative assistant;</a:t>
            </a:r>
          </a:p>
          <a:p>
            <a:pPr lvl="1"/>
            <a:r>
              <a:rPr lang="en-US" sz="2800" dirty="0"/>
              <a:t>teaching intern; or</a:t>
            </a:r>
          </a:p>
          <a:p>
            <a:pPr lvl="1"/>
            <a:r>
              <a:rPr lang="en-US" sz="2800" dirty="0"/>
              <a:t>other similar school personnel.</a:t>
            </a:r>
            <a:endParaRPr lang="en-US" dirty="0"/>
          </a:p>
          <a:p>
            <a:r>
              <a:rPr lang="en-US" dirty="0"/>
              <a:t>Any individual who does not have direct interaction with the student on a regular basis </a:t>
            </a:r>
            <a:r>
              <a:rPr lang="en-US" b="1" dirty="0"/>
              <a:t>may not </a:t>
            </a:r>
            <a:r>
              <a:rPr lang="en-US" dirty="0"/>
              <a:t>administer the DLM, regardless of holding a NJ teaching certificate.</a:t>
            </a:r>
          </a:p>
          <a:p>
            <a:r>
              <a:rPr lang="en-US" b="1" dirty="0"/>
              <a:t>Note</a:t>
            </a:r>
            <a:r>
              <a:rPr lang="en-US" dirty="0"/>
              <a:t>: Test Administrators must be a NJ certified teacher with whom the student is familiar. </a:t>
            </a:r>
          </a:p>
        </p:txBody>
      </p:sp>
      <p:sp>
        <p:nvSpPr>
          <p:cNvPr id="11" name="Slide Number Placeholder 10"/>
          <p:cNvSpPr>
            <a:spLocks noGrp="1"/>
          </p:cNvSpPr>
          <p:nvPr>
            <p:ph type="sldNum" sz="quarter" idx="10"/>
          </p:nvPr>
        </p:nvSpPr>
        <p:spPr/>
        <p:txBody>
          <a:bodyPr/>
          <a:lstStyle/>
          <a:p>
            <a:fld id="{683D04AB-6D5E-40E3-B005-6F50577D65F7}" type="slidenum">
              <a:rPr lang="en-US" smtClean="0"/>
              <a:pPr/>
              <a:t>15</a:t>
            </a:fld>
            <a:endParaRPr lang="en-US"/>
          </a:p>
        </p:txBody>
      </p:sp>
    </p:spTree>
    <p:extLst>
      <p:ext uri="{BB962C8B-B14F-4D97-AF65-F5344CB8AC3E}">
        <p14:creationId xmlns:p14="http://schemas.microsoft.com/office/powerpoint/2010/main" val="1477700791"/>
      </p:ext>
    </p:extLst>
  </p:cSld>
  <p:clrMapOvr>
    <a:masterClrMapping/>
  </p:clrMapOvr>
  <p:transition spd="slow" advTm="5239"/>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Additional Test Administrators?</a:t>
            </a:r>
          </a:p>
        </p:txBody>
      </p:sp>
      <p:sp>
        <p:nvSpPr>
          <p:cNvPr id="7" name="Content Placeholder 6"/>
          <p:cNvSpPr>
            <a:spLocks noGrp="1"/>
          </p:cNvSpPr>
          <p:nvPr>
            <p:ph type="body" sz="quarter" idx="11"/>
          </p:nvPr>
        </p:nvSpPr>
        <p:spPr/>
        <p:txBody>
          <a:bodyPr vert="horz" lIns="91440" tIns="45720" rIns="822960" bIns="45720" rtlCol="0" anchor="t">
            <a:normAutofit/>
          </a:bodyPr>
          <a:lstStyle/>
          <a:p>
            <a:pPr marL="0" indent="0">
              <a:buNone/>
            </a:pPr>
            <a:r>
              <a:rPr lang="en-US" dirty="0">
                <a:latin typeface="Palatino Linotype"/>
              </a:rPr>
              <a:t>If a district with high numbers of students testing needs to enlist non-teaching professional staff to administer the DLM (for example: Child Study Team members), please contact </a:t>
            </a:r>
            <a:r>
              <a:rPr lang="en-US" dirty="0">
                <a:latin typeface="Palatino Linotype"/>
                <a:hlinkClick r:id="rId3"/>
              </a:rPr>
              <a:t>assessment@doe.nj.gov</a:t>
            </a:r>
            <a:r>
              <a:rPr lang="en-US" dirty="0">
                <a:latin typeface="Palatino Linotype"/>
              </a:rPr>
              <a:t> and the Office of Special Education Policy and Dispute Resolution at </a:t>
            </a:r>
            <a:r>
              <a:rPr lang="en-US" dirty="0">
                <a:latin typeface="Palatino Linotype"/>
                <a:hlinkClick r:id="rId4"/>
              </a:rPr>
              <a:t>oseinfo@doe.nj.gov</a:t>
            </a:r>
            <a:r>
              <a:rPr lang="en-US" dirty="0">
                <a:latin typeface="Palatino Linotype"/>
              </a:rPr>
              <a:t>. </a:t>
            </a:r>
            <a:endParaRPr lang="en-US" dirty="0"/>
          </a:p>
        </p:txBody>
      </p:sp>
      <p:sp>
        <p:nvSpPr>
          <p:cNvPr id="5" name="Slide Number Placeholder 4"/>
          <p:cNvSpPr>
            <a:spLocks noGrp="1"/>
          </p:cNvSpPr>
          <p:nvPr>
            <p:ph type="sldNum" sz="quarter" idx="10"/>
          </p:nvPr>
        </p:nvSpPr>
        <p:spPr/>
        <p:txBody>
          <a:bodyPr/>
          <a:lstStyle/>
          <a:p>
            <a:fld id="{683D04AB-6D5E-40E3-B005-6F50577D65F7}" type="slidenum">
              <a:rPr lang="en-US" smtClean="0"/>
              <a:pPr/>
              <a:t>16</a:t>
            </a:fld>
            <a:endParaRPr lang="en-US"/>
          </a:p>
        </p:txBody>
      </p:sp>
    </p:spTree>
    <p:extLst>
      <p:ext uri="{BB962C8B-B14F-4D97-AF65-F5344CB8AC3E}">
        <p14:creationId xmlns:p14="http://schemas.microsoft.com/office/powerpoint/2010/main" val="290272248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48133" y="169890"/>
            <a:ext cx="10096959" cy="747579"/>
          </a:xfrm>
        </p:spPr>
        <p:txBody>
          <a:bodyPr>
            <a:noAutofit/>
          </a:bodyPr>
          <a:lstStyle/>
          <a:p>
            <a:r>
              <a:rPr lang="en-US" sz="3600" dirty="0"/>
              <a:t>Can Anyone Assist the Test Administrator During Testing?</a:t>
            </a:r>
          </a:p>
        </p:txBody>
      </p:sp>
      <p:sp>
        <p:nvSpPr>
          <p:cNvPr id="7" name="Content Placeholder 6"/>
          <p:cNvSpPr>
            <a:spLocks noGrp="1"/>
          </p:cNvSpPr>
          <p:nvPr>
            <p:ph type="body" sz="quarter" idx="11"/>
          </p:nvPr>
        </p:nvSpPr>
        <p:spPr/>
        <p:txBody>
          <a:bodyPr>
            <a:normAutofit/>
          </a:bodyPr>
          <a:lstStyle/>
          <a:p>
            <a:r>
              <a:rPr lang="en-US" dirty="0"/>
              <a:t>Only under the specific circumstances described in the following slides can another staff member give assistance during the DLM administration.</a:t>
            </a:r>
          </a:p>
          <a:p>
            <a:r>
              <a:rPr lang="en-US" dirty="0"/>
              <a:t>All staff members involved with DLM to any degree must sign a NJ Test Security Agreement and give it to the Assessment Coordinator.</a:t>
            </a:r>
          </a:p>
        </p:txBody>
      </p:sp>
      <p:sp>
        <p:nvSpPr>
          <p:cNvPr id="5" name="Slide Number Placeholder 4"/>
          <p:cNvSpPr>
            <a:spLocks noGrp="1"/>
          </p:cNvSpPr>
          <p:nvPr>
            <p:ph type="sldNum" sz="quarter" idx="10"/>
          </p:nvPr>
        </p:nvSpPr>
        <p:spPr/>
        <p:txBody>
          <a:bodyPr/>
          <a:lstStyle/>
          <a:p>
            <a:fld id="{683D04AB-6D5E-40E3-B005-6F50577D65F7}" type="slidenum">
              <a:rPr lang="en-US" smtClean="0"/>
              <a:pPr/>
              <a:t>17</a:t>
            </a:fld>
            <a:endParaRPr lang="en-US"/>
          </a:p>
        </p:txBody>
      </p:sp>
    </p:spTree>
    <p:extLst>
      <p:ext uri="{BB962C8B-B14F-4D97-AF65-F5344CB8AC3E}">
        <p14:creationId xmlns:p14="http://schemas.microsoft.com/office/powerpoint/2010/main" val="243560189"/>
      </p:ext>
    </p:extLst>
  </p:cSld>
  <p:clrMapOvr>
    <a:masterClrMapping/>
  </p:clrMapOvr>
  <p:transition spd="slow" advTm="16233"/>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30716" y="235678"/>
            <a:ext cx="10096959" cy="747579"/>
          </a:xfrm>
        </p:spPr>
        <p:txBody>
          <a:bodyPr>
            <a:noAutofit/>
          </a:bodyPr>
          <a:lstStyle/>
          <a:p>
            <a:r>
              <a:rPr lang="en-US" sz="3600" dirty="0"/>
              <a:t>Can </a:t>
            </a:r>
            <a:r>
              <a:rPr lang="en-US" sz="3600" b="1" dirty="0"/>
              <a:t>Translators</a:t>
            </a:r>
            <a:r>
              <a:rPr lang="en-US" sz="3600" dirty="0"/>
              <a:t> Assist the Test Administrator During Testing? </a:t>
            </a:r>
          </a:p>
        </p:txBody>
      </p:sp>
      <p:sp>
        <p:nvSpPr>
          <p:cNvPr id="7" name="Content Placeholder 6"/>
          <p:cNvSpPr>
            <a:spLocks noGrp="1"/>
          </p:cNvSpPr>
          <p:nvPr>
            <p:ph type="body" sz="quarter" idx="11"/>
          </p:nvPr>
        </p:nvSpPr>
        <p:spPr/>
        <p:txBody>
          <a:bodyPr>
            <a:normAutofit fontScale="77500" lnSpcReduction="20000"/>
          </a:bodyPr>
          <a:lstStyle/>
          <a:p>
            <a:r>
              <a:rPr lang="en-US" dirty="0"/>
              <a:t>Translators are </a:t>
            </a:r>
            <a:r>
              <a:rPr lang="en-US" b="1" dirty="0"/>
              <a:t>allowable assistants for Test Administrators and can view the </a:t>
            </a:r>
            <a:r>
              <a:rPr lang="en-US" b="1" dirty="0" err="1"/>
              <a:t>testlets</a:t>
            </a:r>
            <a:r>
              <a:rPr lang="en-US" dirty="0"/>
              <a:t>.</a:t>
            </a:r>
          </a:p>
          <a:p>
            <a:r>
              <a:rPr lang="en-US" dirty="0"/>
              <a:t>A staff member who must translate all directions and test information for a student, into American Sign Language, other signed language, or foreign language, may assist the test administrator. </a:t>
            </a:r>
          </a:p>
          <a:p>
            <a:r>
              <a:rPr lang="en-US" dirty="0"/>
              <a:t>Translators are the only assistants to Test Administrators who may view the DLM </a:t>
            </a:r>
            <a:r>
              <a:rPr lang="en-US" dirty="0" err="1"/>
              <a:t>testlets</a:t>
            </a:r>
            <a:r>
              <a:rPr lang="en-US" dirty="0"/>
              <a:t>.</a:t>
            </a:r>
          </a:p>
          <a:p>
            <a:r>
              <a:rPr lang="en-US" dirty="0"/>
              <a:t>The translator must be under the direction and in the presence of the Test Administrator at all times.</a:t>
            </a:r>
          </a:p>
        </p:txBody>
      </p:sp>
      <p:sp>
        <p:nvSpPr>
          <p:cNvPr id="5" name="Slide Number Placeholder 4"/>
          <p:cNvSpPr>
            <a:spLocks noGrp="1"/>
          </p:cNvSpPr>
          <p:nvPr>
            <p:ph type="sldNum" sz="quarter" idx="10"/>
          </p:nvPr>
        </p:nvSpPr>
        <p:spPr/>
        <p:txBody>
          <a:bodyPr/>
          <a:lstStyle/>
          <a:p>
            <a:fld id="{683D04AB-6D5E-40E3-B005-6F50577D65F7}" type="slidenum">
              <a:rPr lang="en-US" smtClean="0"/>
              <a:pPr/>
              <a:t>18</a:t>
            </a:fld>
            <a:endParaRPr lang="en-US"/>
          </a:p>
        </p:txBody>
      </p:sp>
    </p:spTree>
    <p:extLst>
      <p:ext uri="{BB962C8B-B14F-4D97-AF65-F5344CB8AC3E}">
        <p14:creationId xmlns:p14="http://schemas.microsoft.com/office/powerpoint/2010/main" val="3744266747"/>
      </p:ext>
    </p:extLst>
  </p:cSld>
  <p:clrMapOvr>
    <a:masterClrMapping/>
  </p:clrMapOvr>
  <p:transition spd="slow" advTm="28843"/>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56841" y="235678"/>
            <a:ext cx="10342976" cy="747579"/>
          </a:xfrm>
        </p:spPr>
        <p:txBody>
          <a:bodyPr/>
          <a:lstStyle/>
          <a:p>
            <a:r>
              <a:rPr lang="en-US" sz="3600" dirty="0"/>
              <a:t>Can Safety, Behavioral or Medical Supports Assist the Test Administrator During Testing?</a:t>
            </a:r>
            <a:r>
              <a:rPr lang="en-US" sz="1200" dirty="0"/>
              <a:t>( 1 of 2) </a:t>
            </a:r>
          </a:p>
        </p:txBody>
      </p:sp>
      <p:sp>
        <p:nvSpPr>
          <p:cNvPr id="7" name="Content Placeholder 6"/>
          <p:cNvSpPr>
            <a:spLocks noGrp="1"/>
          </p:cNvSpPr>
          <p:nvPr>
            <p:ph type="body" sz="quarter" idx="11"/>
          </p:nvPr>
        </p:nvSpPr>
        <p:spPr>
          <a:xfrm>
            <a:off x="171451" y="1026428"/>
            <a:ext cx="11849100" cy="4803775"/>
          </a:xfrm>
        </p:spPr>
        <p:txBody>
          <a:bodyPr>
            <a:noAutofit/>
          </a:bodyPr>
          <a:lstStyle/>
          <a:p>
            <a:pPr>
              <a:spcAft>
                <a:spcPts val="1000"/>
              </a:spcAft>
            </a:pPr>
            <a:r>
              <a:rPr lang="en-US" sz="2000" dirty="0"/>
              <a:t>These persons are considered allowable assistants without purposely viewing the testlets.</a:t>
            </a:r>
          </a:p>
          <a:p>
            <a:pPr lvl="1">
              <a:spcAft>
                <a:spcPts val="1000"/>
              </a:spcAft>
            </a:pPr>
            <a:r>
              <a:rPr lang="en-US" sz="2000" dirty="0"/>
              <a:t>These persons must be under the direction and in the presence of the Test Administrator at all times.</a:t>
            </a:r>
          </a:p>
          <a:p>
            <a:pPr lvl="1">
              <a:spcAft>
                <a:spcPts val="1000"/>
              </a:spcAft>
            </a:pPr>
            <a:r>
              <a:rPr lang="en-US" sz="2000" dirty="0"/>
              <a:t>Staff acting as assistants may include a nurse or nursing assistant, teacher’s aide, student’s one-to-one personal aide, etc.</a:t>
            </a:r>
          </a:p>
          <a:p>
            <a:pPr>
              <a:spcAft>
                <a:spcPts val="1000"/>
              </a:spcAft>
            </a:pPr>
            <a:r>
              <a:rPr lang="en-US" sz="2000" dirty="0"/>
              <a:t>If a student needs an adult present for safety, behavioral, or medical needs, the adult may only assist the student with non-testing needs as necessary. They may be present but may not:</a:t>
            </a:r>
          </a:p>
          <a:p>
            <a:pPr lvl="1">
              <a:spcAft>
                <a:spcPts val="1000"/>
              </a:spcAft>
            </a:pPr>
            <a:r>
              <a:rPr lang="en-US" sz="2000" dirty="0"/>
              <a:t>deliberately view the screen;</a:t>
            </a:r>
          </a:p>
          <a:p>
            <a:pPr lvl="1">
              <a:spcAft>
                <a:spcPts val="1000"/>
              </a:spcAft>
            </a:pPr>
            <a:r>
              <a:rPr lang="en-US" sz="2000" dirty="0"/>
              <a:t>read the testlets; or</a:t>
            </a:r>
          </a:p>
          <a:p>
            <a:pPr lvl="1">
              <a:spcAft>
                <a:spcPts val="1000"/>
              </a:spcAft>
            </a:pPr>
            <a:r>
              <a:rPr lang="en-US" sz="2000" dirty="0"/>
              <a:t>document or reveal in any way the information overheard during the administration.</a:t>
            </a:r>
          </a:p>
        </p:txBody>
      </p:sp>
      <p:sp>
        <p:nvSpPr>
          <p:cNvPr id="5" name="Slide Number Placeholder 4"/>
          <p:cNvSpPr>
            <a:spLocks noGrp="1"/>
          </p:cNvSpPr>
          <p:nvPr>
            <p:ph type="sldNum" sz="quarter" idx="10"/>
          </p:nvPr>
        </p:nvSpPr>
        <p:spPr/>
        <p:txBody>
          <a:bodyPr/>
          <a:lstStyle/>
          <a:p>
            <a:fld id="{683D04AB-6D5E-40E3-B005-6F50577D65F7}" type="slidenum">
              <a:rPr lang="en-US" smtClean="0"/>
              <a:pPr/>
              <a:t>19</a:t>
            </a:fld>
            <a:endParaRPr lang="en-US"/>
          </a:p>
        </p:txBody>
      </p:sp>
    </p:spTree>
    <p:extLst>
      <p:ext uri="{BB962C8B-B14F-4D97-AF65-F5344CB8AC3E}">
        <p14:creationId xmlns:p14="http://schemas.microsoft.com/office/powerpoint/2010/main" val="82629719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Required Reading</a:t>
            </a:r>
          </a:p>
        </p:txBody>
      </p:sp>
      <p:sp>
        <p:nvSpPr>
          <p:cNvPr id="7" name="Content Placeholder 6"/>
          <p:cNvSpPr>
            <a:spLocks noGrp="1"/>
          </p:cNvSpPr>
          <p:nvPr>
            <p:ph type="body" sz="quarter" idx="11"/>
          </p:nvPr>
        </p:nvSpPr>
        <p:spPr/>
        <p:txBody>
          <a:bodyPr>
            <a:normAutofit fontScale="70000" lnSpcReduction="20000"/>
          </a:bodyPr>
          <a:lstStyle/>
          <a:p>
            <a:r>
              <a:rPr lang="en-US"/>
              <a:t>NJ DLM training materials found on the </a:t>
            </a:r>
            <a:r>
              <a:rPr lang="en-US">
                <a:hlinkClick r:id="rId3"/>
              </a:rPr>
              <a:t>NJ DLM website </a:t>
            </a:r>
            <a:r>
              <a:rPr lang="en-US"/>
              <a:t>are required reading as they provide NJ specific policy and information, along with relevant DLM content.</a:t>
            </a:r>
          </a:p>
          <a:p>
            <a:r>
              <a:rPr lang="en-US"/>
              <a:t>Information in the NJ DLM materials takes precedent over DLM documents when information is different.</a:t>
            </a:r>
          </a:p>
          <a:p>
            <a:r>
              <a:rPr lang="en-US"/>
              <a:t>All DLM manuals and documents must be reviewed to obtain additional information for NJ DLM testing.</a:t>
            </a:r>
          </a:p>
          <a:p>
            <a:r>
              <a:rPr lang="en-US"/>
              <a:t>Specialized video and taped webinars on specific topics are also available under the alphabetical Resources listing and scrolling/searching for "Educator Resource Videos for Year-End States,“ and/or by using the “Instructional Resources” filter under “Resource Category.”</a:t>
            </a:r>
            <a:endParaRPr lang="en-US" dirty="0"/>
          </a:p>
        </p:txBody>
      </p:sp>
      <p:sp>
        <p:nvSpPr>
          <p:cNvPr id="5" name="Slide Number Placeholder 4"/>
          <p:cNvSpPr>
            <a:spLocks noGrp="1"/>
          </p:cNvSpPr>
          <p:nvPr>
            <p:ph type="sldNum" sz="quarter" idx="10"/>
          </p:nvPr>
        </p:nvSpPr>
        <p:spPr/>
        <p:txBody>
          <a:bodyPr/>
          <a:lstStyle/>
          <a:p>
            <a:fld id="{3E2C0D1D-59B7-45BC-A3E1-FBABA70C494B}" type="slidenum">
              <a:rPr lang="en-US" smtClean="0"/>
              <a:pPr/>
              <a:t>2</a:t>
            </a:fld>
            <a:endParaRPr 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56841" y="235678"/>
            <a:ext cx="10299433" cy="747579"/>
          </a:xfrm>
        </p:spPr>
        <p:txBody>
          <a:bodyPr/>
          <a:lstStyle/>
          <a:p>
            <a:r>
              <a:rPr lang="en-US" sz="3600" dirty="0"/>
              <a:t>Can Safety, Behavioral or Medical Supports Assist the Test Administrator During Testing?</a:t>
            </a:r>
            <a:r>
              <a:rPr lang="en-US" sz="1200" dirty="0"/>
              <a:t>(2 of 2) </a:t>
            </a:r>
          </a:p>
        </p:txBody>
      </p:sp>
      <p:sp>
        <p:nvSpPr>
          <p:cNvPr id="7" name="Content Placeholder 6"/>
          <p:cNvSpPr>
            <a:spLocks noGrp="1"/>
          </p:cNvSpPr>
          <p:nvPr>
            <p:ph type="body" sz="quarter" idx="11"/>
          </p:nvPr>
        </p:nvSpPr>
        <p:spPr>
          <a:xfrm>
            <a:off x="171451" y="1026428"/>
            <a:ext cx="11849100" cy="4803775"/>
          </a:xfrm>
        </p:spPr>
        <p:txBody>
          <a:bodyPr>
            <a:noAutofit/>
          </a:bodyPr>
          <a:lstStyle/>
          <a:p>
            <a:pPr>
              <a:spcAft>
                <a:spcPts val="1000"/>
              </a:spcAft>
            </a:pPr>
            <a:r>
              <a:rPr lang="en-US" sz="2800" dirty="0"/>
              <a:t>Sometimes it is necessary for the assistant to sit directly in view of the computer screen. If unavoidable, it is the assistant’s responsibility to not actively read the contents on the screen. </a:t>
            </a:r>
          </a:p>
          <a:p>
            <a:pPr>
              <a:spcAft>
                <a:spcPts val="1000"/>
              </a:spcAft>
            </a:pPr>
            <a:r>
              <a:rPr lang="en-US" sz="2800" dirty="0"/>
              <a:t>The assistant may not interfere or assist with the administration. This includes but is not limited to:</a:t>
            </a:r>
          </a:p>
          <a:p>
            <a:pPr lvl="1">
              <a:spcAft>
                <a:spcPts val="1000"/>
              </a:spcAft>
            </a:pPr>
            <a:r>
              <a:rPr lang="en-US" sz="2800" dirty="0"/>
              <a:t>assisting the student as they answer test questions;</a:t>
            </a:r>
          </a:p>
          <a:p>
            <a:pPr lvl="1">
              <a:spcAft>
                <a:spcPts val="1000"/>
              </a:spcAft>
            </a:pPr>
            <a:r>
              <a:rPr lang="en-US" sz="2800" dirty="0"/>
              <a:t>prompting the student; or</a:t>
            </a:r>
          </a:p>
          <a:p>
            <a:pPr lvl="1">
              <a:spcAft>
                <a:spcPts val="1000"/>
              </a:spcAft>
            </a:pPr>
            <a:r>
              <a:rPr lang="en-US" sz="2800" dirty="0"/>
              <a:t>reminding the student that they have learned this skill.</a:t>
            </a:r>
          </a:p>
        </p:txBody>
      </p:sp>
      <p:sp>
        <p:nvSpPr>
          <p:cNvPr id="5" name="Slide Number Placeholder 4"/>
          <p:cNvSpPr>
            <a:spLocks noGrp="1"/>
          </p:cNvSpPr>
          <p:nvPr>
            <p:ph type="sldNum" sz="quarter" idx="10"/>
          </p:nvPr>
        </p:nvSpPr>
        <p:spPr/>
        <p:txBody>
          <a:bodyPr/>
          <a:lstStyle/>
          <a:p>
            <a:fld id="{683D04AB-6D5E-40E3-B005-6F50577D65F7}" type="slidenum">
              <a:rPr lang="en-US" smtClean="0"/>
              <a:pPr/>
              <a:t>20</a:t>
            </a:fld>
            <a:endParaRPr lang="en-US"/>
          </a:p>
        </p:txBody>
      </p:sp>
    </p:spTree>
    <p:extLst>
      <p:ext uri="{BB962C8B-B14F-4D97-AF65-F5344CB8AC3E}">
        <p14:creationId xmlns:p14="http://schemas.microsoft.com/office/powerpoint/2010/main" val="636967926"/>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Test Security Agreements</a:t>
            </a:r>
          </a:p>
        </p:txBody>
      </p:sp>
      <p:sp>
        <p:nvSpPr>
          <p:cNvPr id="7" name="Content Placeholder 6"/>
          <p:cNvSpPr>
            <a:spLocks noGrp="1"/>
          </p:cNvSpPr>
          <p:nvPr>
            <p:ph type="body" sz="quarter" idx="11"/>
          </p:nvPr>
        </p:nvSpPr>
        <p:spPr/>
        <p:txBody>
          <a:bodyPr>
            <a:normAutofit fontScale="62500" lnSpcReduction="20000"/>
          </a:bodyPr>
          <a:lstStyle/>
          <a:p>
            <a:r>
              <a:rPr lang="en-US" dirty="0"/>
              <a:t>Teachers administering the DLM must sign the NJ DLM test security agreement. This is different than the DLM test security form electronically signed.</a:t>
            </a:r>
          </a:p>
          <a:p>
            <a:r>
              <a:rPr lang="en-US" dirty="0"/>
              <a:t>All other staff involved in DLM will sign a NJ Test Security Agreement based on their DLM role.</a:t>
            </a:r>
          </a:p>
          <a:p>
            <a:r>
              <a:rPr lang="en-US" dirty="0"/>
              <a:t>All signed agreements must be submitted to the Assessment Coordinator before </a:t>
            </a:r>
            <a:r>
              <a:rPr lang="en-US" b="1" dirty="0"/>
              <a:t>March 1, 2023</a:t>
            </a:r>
            <a:r>
              <a:rPr lang="en-US" dirty="0"/>
              <a:t>.</a:t>
            </a:r>
          </a:p>
          <a:p>
            <a:r>
              <a:rPr lang="en-US" dirty="0"/>
              <a:t>Failure to submit a signed Test Security Agreement form prevents one from administering and/or assisting in the DLM administration.</a:t>
            </a:r>
          </a:p>
          <a:p>
            <a:r>
              <a:rPr lang="en-US" dirty="0"/>
              <a:t>The various Test Security Agreement forms are available on the NJ DLM webpage. </a:t>
            </a:r>
          </a:p>
        </p:txBody>
      </p:sp>
      <p:sp>
        <p:nvSpPr>
          <p:cNvPr id="10" name="Slide Number Placeholder 9"/>
          <p:cNvSpPr>
            <a:spLocks noGrp="1"/>
          </p:cNvSpPr>
          <p:nvPr>
            <p:ph type="sldNum" sz="quarter" idx="10"/>
          </p:nvPr>
        </p:nvSpPr>
        <p:spPr/>
        <p:txBody>
          <a:bodyPr/>
          <a:lstStyle/>
          <a:p>
            <a:fld id="{683D04AB-6D5E-40E3-B005-6F50577D65F7}" type="slidenum">
              <a:rPr lang="en-US" smtClean="0"/>
              <a:pPr/>
              <a:t>21</a:t>
            </a:fld>
            <a:endParaRPr lang="en-US"/>
          </a:p>
        </p:txBody>
      </p:sp>
    </p:spTree>
    <p:extLst>
      <p:ext uri="{BB962C8B-B14F-4D97-AF65-F5344CB8AC3E}">
        <p14:creationId xmlns:p14="http://schemas.microsoft.com/office/powerpoint/2010/main" val="2752220040"/>
      </p:ext>
    </p:extLst>
  </p:cSld>
  <p:clrMapOvr>
    <a:masterClrMapping/>
  </p:clrMapOvr>
  <p:transition spd="slow" advTm="28924"/>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DLM Rosters and Student Surveys</a:t>
            </a:r>
          </a:p>
        </p:txBody>
      </p:sp>
      <p:sp>
        <p:nvSpPr>
          <p:cNvPr id="5" name="Slide Number Placeholder 4"/>
          <p:cNvSpPr>
            <a:spLocks noGrp="1"/>
          </p:cNvSpPr>
          <p:nvPr>
            <p:ph type="sldNum" sz="quarter" idx="12"/>
          </p:nvPr>
        </p:nvSpPr>
        <p:spPr/>
        <p:txBody>
          <a:bodyPr/>
          <a:lstStyle/>
          <a:p>
            <a:fld id="{3E2C0D1D-59B7-45BC-A3E1-FBABA70C494B}" type="slidenum">
              <a:rPr lang="en-US" smtClean="0"/>
              <a:pPr/>
              <a:t>22</a:t>
            </a:fld>
            <a:endParaRPr lang="en-US"/>
          </a:p>
        </p:txBody>
      </p:sp>
    </p:spTree>
    <p:extLst>
      <p:ext uri="{BB962C8B-B14F-4D97-AF65-F5344CB8AC3E}">
        <p14:creationId xmlns:p14="http://schemas.microsoft.com/office/powerpoint/2010/main" val="3478705141"/>
      </p:ext>
    </p:extLst>
  </p:cSld>
  <p:clrMapOvr>
    <a:masterClrMapping/>
  </p:clrMapOvr>
  <p:transition spd="slow" advTm="7553"/>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DLM Rosters (1 of 2)</a:t>
            </a:r>
          </a:p>
        </p:txBody>
      </p:sp>
      <p:sp>
        <p:nvSpPr>
          <p:cNvPr id="7" name="Content Placeholder 6"/>
          <p:cNvSpPr>
            <a:spLocks noGrp="1"/>
          </p:cNvSpPr>
          <p:nvPr>
            <p:ph type="body" sz="quarter" idx="11"/>
          </p:nvPr>
        </p:nvSpPr>
        <p:spPr/>
        <p:txBody>
          <a:bodyPr>
            <a:normAutofit fontScale="92500"/>
          </a:bodyPr>
          <a:lstStyle/>
          <a:p>
            <a:r>
              <a:rPr lang="en-US"/>
              <a:t>Student subject rosters associate a group of students with a primary teacher. The primary teacher is the Test Administrator.</a:t>
            </a:r>
          </a:p>
          <a:p>
            <a:r>
              <a:rPr lang="en-US"/>
              <a:t>A student’s primary Test Administrator will be a:</a:t>
            </a:r>
          </a:p>
          <a:p>
            <a:pPr lvl="1"/>
            <a:r>
              <a:rPr lang="en-US"/>
              <a:t>Certified special education teacher; </a:t>
            </a:r>
          </a:p>
          <a:p>
            <a:pPr lvl="1"/>
            <a:r>
              <a:rPr lang="en-US"/>
              <a:t>Certified English language arts, math, or science teacher; or </a:t>
            </a:r>
          </a:p>
          <a:p>
            <a:pPr lvl="1"/>
            <a:r>
              <a:rPr lang="en-US"/>
              <a:t>Long-term district-contracted substitute teacher.</a:t>
            </a:r>
          </a:p>
        </p:txBody>
      </p:sp>
      <p:sp>
        <p:nvSpPr>
          <p:cNvPr id="5" name="Slide Number Placeholder 4"/>
          <p:cNvSpPr>
            <a:spLocks noGrp="1"/>
          </p:cNvSpPr>
          <p:nvPr>
            <p:ph type="sldNum" sz="quarter" idx="10"/>
          </p:nvPr>
        </p:nvSpPr>
        <p:spPr/>
        <p:txBody>
          <a:bodyPr/>
          <a:lstStyle/>
          <a:p>
            <a:fld id="{683D04AB-6D5E-40E3-B005-6F50577D65F7}" type="slidenum">
              <a:rPr lang="en-US" smtClean="0"/>
              <a:pPr/>
              <a:t>23</a:t>
            </a:fld>
            <a:endParaRPr lang="en-US"/>
          </a:p>
        </p:txBody>
      </p:sp>
    </p:spTree>
    <p:extLst>
      <p:ext uri="{BB962C8B-B14F-4D97-AF65-F5344CB8AC3E}">
        <p14:creationId xmlns:p14="http://schemas.microsoft.com/office/powerpoint/2010/main" val="178755319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DLM Rosters (2 of 2)</a:t>
            </a:r>
          </a:p>
        </p:txBody>
      </p:sp>
      <p:sp>
        <p:nvSpPr>
          <p:cNvPr id="7" name="Content Placeholder 6"/>
          <p:cNvSpPr>
            <a:spLocks noGrp="1"/>
          </p:cNvSpPr>
          <p:nvPr>
            <p:ph type="body" sz="quarter" idx="11"/>
          </p:nvPr>
        </p:nvSpPr>
        <p:spPr/>
        <p:txBody>
          <a:bodyPr>
            <a:normAutofit fontScale="70000" lnSpcReduction="20000"/>
          </a:bodyPr>
          <a:lstStyle/>
          <a:p>
            <a:r>
              <a:rPr lang="en-US" dirty="0"/>
              <a:t>The Data Manager must produce a roster by subject for every primary teacher. </a:t>
            </a:r>
          </a:p>
          <a:p>
            <a:pPr lvl="1"/>
            <a:r>
              <a:rPr lang="en-US" dirty="0"/>
              <a:t>This task should be completed by February 10, 2023</a:t>
            </a:r>
          </a:p>
          <a:p>
            <a:r>
              <a:rPr lang="en-US" dirty="0"/>
              <a:t>The roster is a list of students associated with the teacher who delivers the ELA, math, and science instruction applicable by grade.</a:t>
            </a:r>
          </a:p>
          <a:p>
            <a:r>
              <a:rPr lang="en-US" dirty="0"/>
              <a:t>Teachers cannot complete the required student survey responses until the student is associated with a teacher via a roster.</a:t>
            </a:r>
          </a:p>
          <a:p>
            <a:r>
              <a:rPr lang="en-US" dirty="0"/>
              <a:t>The teacher will use their Educator Portal account to retrieve each students’ login ID and password, after the rosters are produced. The subject roster will be used to generate score report data at the classroom-level.</a:t>
            </a:r>
          </a:p>
        </p:txBody>
      </p:sp>
      <p:sp>
        <p:nvSpPr>
          <p:cNvPr id="5" name="Slide Number Placeholder 4"/>
          <p:cNvSpPr>
            <a:spLocks noGrp="1"/>
          </p:cNvSpPr>
          <p:nvPr>
            <p:ph type="sldNum" sz="quarter" idx="10"/>
          </p:nvPr>
        </p:nvSpPr>
        <p:spPr/>
        <p:txBody>
          <a:bodyPr/>
          <a:lstStyle/>
          <a:p>
            <a:fld id="{683D04AB-6D5E-40E3-B005-6F50577D65F7}" type="slidenum">
              <a:rPr lang="en-US" smtClean="0"/>
              <a:pPr/>
              <a:t>24</a:t>
            </a:fld>
            <a:endParaRPr lang="en-US"/>
          </a:p>
        </p:txBody>
      </p:sp>
    </p:spTree>
    <p:extLst>
      <p:ext uri="{BB962C8B-B14F-4D97-AF65-F5344CB8AC3E}">
        <p14:creationId xmlns:p14="http://schemas.microsoft.com/office/powerpoint/2010/main" val="248463815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Rosters and Student Surveys</a:t>
            </a:r>
          </a:p>
        </p:txBody>
      </p:sp>
      <p:sp>
        <p:nvSpPr>
          <p:cNvPr id="3" name="Content Placeholder 2"/>
          <p:cNvSpPr>
            <a:spLocks noGrp="1"/>
          </p:cNvSpPr>
          <p:nvPr>
            <p:ph type="body" sz="quarter" idx="11"/>
          </p:nvPr>
        </p:nvSpPr>
        <p:spPr/>
        <p:txBody>
          <a:bodyPr>
            <a:normAutofit fontScale="85000" lnSpcReduction="20000"/>
          </a:bodyPr>
          <a:lstStyle/>
          <a:p>
            <a:r>
              <a:rPr lang="en-US" dirty="0"/>
              <a:t>Teachers/test administrators must complete the First Contact (FC) and Personal Needs and Preferences (PNP) Profiles for each student.</a:t>
            </a:r>
          </a:p>
          <a:p>
            <a:r>
              <a:rPr lang="en-US" dirty="0"/>
              <a:t>Teachers will not have access to the student surveys until the rosters are completed.</a:t>
            </a:r>
          </a:p>
          <a:p>
            <a:r>
              <a:rPr lang="en-US" dirty="0"/>
              <a:t>All FC surveys and PNP profiles must be completed by March 17, 2023.</a:t>
            </a:r>
          </a:p>
          <a:p>
            <a:r>
              <a:rPr lang="en-US" dirty="0"/>
              <a:t>See </a:t>
            </a:r>
            <a:r>
              <a:rPr lang="en-US" dirty="0">
                <a:hlinkClick r:id="rId2"/>
              </a:rPr>
              <a:t>Educator Portal User Guide </a:t>
            </a:r>
            <a:r>
              <a:rPr lang="en-US" dirty="0"/>
              <a:t>for directions on completing the two student surveys. </a:t>
            </a:r>
            <a:endParaRPr lang="en-US" dirty="0">
              <a:hlinkClick r:id="rId3"/>
            </a:endParaRPr>
          </a:p>
        </p:txBody>
      </p:sp>
      <p:sp>
        <p:nvSpPr>
          <p:cNvPr id="5" name="Slide Number Placeholder 4"/>
          <p:cNvSpPr>
            <a:spLocks noGrp="1"/>
          </p:cNvSpPr>
          <p:nvPr>
            <p:ph type="sldNum" sz="quarter" idx="10"/>
          </p:nvPr>
        </p:nvSpPr>
        <p:spPr/>
        <p:txBody>
          <a:bodyPr/>
          <a:lstStyle/>
          <a:p>
            <a:fld id="{3E2C0D1D-59B7-45BC-A3E1-FBABA70C494B}" type="slidenum">
              <a:rPr lang="en-US" smtClean="0"/>
              <a:pPr/>
              <a:t>25</a:t>
            </a:fld>
            <a:endParaRPr lang="en-US"/>
          </a:p>
        </p:txBody>
      </p:sp>
    </p:spTree>
    <p:extLst>
      <p:ext uri="{BB962C8B-B14F-4D97-AF65-F5344CB8AC3E}">
        <p14:creationId xmlns:p14="http://schemas.microsoft.com/office/powerpoint/2010/main" val="1305221317"/>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C7CCAC1-BE1F-4D96-9BB3-D28F9EBFB2E5}"/>
              </a:ext>
            </a:extLst>
          </p:cNvPr>
          <p:cNvSpPr>
            <a:spLocks noGrp="1"/>
          </p:cNvSpPr>
          <p:nvPr>
            <p:ph type="title"/>
          </p:nvPr>
        </p:nvSpPr>
        <p:spPr/>
        <p:txBody>
          <a:bodyPr/>
          <a:lstStyle/>
          <a:p>
            <a:r>
              <a:rPr lang="en-US"/>
              <a:t>First Contact (FC) Survey</a:t>
            </a:r>
          </a:p>
        </p:txBody>
      </p:sp>
      <p:sp>
        <p:nvSpPr>
          <p:cNvPr id="6" name="Content Placeholder 5"/>
          <p:cNvSpPr>
            <a:spLocks noGrp="1"/>
          </p:cNvSpPr>
          <p:nvPr>
            <p:ph type="body" sz="quarter" idx="11"/>
          </p:nvPr>
        </p:nvSpPr>
        <p:spPr/>
        <p:txBody>
          <a:bodyPr>
            <a:normAutofit fontScale="77500" lnSpcReduction="20000"/>
          </a:bodyPr>
          <a:lstStyle/>
          <a:p>
            <a:r>
              <a:rPr lang="en-US" dirty="0"/>
              <a:t>Online survey completed by classroom teachers. A copy of the student’s IEP is needed as a reference when answering the questions. </a:t>
            </a:r>
          </a:p>
          <a:p>
            <a:r>
              <a:rPr lang="en-US" dirty="0"/>
              <a:t>This survey helps identify the student’s academic levels in order to establish a baseline as the system selects test items. </a:t>
            </a:r>
          </a:p>
          <a:p>
            <a:r>
              <a:rPr lang="en-US" dirty="0"/>
              <a:t>Last years’ survey responses are available for review if the name and SID matches.</a:t>
            </a:r>
          </a:p>
          <a:p>
            <a:pPr lvl="1"/>
            <a:r>
              <a:rPr lang="en-US" dirty="0"/>
              <a:t>If 2021-2022 data is available, it must be reviewed and updated based on the current survey questions and the current appropriate responses.</a:t>
            </a:r>
          </a:p>
        </p:txBody>
      </p:sp>
      <p:sp>
        <p:nvSpPr>
          <p:cNvPr id="3" name="Slide Number Placeholder 2"/>
          <p:cNvSpPr>
            <a:spLocks noGrp="1"/>
          </p:cNvSpPr>
          <p:nvPr>
            <p:ph type="sldNum" sz="quarter" idx="10"/>
          </p:nvPr>
        </p:nvSpPr>
        <p:spPr/>
        <p:txBody>
          <a:bodyPr/>
          <a:lstStyle/>
          <a:p>
            <a:fld id="{5DD1AF71-01E3-46F9-A139-37EA506BAF3E}" type="slidenum">
              <a:rPr lang="en-US" smtClean="0"/>
              <a:pPr/>
              <a:t>26</a:t>
            </a:fld>
            <a:endParaRPr lang="en-US"/>
          </a:p>
        </p:txBody>
      </p:sp>
    </p:spTree>
    <p:extLst>
      <p:ext uri="{BB962C8B-B14F-4D97-AF65-F5344CB8AC3E}">
        <p14:creationId xmlns:p14="http://schemas.microsoft.com/office/powerpoint/2010/main" val="2690389308"/>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46C1B4A-E4DF-40CC-88C4-8D61DDA6BAD8}"/>
              </a:ext>
            </a:extLst>
          </p:cNvPr>
          <p:cNvSpPr>
            <a:spLocks noGrp="1"/>
          </p:cNvSpPr>
          <p:nvPr>
            <p:ph type="title"/>
          </p:nvPr>
        </p:nvSpPr>
        <p:spPr/>
        <p:txBody>
          <a:bodyPr>
            <a:noAutofit/>
          </a:bodyPr>
          <a:lstStyle/>
          <a:p>
            <a:r>
              <a:rPr lang="en-US" sz="3600" dirty="0"/>
              <a:t>Personal Needs and Preferences (PNP) Profile</a:t>
            </a:r>
          </a:p>
        </p:txBody>
      </p:sp>
      <p:sp>
        <p:nvSpPr>
          <p:cNvPr id="5" name="Content Placeholder 4"/>
          <p:cNvSpPr>
            <a:spLocks noGrp="1"/>
          </p:cNvSpPr>
          <p:nvPr>
            <p:ph type="body" sz="quarter" idx="11"/>
          </p:nvPr>
        </p:nvSpPr>
        <p:spPr/>
        <p:txBody>
          <a:bodyPr>
            <a:normAutofit fontScale="92500" lnSpcReduction="20000"/>
          </a:bodyPr>
          <a:lstStyle/>
          <a:p>
            <a:r>
              <a:rPr lang="en-US" dirty="0"/>
              <a:t>This online profile must be completed for each student being tested for DLM. </a:t>
            </a:r>
          </a:p>
          <a:p>
            <a:r>
              <a:rPr lang="en-US" dirty="0"/>
              <a:t>This profile collects information on the student’s support needs and engages computer accessibility features. </a:t>
            </a:r>
          </a:p>
          <a:p>
            <a:r>
              <a:rPr lang="en-US" dirty="0"/>
              <a:t>You must review the available accessibility features in the </a:t>
            </a:r>
            <a:r>
              <a:rPr lang="en-US" dirty="0">
                <a:hlinkClick r:id="rId3"/>
              </a:rPr>
              <a:t>DLM Accessibility Manual </a:t>
            </a:r>
            <a:r>
              <a:rPr lang="en-US" dirty="0"/>
              <a:t>before completing the survey.</a:t>
            </a:r>
          </a:p>
          <a:p>
            <a:r>
              <a:rPr lang="en-US" dirty="0"/>
              <a:t>Once the PNP profile is completed, a summary will be generated.</a:t>
            </a:r>
          </a:p>
        </p:txBody>
      </p:sp>
      <p:sp>
        <p:nvSpPr>
          <p:cNvPr id="3" name="Slide Number Placeholder 2"/>
          <p:cNvSpPr>
            <a:spLocks noGrp="1"/>
          </p:cNvSpPr>
          <p:nvPr>
            <p:ph type="sldNum" sz="quarter" idx="10"/>
          </p:nvPr>
        </p:nvSpPr>
        <p:spPr/>
        <p:txBody>
          <a:bodyPr/>
          <a:lstStyle/>
          <a:p>
            <a:fld id="{5DD1AF71-01E3-46F9-A139-37EA506BAF3E}" type="slidenum">
              <a:rPr lang="en-US" smtClean="0"/>
              <a:pPr/>
              <a:t>27</a:t>
            </a:fld>
            <a:endParaRPr lang="en-US"/>
          </a:p>
        </p:txBody>
      </p:sp>
    </p:spTree>
    <p:extLst>
      <p:ext uri="{BB962C8B-B14F-4D97-AF65-F5344CB8AC3E}">
        <p14:creationId xmlns:p14="http://schemas.microsoft.com/office/powerpoint/2010/main" val="984896862"/>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 Mobility and DLM (1 of 2)</a:t>
            </a:r>
          </a:p>
        </p:txBody>
      </p:sp>
      <p:sp>
        <p:nvSpPr>
          <p:cNvPr id="3" name="Content Placeholder 2"/>
          <p:cNvSpPr>
            <a:spLocks noGrp="1"/>
          </p:cNvSpPr>
          <p:nvPr>
            <p:ph type="body" sz="quarter" idx="11"/>
          </p:nvPr>
        </p:nvSpPr>
        <p:spPr/>
        <p:txBody>
          <a:bodyPr>
            <a:normAutofit fontScale="77500" lnSpcReduction="20000"/>
          </a:bodyPr>
          <a:lstStyle/>
          <a:p>
            <a:r>
              <a:rPr lang="en-US"/>
              <a:t>Any student who is newly enrolled in school during the test window must participate in the DLM.</a:t>
            </a:r>
          </a:p>
          <a:p>
            <a:pPr lvl="1"/>
            <a:r>
              <a:rPr lang="en-US"/>
              <a:t>This includes students who moved into New Jersey from another state, or students who transfer after the test window opens.</a:t>
            </a:r>
          </a:p>
          <a:p>
            <a:r>
              <a:rPr lang="en-US"/>
              <a:t>Districts must update the enrollment and roster files with the new student’s information as soon as possible. </a:t>
            </a:r>
          </a:p>
          <a:p>
            <a:r>
              <a:rPr lang="en-US"/>
              <a:t>Once the student is added to these data files, ask the teacher to complete the First Contact survey and PNP profiles.</a:t>
            </a:r>
          </a:p>
          <a:p>
            <a:pPr lvl="1"/>
            <a:r>
              <a:rPr lang="en-US"/>
              <a:t>After the student is added to the roster and the two surveys have been completed, DLM will assign the first testlet so that testing can begin.</a:t>
            </a:r>
          </a:p>
        </p:txBody>
      </p:sp>
      <p:sp>
        <p:nvSpPr>
          <p:cNvPr id="9" name="Slide Number Placeholder 8"/>
          <p:cNvSpPr>
            <a:spLocks noGrp="1"/>
          </p:cNvSpPr>
          <p:nvPr>
            <p:ph type="sldNum" sz="quarter" idx="10"/>
          </p:nvPr>
        </p:nvSpPr>
        <p:spPr/>
        <p:txBody>
          <a:bodyPr/>
          <a:lstStyle/>
          <a:p>
            <a:fld id="{683D04AB-6D5E-40E3-B005-6F50577D65F7}" type="slidenum">
              <a:rPr lang="en-US" smtClean="0"/>
              <a:pPr/>
              <a:t>28</a:t>
            </a:fld>
            <a:endParaRPr lang="en-US"/>
          </a:p>
        </p:txBody>
      </p:sp>
    </p:spTree>
    <p:extLst>
      <p:ext uri="{BB962C8B-B14F-4D97-AF65-F5344CB8AC3E}">
        <p14:creationId xmlns:p14="http://schemas.microsoft.com/office/powerpoint/2010/main" val="3972639510"/>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 Mobility and DLM (2 of 2)</a:t>
            </a:r>
          </a:p>
        </p:txBody>
      </p:sp>
      <p:sp>
        <p:nvSpPr>
          <p:cNvPr id="3" name="Content Placeholder 2"/>
          <p:cNvSpPr>
            <a:spLocks noGrp="1"/>
          </p:cNvSpPr>
          <p:nvPr>
            <p:ph type="body" sz="quarter" idx="11"/>
          </p:nvPr>
        </p:nvSpPr>
        <p:spPr/>
        <p:txBody>
          <a:bodyPr>
            <a:normAutofit fontScale="85000" lnSpcReduction="20000"/>
          </a:bodyPr>
          <a:lstStyle/>
          <a:p>
            <a:r>
              <a:rPr lang="en-US"/>
              <a:t>If a student moves from one New Jersey school district to another, the original district must “Exit” the student using instructions in the NJ Data Manager presentation titled, “Managing Student Moves and Special Circumstances.”</a:t>
            </a:r>
          </a:p>
          <a:p>
            <a:r>
              <a:rPr lang="en-US"/>
              <a:t>Once “Exited,” the new district will “Enroll” the student per the instructions.</a:t>
            </a:r>
          </a:p>
          <a:p>
            <a:r>
              <a:rPr lang="en-US"/>
              <a:t>Upon enrolling the student, the student’s First Contact survey and PNP profile, completed by the original school, will be available.</a:t>
            </a:r>
          </a:p>
        </p:txBody>
      </p:sp>
      <p:sp>
        <p:nvSpPr>
          <p:cNvPr id="8" name="Slide Number Placeholder 7"/>
          <p:cNvSpPr>
            <a:spLocks noGrp="1"/>
          </p:cNvSpPr>
          <p:nvPr>
            <p:ph type="sldNum" sz="quarter" idx="10"/>
          </p:nvPr>
        </p:nvSpPr>
        <p:spPr/>
        <p:txBody>
          <a:bodyPr/>
          <a:lstStyle/>
          <a:p>
            <a:fld id="{683D04AB-6D5E-40E3-B005-6F50577D65F7}" type="slidenum">
              <a:rPr lang="en-US" smtClean="0"/>
              <a:pPr/>
              <a:t>29</a:t>
            </a:fld>
            <a:endParaRPr lang="en-US"/>
          </a:p>
        </p:txBody>
      </p:sp>
    </p:spTree>
    <p:extLst>
      <p:ext uri="{BB962C8B-B14F-4D97-AF65-F5344CB8AC3E}">
        <p14:creationId xmlns:p14="http://schemas.microsoft.com/office/powerpoint/2010/main" val="391765881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Prior Training Required</a:t>
            </a:r>
          </a:p>
        </p:txBody>
      </p:sp>
      <p:sp>
        <p:nvSpPr>
          <p:cNvPr id="3" name="Content Placeholder 2"/>
          <p:cNvSpPr>
            <a:spLocks noGrp="1"/>
          </p:cNvSpPr>
          <p:nvPr>
            <p:ph type="body" sz="quarter" idx="11"/>
          </p:nvPr>
        </p:nvSpPr>
        <p:spPr/>
        <p:txBody>
          <a:bodyPr vert="horz" lIns="91440" tIns="45720" rIns="91440" bIns="45720" rtlCol="0" anchor="t">
            <a:normAutofit/>
          </a:bodyPr>
          <a:lstStyle/>
          <a:p>
            <a:r>
              <a:rPr lang="en-US" dirty="0"/>
              <a:t>Educators must ensure they review </a:t>
            </a:r>
            <a:r>
              <a:rPr lang="en-US" b="1" dirty="0"/>
              <a:t>all</a:t>
            </a:r>
            <a:r>
              <a:rPr lang="en-US" dirty="0"/>
              <a:t> NJ training materials as well as all DLM materials hosted on the </a:t>
            </a:r>
            <a:r>
              <a:rPr lang="en-US" dirty="0">
                <a:hlinkClick r:id="rId3"/>
              </a:rPr>
              <a:t>DLM website </a:t>
            </a:r>
            <a:r>
              <a:rPr lang="en-US" dirty="0"/>
              <a:t>to attain all necessary information. </a:t>
            </a:r>
          </a:p>
          <a:p>
            <a:r>
              <a:rPr lang="en-US" dirty="0"/>
              <a:t>Some concepts appearing in the Teacher and Assessment Coordinator training materials will not appear in the current presentations as this is supplemental information.</a:t>
            </a:r>
          </a:p>
        </p:txBody>
      </p:sp>
      <p:sp>
        <p:nvSpPr>
          <p:cNvPr id="5" name="Slide Number Placeholder 4"/>
          <p:cNvSpPr>
            <a:spLocks noGrp="1"/>
          </p:cNvSpPr>
          <p:nvPr>
            <p:ph type="sldNum" sz="quarter" idx="10"/>
          </p:nvPr>
        </p:nvSpPr>
        <p:spPr/>
        <p:txBody>
          <a:bodyPr/>
          <a:lstStyle/>
          <a:p>
            <a:fld id="{3E2C0D1D-59B7-45BC-A3E1-FBABA70C494B}" type="slidenum">
              <a:rPr lang="en-US" smtClean="0"/>
              <a:pPr/>
              <a:t>3</a:t>
            </a:fld>
            <a:endParaRPr lang="en-US"/>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2075DB3-6C38-4181-8527-C3A12C993FF1}"/>
              </a:ext>
            </a:extLst>
          </p:cNvPr>
          <p:cNvSpPr>
            <a:spLocks noGrp="1"/>
          </p:cNvSpPr>
          <p:nvPr>
            <p:ph type="title"/>
          </p:nvPr>
        </p:nvSpPr>
        <p:spPr/>
        <p:txBody>
          <a:bodyPr/>
          <a:lstStyle/>
          <a:p>
            <a:r>
              <a:rPr lang="en-US" dirty="0"/>
              <a:t>NJ DLM District Data Management </a:t>
            </a:r>
          </a:p>
        </p:txBody>
      </p:sp>
      <p:sp>
        <p:nvSpPr>
          <p:cNvPr id="7" name="Text Placeholder 6">
            <a:extLst>
              <a:ext uri="{FF2B5EF4-FFF2-40B4-BE49-F238E27FC236}">
                <a16:creationId xmlns:a16="http://schemas.microsoft.com/office/drawing/2014/main" id="{5AF273EB-6BC0-4529-BF1E-21063A0342B5}"/>
              </a:ext>
            </a:extLst>
          </p:cNvPr>
          <p:cNvSpPr>
            <a:spLocks noGrp="1"/>
          </p:cNvSpPr>
          <p:nvPr>
            <p:ph type="body" sz="quarter" idx="11"/>
          </p:nvPr>
        </p:nvSpPr>
        <p:spPr/>
        <p:txBody>
          <a:bodyPr/>
          <a:lstStyle/>
          <a:p>
            <a:pPr marL="0" indent="0">
              <a:buNone/>
            </a:pPr>
            <a:r>
              <a:rPr lang="en-US" dirty="0"/>
              <a:t>Please make sure Data Managers know to review the NJ-specific “Data Manager Training Module” and the “Managing Student Moves and Special Circumstances Training </a:t>
            </a:r>
            <a:r>
              <a:rPr lang="en-US" dirty="0" err="1"/>
              <a:t>Module”on</a:t>
            </a:r>
            <a:r>
              <a:rPr lang="en-US" dirty="0"/>
              <a:t> the </a:t>
            </a:r>
            <a:r>
              <a:rPr lang="en-US" dirty="0">
                <a:hlinkClick r:id="rId2"/>
              </a:rPr>
              <a:t>NJ DLM webpage.</a:t>
            </a:r>
            <a:endParaRPr lang="en-US" dirty="0"/>
          </a:p>
        </p:txBody>
      </p:sp>
      <p:sp>
        <p:nvSpPr>
          <p:cNvPr id="5" name="Slide Number Placeholder 4">
            <a:extLst>
              <a:ext uri="{FF2B5EF4-FFF2-40B4-BE49-F238E27FC236}">
                <a16:creationId xmlns:a16="http://schemas.microsoft.com/office/drawing/2014/main" id="{9B4EF316-D4AF-449F-BC42-D8765BC843C2}"/>
              </a:ext>
            </a:extLst>
          </p:cNvPr>
          <p:cNvSpPr>
            <a:spLocks noGrp="1"/>
          </p:cNvSpPr>
          <p:nvPr>
            <p:ph type="sldNum" sz="quarter" idx="10"/>
          </p:nvPr>
        </p:nvSpPr>
        <p:spPr/>
        <p:txBody>
          <a:bodyPr/>
          <a:lstStyle/>
          <a:p>
            <a:fld id="{A3D1C70C-36A2-44FC-A083-98959550CFF4}" type="slidenum">
              <a:rPr lang="en-US" smtClean="0"/>
              <a:t>30</a:t>
            </a:fld>
            <a:endParaRPr lang="en-US"/>
          </a:p>
        </p:txBody>
      </p:sp>
    </p:spTree>
    <p:extLst>
      <p:ext uri="{BB962C8B-B14F-4D97-AF65-F5344CB8AC3E}">
        <p14:creationId xmlns:p14="http://schemas.microsoft.com/office/powerpoint/2010/main" val="2273107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Accessibility Features</a:t>
            </a:r>
          </a:p>
        </p:txBody>
      </p:sp>
      <p:sp>
        <p:nvSpPr>
          <p:cNvPr id="8" name="Content Placeholder 7"/>
          <p:cNvSpPr>
            <a:spLocks noGrp="1"/>
          </p:cNvSpPr>
          <p:nvPr>
            <p:ph type="body" sz="quarter" idx="11"/>
          </p:nvPr>
        </p:nvSpPr>
        <p:spPr/>
        <p:txBody>
          <a:bodyPr>
            <a:normAutofit fontScale="92500" lnSpcReduction="20000"/>
          </a:bodyPr>
          <a:lstStyle/>
          <a:p>
            <a:r>
              <a:rPr lang="en-US" dirty="0"/>
              <a:t>DLM offers a variety of accessibility tools and supports during assessment.</a:t>
            </a:r>
          </a:p>
          <a:p>
            <a:r>
              <a:rPr lang="en-US" dirty="0"/>
              <a:t>Some of these supports are delivered through the Kite system.</a:t>
            </a:r>
          </a:p>
          <a:p>
            <a:r>
              <a:rPr lang="en-US" dirty="0"/>
              <a:t>Other supports, such as having the teacher read the test aloud, are provided by the Test Administrator.</a:t>
            </a:r>
          </a:p>
          <a:p>
            <a:r>
              <a:rPr lang="en-US" dirty="0"/>
              <a:t>The DLM’s accessibility features also include information and guidance on switch use and other student needs.</a:t>
            </a:r>
          </a:p>
        </p:txBody>
      </p:sp>
      <p:sp>
        <p:nvSpPr>
          <p:cNvPr id="6" name="Slide Number Placeholder 5"/>
          <p:cNvSpPr>
            <a:spLocks noGrp="1"/>
          </p:cNvSpPr>
          <p:nvPr>
            <p:ph type="sldNum" sz="quarter" idx="10"/>
          </p:nvPr>
        </p:nvSpPr>
        <p:spPr/>
        <p:txBody>
          <a:bodyPr/>
          <a:lstStyle/>
          <a:p>
            <a:fld id="{5DD1AF71-01E3-46F9-A139-37EA506BAF3E}" type="slidenum">
              <a:rPr lang="en-US" smtClean="0"/>
              <a:pPr/>
              <a:t>31</a:t>
            </a:fld>
            <a:endParaRPr lang="en-US"/>
          </a:p>
        </p:txBody>
      </p:sp>
    </p:spTree>
    <p:extLst>
      <p:ext uri="{BB962C8B-B14F-4D97-AF65-F5344CB8AC3E}">
        <p14:creationId xmlns:p14="http://schemas.microsoft.com/office/powerpoint/2010/main" val="233312043"/>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Accessibility Manual</a:t>
            </a:r>
          </a:p>
        </p:txBody>
      </p:sp>
      <p:sp>
        <p:nvSpPr>
          <p:cNvPr id="3" name="Content Placeholder 2"/>
          <p:cNvSpPr>
            <a:spLocks noGrp="1"/>
          </p:cNvSpPr>
          <p:nvPr>
            <p:ph type="body" sz="quarter" idx="11"/>
          </p:nvPr>
        </p:nvSpPr>
        <p:spPr/>
        <p:txBody>
          <a:bodyPr>
            <a:normAutofit fontScale="62500" lnSpcReduction="20000"/>
          </a:bodyPr>
          <a:lstStyle/>
          <a:p>
            <a:r>
              <a:rPr lang="en-US" dirty="0"/>
              <a:t> You must review the </a:t>
            </a:r>
            <a:r>
              <a:rPr lang="en-US" dirty="0">
                <a:hlinkClick r:id="rId3"/>
              </a:rPr>
              <a:t>DLM Accessibility Manual </a:t>
            </a:r>
            <a:r>
              <a:rPr lang="en-US" dirty="0"/>
              <a:t>for important information regarding completing the PNP profile and administering the DLM.</a:t>
            </a:r>
          </a:p>
          <a:p>
            <a:r>
              <a:rPr lang="en-US" dirty="0"/>
              <a:t>Included in the manual are the following steps:</a:t>
            </a:r>
          </a:p>
          <a:p>
            <a:pPr lvl="1"/>
            <a:r>
              <a:rPr lang="en-US" dirty="0"/>
              <a:t>Step 1: Include Eligible Students in the DLM Alternate Assessment</a:t>
            </a:r>
          </a:p>
          <a:p>
            <a:pPr lvl="1"/>
            <a:r>
              <a:rPr lang="en-US" dirty="0"/>
              <a:t>Step 2: Learn About the Accessibility Supports and what the DLM Alternate Assessment Provides </a:t>
            </a:r>
          </a:p>
          <a:p>
            <a:pPr lvl="1"/>
            <a:r>
              <a:rPr lang="en-US" dirty="0"/>
              <a:t>Step 3: Discuss and Select Appropriate Supports: Considerations for IEP Teams</a:t>
            </a:r>
          </a:p>
          <a:p>
            <a:pPr lvl="1"/>
            <a:r>
              <a:rPr lang="en-US" dirty="0"/>
              <a:t>Step 4: Selecting and Viewing Supports in the Kite System</a:t>
            </a:r>
          </a:p>
          <a:p>
            <a:pPr lvl="1"/>
            <a:r>
              <a:rPr lang="en-US" dirty="0"/>
              <a:t>Step 5: Prepare for the Assessment: Using the Chosen Accessibility Supports</a:t>
            </a:r>
          </a:p>
          <a:p>
            <a:pPr lvl="1"/>
            <a:r>
              <a:rPr lang="en-US" dirty="0"/>
              <a:t>Step 6: Evaluate the Accessibility Supports Used After the Assessment</a:t>
            </a:r>
          </a:p>
        </p:txBody>
      </p:sp>
      <p:sp>
        <p:nvSpPr>
          <p:cNvPr id="5" name="Slide Number Placeholder 4"/>
          <p:cNvSpPr>
            <a:spLocks noGrp="1"/>
          </p:cNvSpPr>
          <p:nvPr>
            <p:ph type="sldNum" sz="quarter" idx="10"/>
          </p:nvPr>
        </p:nvSpPr>
        <p:spPr/>
        <p:txBody>
          <a:bodyPr/>
          <a:lstStyle/>
          <a:p>
            <a:fld id="{683D04AB-6D5E-40E3-B005-6F50577D65F7}" type="slidenum">
              <a:rPr lang="en-US" smtClean="0"/>
              <a:pPr/>
              <a:t>32</a:t>
            </a:fld>
            <a:endParaRPr lang="en-US"/>
          </a:p>
        </p:txBody>
      </p:sp>
    </p:spTree>
    <p:extLst>
      <p:ext uri="{BB962C8B-B14F-4D97-AF65-F5344CB8AC3E}">
        <p14:creationId xmlns:p14="http://schemas.microsoft.com/office/powerpoint/2010/main" val="2613478815"/>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5549" y="235678"/>
            <a:ext cx="10096959" cy="747579"/>
          </a:xfrm>
        </p:spPr>
        <p:txBody>
          <a:bodyPr>
            <a:noAutofit/>
          </a:bodyPr>
          <a:lstStyle/>
          <a:p>
            <a:r>
              <a:rPr lang="en-US" sz="3600" dirty="0"/>
              <a:t>Step 2: Learn about the Accessibility Supports, Part 1</a:t>
            </a:r>
          </a:p>
        </p:txBody>
      </p:sp>
      <p:sp>
        <p:nvSpPr>
          <p:cNvPr id="3" name="Content Placeholder 2"/>
          <p:cNvSpPr>
            <a:spLocks noGrp="1"/>
          </p:cNvSpPr>
          <p:nvPr>
            <p:ph type="body" sz="quarter" idx="11"/>
          </p:nvPr>
        </p:nvSpPr>
        <p:spPr/>
        <p:txBody>
          <a:bodyPr>
            <a:normAutofit/>
          </a:bodyPr>
          <a:lstStyle/>
          <a:p>
            <a:pPr marL="0" indent="0">
              <a:buNone/>
            </a:pPr>
            <a:r>
              <a:rPr lang="en-US" sz="3200" dirty="0"/>
              <a:t>Supports provided in Kite via the PNP profile include:</a:t>
            </a:r>
          </a:p>
          <a:p>
            <a:pPr lvl="1"/>
            <a:r>
              <a:rPr lang="en-US" sz="3200" dirty="0"/>
              <a:t>Magnification</a:t>
            </a:r>
          </a:p>
          <a:p>
            <a:pPr lvl="1"/>
            <a:r>
              <a:rPr lang="en-US" sz="3200" dirty="0"/>
              <a:t>Invert Color Choice</a:t>
            </a:r>
          </a:p>
          <a:p>
            <a:pPr lvl="1"/>
            <a:r>
              <a:rPr lang="en-US" sz="3200" dirty="0"/>
              <a:t>Color Contrast</a:t>
            </a:r>
          </a:p>
          <a:p>
            <a:pPr lvl="1"/>
            <a:r>
              <a:rPr lang="en-US" sz="3200" dirty="0"/>
              <a:t>Overlay Color</a:t>
            </a:r>
          </a:p>
          <a:p>
            <a:pPr lvl="1"/>
            <a:r>
              <a:rPr lang="en-US" sz="3200" dirty="0"/>
              <a:t>Spoken Audio</a:t>
            </a:r>
          </a:p>
        </p:txBody>
      </p:sp>
      <p:sp>
        <p:nvSpPr>
          <p:cNvPr id="5" name="Slide Number Placeholder 4"/>
          <p:cNvSpPr>
            <a:spLocks noGrp="1"/>
          </p:cNvSpPr>
          <p:nvPr>
            <p:ph type="sldNum" sz="quarter" idx="10"/>
          </p:nvPr>
        </p:nvSpPr>
        <p:spPr/>
        <p:txBody>
          <a:bodyPr/>
          <a:lstStyle/>
          <a:p>
            <a:fld id="{3E2C0D1D-59B7-45BC-A3E1-FBABA70C494B}" type="slidenum">
              <a:rPr lang="en-US" smtClean="0"/>
              <a:pPr/>
              <a:t>33</a:t>
            </a:fld>
            <a:endParaRPr lang="en-US"/>
          </a:p>
        </p:txBody>
      </p:sp>
    </p:spTree>
    <p:extLst>
      <p:ext uri="{BB962C8B-B14F-4D97-AF65-F5344CB8AC3E}">
        <p14:creationId xmlns:p14="http://schemas.microsoft.com/office/powerpoint/2010/main" val="232270789"/>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960" y="157296"/>
            <a:ext cx="10096959" cy="747579"/>
          </a:xfrm>
        </p:spPr>
        <p:txBody>
          <a:bodyPr>
            <a:noAutofit/>
          </a:bodyPr>
          <a:lstStyle/>
          <a:p>
            <a:r>
              <a:rPr lang="en-US" sz="3600" dirty="0"/>
              <a:t>Step 2: Learn about the Accessibility Supports, Part 2</a:t>
            </a:r>
          </a:p>
        </p:txBody>
      </p:sp>
      <p:sp>
        <p:nvSpPr>
          <p:cNvPr id="3" name="Content Placeholder 2"/>
          <p:cNvSpPr>
            <a:spLocks noGrp="1"/>
          </p:cNvSpPr>
          <p:nvPr>
            <p:ph type="body" sz="quarter" idx="11"/>
          </p:nvPr>
        </p:nvSpPr>
        <p:spPr/>
        <p:txBody>
          <a:bodyPr>
            <a:normAutofit fontScale="92500" lnSpcReduction="10000"/>
          </a:bodyPr>
          <a:lstStyle/>
          <a:p>
            <a:pPr marL="0" indent="0">
              <a:buNone/>
            </a:pPr>
            <a:r>
              <a:rPr lang="en-US" sz="3200" dirty="0"/>
              <a:t>Supports Requiring Additional Tools/Materials:</a:t>
            </a:r>
          </a:p>
          <a:p>
            <a:pPr lvl="1"/>
            <a:r>
              <a:rPr lang="en-US" dirty="0"/>
              <a:t>Uncontracted Braille</a:t>
            </a:r>
          </a:p>
          <a:p>
            <a:pPr lvl="1"/>
            <a:r>
              <a:rPr lang="en-US" dirty="0"/>
              <a:t>Single-switch</a:t>
            </a:r>
          </a:p>
          <a:p>
            <a:pPr lvl="1"/>
            <a:r>
              <a:rPr lang="en-US" dirty="0"/>
              <a:t>System/PNP Enabled</a:t>
            </a:r>
          </a:p>
          <a:p>
            <a:pPr lvl="1"/>
            <a:r>
              <a:rPr lang="en-US" dirty="0"/>
              <a:t>Two Switch System</a:t>
            </a:r>
          </a:p>
          <a:p>
            <a:pPr lvl="1"/>
            <a:r>
              <a:rPr lang="en-US" dirty="0"/>
              <a:t>Individualized Manipulatives</a:t>
            </a:r>
          </a:p>
          <a:p>
            <a:pPr lvl="1"/>
            <a:r>
              <a:rPr lang="en-US" dirty="0"/>
              <a:t>Calculator</a:t>
            </a:r>
          </a:p>
        </p:txBody>
      </p:sp>
      <p:sp>
        <p:nvSpPr>
          <p:cNvPr id="5" name="Slide Number Placeholder 4"/>
          <p:cNvSpPr>
            <a:spLocks noGrp="1"/>
          </p:cNvSpPr>
          <p:nvPr>
            <p:ph type="sldNum" sz="quarter" idx="10"/>
          </p:nvPr>
        </p:nvSpPr>
        <p:spPr/>
        <p:txBody>
          <a:bodyPr/>
          <a:lstStyle/>
          <a:p>
            <a:fld id="{3E2C0D1D-59B7-45BC-A3E1-FBABA70C494B}" type="slidenum">
              <a:rPr lang="en-US" smtClean="0"/>
              <a:pPr/>
              <a:t>34</a:t>
            </a:fld>
            <a:endParaRPr lang="en-US"/>
          </a:p>
        </p:txBody>
      </p:sp>
    </p:spTree>
    <p:extLst>
      <p:ext uri="{BB962C8B-B14F-4D97-AF65-F5344CB8AC3E}">
        <p14:creationId xmlns:p14="http://schemas.microsoft.com/office/powerpoint/2010/main" val="798032537"/>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9424" y="235678"/>
            <a:ext cx="10096959" cy="747579"/>
          </a:xfrm>
        </p:spPr>
        <p:txBody>
          <a:bodyPr>
            <a:noAutofit/>
          </a:bodyPr>
          <a:lstStyle/>
          <a:p>
            <a:r>
              <a:rPr lang="en-US" sz="3600" dirty="0"/>
              <a:t>Step 2: Learn about the Accessibility Supports, Part 3</a:t>
            </a:r>
          </a:p>
        </p:txBody>
      </p:sp>
      <p:sp>
        <p:nvSpPr>
          <p:cNvPr id="3" name="Content Placeholder 2"/>
          <p:cNvSpPr>
            <a:spLocks noGrp="1"/>
          </p:cNvSpPr>
          <p:nvPr>
            <p:ph type="body" sz="quarter" idx="11"/>
          </p:nvPr>
        </p:nvSpPr>
        <p:spPr/>
        <p:txBody>
          <a:bodyPr>
            <a:normAutofit/>
          </a:bodyPr>
          <a:lstStyle/>
          <a:p>
            <a:pPr marL="0" indent="0">
              <a:buNone/>
            </a:pPr>
            <a:r>
              <a:rPr lang="en-US" sz="3200" dirty="0"/>
              <a:t>Supports Provided Outside the System:</a:t>
            </a:r>
          </a:p>
          <a:p>
            <a:pPr marL="457200"/>
            <a:r>
              <a:rPr lang="en-US" sz="2800" dirty="0"/>
              <a:t>Human Read Aloud</a:t>
            </a:r>
          </a:p>
          <a:p>
            <a:pPr marL="457200"/>
            <a:r>
              <a:rPr lang="en-US" sz="2800" dirty="0"/>
              <a:t>Braille Read Aloud</a:t>
            </a:r>
          </a:p>
          <a:p>
            <a:pPr marL="457200"/>
            <a:r>
              <a:rPr lang="en-US" sz="2800" dirty="0"/>
              <a:t>Sign Interpretation of Text</a:t>
            </a:r>
          </a:p>
          <a:p>
            <a:pPr marL="457200"/>
            <a:r>
              <a:rPr lang="en-US" sz="2800" dirty="0"/>
              <a:t>Test Administrator Enters Responses for Student</a:t>
            </a:r>
          </a:p>
          <a:p>
            <a:pPr marL="457200"/>
            <a:r>
              <a:rPr lang="en-US" sz="2800" dirty="0"/>
              <a:t>Partner-Assisted Scanning (PAS)</a:t>
            </a:r>
          </a:p>
        </p:txBody>
      </p:sp>
      <p:sp>
        <p:nvSpPr>
          <p:cNvPr id="5" name="Slide Number Placeholder 4"/>
          <p:cNvSpPr>
            <a:spLocks noGrp="1"/>
          </p:cNvSpPr>
          <p:nvPr>
            <p:ph type="sldNum" sz="quarter" idx="10"/>
          </p:nvPr>
        </p:nvSpPr>
        <p:spPr/>
        <p:txBody>
          <a:bodyPr/>
          <a:lstStyle/>
          <a:p>
            <a:fld id="{3E2C0D1D-59B7-45BC-A3E1-FBABA70C494B}" type="slidenum">
              <a:rPr lang="en-US" smtClean="0"/>
              <a:pPr/>
              <a:t>35</a:t>
            </a:fld>
            <a:endParaRPr lang="en-US"/>
          </a:p>
        </p:txBody>
      </p:sp>
    </p:spTree>
    <p:extLst>
      <p:ext uri="{BB962C8B-B14F-4D97-AF65-F5344CB8AC3E}">
        <p14:creationId xmlns:p14="http://schemas.microsoft.com/office/powerpoint/2010/main" val="1298539425"/>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Accessibility and Eye Gaze</a:t>
            </a:r>
          </a:p>
        </p:txBody>
      </p:sp>
      <p:sp>
        <p:nvSpPr>
          <p:cNvPr id="3" name="Content Placeholder 2"/>
          <p:cNvSpPr>
            <a:spLocks noGrp="1"/>
          </p:cNvSpPr>
          <p:nvPr>
            <p:ph type="body" sz="quarter" idx="11"/>
          </p:nvPr>
        </p:nvSpPr>
        <p:spPr/>
        <p:txBody>
          <a:bodyPr>
            <a:normAutofit/>
          </a:bodyPr>
          <a:lstStyle/>
          <a:p>
            <a:r>
              <a:rPr lang="en-US" dirty="0"/>
              <a:t>If your district has a student whose current means of communication is eye gaze, please send an email to </a:t>
            </a:r>
            <a:r>
              <a:rPr lang="en-US" dirty="0">
                <a:hlinkClick r:id="rId2"/>
              </a:rPr>
              <a:t>assessment@doe.nj.gov</a:t>
            </a:r>
            <a:r>
              <a:rPr lang="en-US" dirty="0"/>
              <a:t>.</a:t>
            </a:r>
          </a:p>
          <a:p>
            <a:r>
              <a:rPr lang="en-US" dirty="0"/>
              <a:t>Assessment Coordinators should indicate the grade level and number of students using eye gaze. </a:t>
            </a:r>
          </a:p>
          <a:p>
            <a:r>
              <a:rPr lang="en-US" dirty="0"/>
              <a:t>Do not include student names or SID.</a:t>
            </a:r>
          </a:p>
        </p:txBody>
      </p:sp>
      <p:sp>
        <p:nvSpPr>
          <p:cNvPr id="5" name="Slide Number Placeholder 4"/>
          <p:cNvSpPr>
            <a:spLocks noGrp="1"/>
          </p:cNvSpPr>
          <p:nvPr>
            <p:ph type="sldNum" sz="quarter" idx="10"/>
          </p:nvPr>
        </p:nvSpPr>
        <p:spPr/>
        <p:txBody>
          <a:bodyPr/>
          <a:lstStyle/>
          <a:p>
            <a:fld id="{3E2C0D1D-59B7-45BC-A3E1-FBABA70C494B}" type="slidenum">
              <a:rPr lang="en-US" smtClean="0"/>
              <a:pPr/>
              <a:t>36</a:t>
            </a:fld>
            <a:endParaRPr lang="en-US"/>
          </a:p>
        </p:txBody>
      </p:sp>
    </p:spTree>
    <p:extLst>
      <p:ext uri="{BB962C8B-B14F-4D97-AF65-F5344CB8AC3E}">
        <p14:creationId xmlns:p14="http://schemas.microsoft.com/office/powerpoint/2010/main" val="3688044906"/>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Student Folders and Preparation for Testing</a:t>
            </a:r>
          </a:p>
        </p:txBody>
      </p:sp>
      <p:sp>
        <p:nvSpPr>
          <p:cNvPr id="5" name="Slide Number Placeholder 4"/>
          <p:cNvSpPr>
            <a:spLocks noGrp="1"/>
          </p:cNvSpPr>
          <p:nvPr>
            <p:ph type="sldNum" sz="quarter" idx="12"/>
          </p:nvPr>
        </p:nvSpPr>
        <p:spPr/>
        <p:txBody>
          <a:bodyPr/>
          <a:lstStyle/>
          <a:p>
            <a:fld id="{3E2C0D1D-59B7-45BC-A3E1-FBABA70C494B}" type="slidenum">
              <a:rPr lang="en-US" smtClean="0"/>
              <a:pPr/>
              <a:t>37</a:t>
            </a:fld>
            <a:endParaRPr lang="en-US"/>
          </a:p>
        </p:txBody>
      </p:sp>
    </p:spTree>
    <p:extLst>
      <p:ext uri="{BB962C8B-B14F-4D97-AF65-F5344CB8AC3E}">
        <p14:creationId xmlns:p14="http://schemas.microsoft.com/office/powerpoint/2010/main" val="898823282"/>
      </p:ext>
    </p:extLst>
  </p:cSld>
  <p:clrMapOvr>
    <a:masterClrMapping/>
  </p:clrMapOvr>
  <p:transition spd="slow" advTm="7553"/>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Required Folder for Testing</a:t>
            </a:r>
          </a:p>
        </p:txBody>
      </p:sp>
      <p:sp>
        <p:nvSpPr>
          <p:cNvPr id="3" name="Content Placeholder 2"/>
          <p:cNvSpPr>
            <a:spLocks noGrp="1"/>
          </p:cNvSpPr>
          <p:nvPr>
            <p:ph type="body" sz="quarter" idx="11"/>
          </p:nvPr>
        </p:nvSpPr>
        <p:spPr/>
        <p:txBody>
          <a:bodyPr>
            <a:normAutofit fontScale="70000" lnSpcReduction="20000"/>
          </a:bodyPr>
          <a:lstStyle/>
          <a:p>
            <a:r>
              <a:rPr lang="en-US" dirty="0"/>
              <a:t>A Test Administrator must have a folder for each student testing that contains:</a:t>
            </a:r>
          </a:p>
          <a:p>
            <a:pPr lvl="1"/>
            <a:r>
              <a:rPr lang="en-US" dirty="0"/>
              <a:t>The student’s test ticket;</a:t>
            </a:r>
          </a:p>
          <a:p>
            <a:pPr lvl="1"/>
            <a:r>
              <a:rPr lang="en-US" dirty="0"/>
              <a:t>The TIP applicable to the </a:t>
            </a:r>
            <a:r>
              <a:rPr lang="en-US" dirty="0" err="1"/>
              <a:t>testlet</a:t>
            </a:r>
            <a:r>
              <a:rPr lang="en-US" dirty="0"/>
              <a:t> being administered;</a:t>
            </a:r>
          </a:p>
          <a:p>
            <a:pPr lvl="1"/>
            <a:r>
              <a:rPr lang="en-US" dirty="0"/>
              <a:t>The NJ </a:t>
            </a:r>
            <a:r>
              <a:rPr lang="en-US" dirty="0" err="1"/>
              <a:t>Testlet</a:t>
            </a:r>
            <a:r>
              <a:rPr lang="en-US" dirty="0"/>
              <a:t> Completion form (see form on the </a:t>
            </a:r>
            <a:r>
              <a:rPr lang="en-US" dirty="0">
                <a:hlinkClick r:id="rId3"/>
              </a:rPr>
              <a:t>NJ DLM </a:t>
            </a:r>
            <a:r>
              <a:rPr lang="en-US" dirty="0"/>
              <a:t>website for more detail); and</a:t>
            </a:r>
          </a:p>
          <a:p>
            <a:pPr lvl="1"/>
            <a:r>
              <a:rPr lang="en-US" dirty="0"/>
              <a:t>The NJ Teacher Observation form (see form on the NJ DLM website for more detail).</a:t>
            </a:r>
          </a:p>
          <a:p>
            <a:r>
              <a:rPr lang="en-US" dirty="0"/>
              <a:t>The Test Administrator must have also the necessary manipulatives collected prior to administering a </a:t>
            </a:r>
            <a:r>
              <a:rPr lang="en-US" dirty="0" err="1"/>
              <a:t>testlet</a:t>
            </a:r>
            <a:r>
              <a:rPr lang="en-US" dirty="0"/>
              <a:t>.</a:t>
            </a:r>
          </a:p>
        </p:txBody>
      </p:sp>
      <p:sp>
        <p:nvSpPr>
          <p:cNvPr id="5" name="Slide Number Placeholder 4"/>
          <p:cNvSpPr>
            <a:spLocks noGrp="1"/>
          </p:cNvSpPr>
          <p:nvPr>
            <p:ph type="sldNum" sz="quarter" idx="10"/>
          </p:nvPr>
        </p:nvSpPr>
        <p:spPr/>
        <p:txBody>
          <a:bodyPr/>
          <a:lstStyle/>
          <a:p>
            <a:fld id="{3E2C0D1D-59B7-45BC-A3E1-FBABA70C494B}" type="slidenum">
              <a:rPr lang="en-US" smtClean="0"/>
              <a:pPr/>
              <a:t>38</a:t>
            </a:fld>
            <a:endParaRPr lang="en-US"/>
          </a:p>
        </p:txBody>
      </p:sp>
    </p:spTree>
    <p:extLst>
      <p:ext uri="{BB962C8B-B14F-4D97-AF65-F5344CB8AC3E}">
        <p14:creationId xmlns:p14="http://schemas.microsoft.com/office/powerpoint/2010/main" val="855397329"/>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Practice Testlet Information (1 of 2) </a:t>
            </a:r>
          </a:p>
        </p:txBody>
      </p:sp>
      <p:sp>
        <p:nvSpPr>
          <p:cNvPr id="5" name="Content Placeholder 4"/>
          <p:cNvSpPr>
            <a:spLocks noGrp="1"/>
          </p:cNvSpPr>
          <p:nvPr>
            <p:ph type="body" sz="quarter" idx="11"/>
          </p:nvPr>
        </p:nvSpPr>
        <p:spPr/>
        <p:txBody>
          <a:bodyPr>
            <a:normAutofit fontScale="77500" lnSpcReduction="20000"/>
          </a:bodyPr>
          <a:lstStyle/>
          <a:p>
            <a:r>
              <a:rPr lang="en-US" dirty="0"/>
              <a:t>Practice testlets are available on the DLM Kite system and should be administered to the students prior to testing. </a:t>
            </a:r>
          </a:p>
          <a:p>
            <a:r>
              <a:rPr lang="en-US" dirty="0"/>
              <a:t>Refer to the </a:t>
            </a:r>
            <a:r>
              <a:rPr lang="en-US" dirty="0">
                <a:hlinkClick r:id="rId3"/>
              </a:rPr>
              <a:t>Test Administration Manual </a:t>
            </a:r>
            <a:r>
              <a:rPr lang="en-US" dirty="0"/>
              <a:t>for information on accessing practice testlets.</a:t>
            </a:r>
          </a:p>
          <a:p>
            <a:r>
              <a:rPr lang="en-US" dirty="0"/>
              <a:t>Practice testlets login ID always start with “demo” for the login info.</a:t>
            </a:r>
          </a:p>
          <a:p>
            <a:r>
              <a:rPr lang="en-US" dirty="0"/>
              <a:t>Personalized practice testlets are not available in the DLM system.</a:t>
            </a:r>
          </a:p>
          <a:p>
            <a:r>
              <a:rPr lang="en-US" dirty="0"/>
              <a:t>The “practice test” button seen on screen after logging in to a student’s account does not function.</a:t>
            </a:r>
          </a:p>
        </p:txBody>
      </p:sp>
      <p:sp>
        <p:nvSpPr>
          <p:cNvPr id="3" name="Slide Number Placeholder 2"/>
          <p:cNvSpPr>
            <a:spLocks noGrp="1"/>
          </p:cNvSpPr>
          <p:nvPr>
            <p:ph type="sldNum" sz="quarter" idx="10"/>
          </p:nvPr>
        </p:nvSpPr>
        <p:spPr/>
        <p:txBody>
          <a:bodyPr/>
          <a:lstStyle/>
          <a:p>
            <a:fld id="{3E2C0D1D-59B7-45BC-A3E1-FBABA70C494B}" type="slidenum">
              <a:rPr lang="en-US" smtClean="0"/>
              <a:pPr/>
              <a:t>39</a:t>
            </a:fld>
            <a:endParaRPr lang="en-US"/>
          </a:p>
        </p:txBody>
      </p:sp>
    </p:spTree>
    <p:extLst>
      <p:ext uri="{BB962C8B-B14F-4D97-AF65-F5344CB8AC3E}">
        <p14:creationId xmlns:p14="http://schemas.microsoft.com/office/powerpoint/2010/main" val="277630475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960" y="235678"/>
            <a:ext cx="10096959" cy="747579"/>
          </a:xfrm>
        </p:spPr>
        <p:txBody>
          <a:bodyPr/>
          <a:lstStyle/>
          <a:p>
            <a:r>
              <a:rPr lang="en-US" sz="3600" dirty="0"/>
              <a:t>NJ DLM Documents to Review Prior To Current Training</a:t>
            </a:r>
            <a:endParaRPr lang="en-US" dirty="0"/>
          </a:p>
        </p:txBody>
      </p:sp>
      <p:sp>
        <p:nvSpPr>
          <p:cNvPr id="3" name="Content Placeholder 2"/>
          <p:cNvSpPr>
            <a:spLocks noGrp="1"/>
          </p:cNvSpPr>
          <p:nvPr>
            <p:ph type="body" sz="quarter" idx="11"/>
          </p:nvPr>
        </p:nvSpPr>
        <p:spPr/>
        <p:txBody>
          <a:bodyPr>
            <a:normAutofit fontScale="40000" lnSpcReduction="20000"/>
          </a:bodyPr>
          <a:lstStyle/>
          <a:p>
            <a:r>
              <a:rPr lang="en-US" dirty="0"/>
              <a:t>District Test Coordinators should have reviewed:</a:t>
            </a:r>
          </a:p>
          <a:p>
            <a:pPr lvl="1"/>
            <a:r>
              <a:rPr lang="en-US" dirty="0"/>
              <a:t>NJ DLM Administrator training PowerPoint</a:t>
            </a:r>
          </a:p>
          <a:p>
            <a:pPr lvl="1"/>
            <a:r>
              <a:rPr lang="en-US" dirty="0"/>
              <a:t>NJ DLM Teacher training PowerPoint</a:t>
            </a:r>
          </a:p>
          <a:p>
            <a:pPr lvl="1"/>
            <a:r>
              <a:rPr lang="en-US" dirty="0"/>
              <a:t>Applicable DLM manuals and modules</a:t>
            </a:r>
          </a:p>
          <a:p>
            <a:r>
              <a:rPr lang="en-US" dirty="0"/>
              <a:t>Teachers should have reviewed:</a:t>
            </a:r>
          </a:p>
          <a:p>
            <a:pPr lvl="1"/>
            <a:r>
              <a:rPr lang="en-US" dirty="0"/>
              <a:t>NJ DLM Teacher training PowerPoint</a:t>
            </a:r>
          </a:p>
          <a:p>
            <a:pPr lvl="1"/>
            <a:r>
              <a:rPr lang="en-US" dirty="0"/>
              <a:t>DLM training module(s) and passed the post-test(s)</a:t>
            </a:r>
          </a:p>
          <a:p>
            <a:pPr lvl="1"/>
            <a:r>
              <a:rPr lang="en-US" dirty="0"/>
              <a:t>DLM </a:t>
            </a:r>
            <a:r>
              <a:rPr lang="en-US" dirty="0">
                <a:hlinkClick r:id="rId3"/>
              </a:rPr>
              <a:t>Test Administration Manual </a:t>
            </a:r>
            <a:r>
              <a:rPr lang="en-US" dirty="0"/>
              <a:t>and </a:t>
            </a:r>
            <a:r>
              <a:rPr lang="en-US" dirty="0">
                <a:hlinkClick r:id="rId4"/>
              </a:rPr>
              <a:t>Accessibility Manual</a:t>
            </a:r>
            <a:endParaRPr lang="en-US" dirty="0"/>
          </a:p>
          <a:p>
            <a:r>
              <a:rPr lang="en-US" dirty="0"/>
              <a:t>Data Managers must review:</a:t>
            </a:r>
          </a:p>
          <a:p>
            <a:pPr lvl="1"/>
            <a:r>
              <a:rPr lang="en-US" dirty="0"/>
              <a:t>Data Manager Training Module PowerPoint</a:t>
            </a:r>
          </a:p>
          <a:p>
            <a:pPr lvl="1"/>
            <a:r>
              <a:rPr lang="en-US" dirty="0"/>
              <a:t>Managing Student Moves and Special Circumstances PowerPoint and applicable DLM resources</a:t>
            </a:r>
          </a:p>
        </p:txBody>
      </p:sp>
      <p:sp>
        <p:nvSpPr>
          <p:cNvPr id="5" name="Slide Number Placeholder 4"/>
          <p:cNvSpPr>
            <a:spLocks noGrp="1"/>
          </p:cNvSpPr>
          <p:nvPr>
            <p:ph type="sldNum" sz="quarter" idx="10"/>
          </p:nvPr>
        </p:nvSpPr>
        <p:spPr/>
        <p:txBody>
          <a:bodyPr/>
          <a:lstStyle/>
          <a:p>
            <a:fld id="{3E2C0D1D-59B7-45BC-A3E1-FBABA70C494B}" type="slidenum">
              <a:rPr lang="en-US" smtClean="0"/>
              <a:pPr/>
              <a:t>4</a:t>
            </a:fld>
            <a:endParaRPr lang="en-US"/>
          </a:p>
        </p:txBody>
      </p:sp>
    </p:spTree>
    <p:extLst>
      <p:ext uri="{BB962C8B-B14F-4D97-AF65-F5344CB8AC3E}">
        <p14:creationId xmlns:p14="http://schemas.microsoft.com/office/powerpoint/2010/main" val="3119647087"/>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Practice Testlet Information (2 of 2)</a:t>
            </a:r>
          </a:p>
        </p:txBody>
      </p:sp>
      <p:sp>
        <p:nvSpPr>
          <p:cNvPr id="5" name="Content Placeholder 4"/>
          <p:cNvSpPr>
            <a:spLocks noGrp="1"/>
          </p:cNvSpPr>
          <p:nvPr>
            <p:ph type="body" sz="quarter" idx="11"/>
          </p:nvPr>
        </p:nvSpPr>
        <p:spPr/>
        <p:txBody>
          <a:bodyPr>
            <a:normAutofit fontScale="77500" lnSpcReduction="20000"/>
          </a:bodyPr>
          <a:lstStyle/>
          <a:p>
            <a:pPr marL="0" indent="0">
              <a:buNone/>
            </a:pPr>
            <a:r>
              <a:rPr lang="en-US" dirty="0"/>
              <a:t>The purposes of using the practice </a:t>
            </a:r>
            <a:r>
              <a:rPr lang="en-US" dirty="0" err="1"/>
              <a:t>testlets</a:t>
            </a:r>
            <a:r>
              <a:rPr lang="en-US" dirty="0"/>
              <a:t> are to:</a:t>
            </a:r>
          </a:p>
          <a:p>
            <a:pPr lvl="1"/>
            <a:r>
              <a:rPr lang="en-US" dirty="0"/>
              <a:t> Confirm that the accessibility features engaged are appropriate for the student;</a:t>
            </a:r>
          </a:p>
          <a:p>
            <a:pPr lvl="2"/>
            <a:r>
              <a:rPr lang="en-US" dirty="0"/>
              <a:t>If they are not you may revise the PNP before administering the Spring assessments.</a:t>
            </a:r>
          </a:p>
          <a:p>
            <a:pPr lvl="1"/>
            <a:r>
              <a:rPr lang="en-US" dirty="0"/>
              <a:t>Give the student experience with the online test prior to answering live test questions;</a:t>
            </a:r>
          </a:p>
          <a:p>
            <a:pPr lvl="1"/>
            <a:r>
              <a:rPr lang="en-US" dirty="0"/>
              <a:t>Allow the student and teacher to be aware of the computer features; and</a:t>
            </a:r>
          </a:p>
          <a:p>
            <a:pPr lvl="1"/>
            <a:r>
              <a:rPr lang="en-US" dirty="0"/>
              <a:t>Help to determine whether the student or teacher would use the computer mouse during testing.</a:t>
            </a:r>
          </a:p>
        </p:txBody>
      </p:sp>
      <p:sp>
        <p:nvSpPr>
          <p:cNvPr id="10" name="Slide Number Placeholder 9"/>
          <p:cNvSpPr>
            <a:spLocks noGrp="1"/>
          </p:cNvSpPr>
          <p:nvPr>
            <p:ph type="sldNum" sz="quarter" idx="10"/>
          </p:nvPr>
        </p:nvSpPr>
        <p:spPr/>
        <p:txBody>
          <a:bodyPr/>
          <a:lstStyle/>
          <a:p>
            <a:fld id="{683D04AB-6D5E-40E3-B005-6F50577D65F7}" type="slidenum">
              <a:rPr lang="en-US" smtClean="0"/>
              <a:pPr/>
              <a:t>40</a:t>
            </a:fld>
            <a:endParaRPr lang="en-US"/>
          </a:p>
        </p:txBody>
      </p:sp>
    </p:spTree>
    <p:extLst>
      <p:ext uri="{BB962C8B-B14F-4D97-AF65-F5344CB8AC3E}">
        <p14:creationId xmlns:p14="http://schemas.microsoft.com/office/powerpoint/2010/main" val="3939098531"/>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Practice and Released Testlets</a:t>
            </a:r>
          </a:p>
        </p:txBody>
      </p:sp>
      <p:sp>
        <p:nvSpPr>
          <p:cNvPr id="3" name="Content Placeholder 2"/>
          <p:cNvSpPr>
            <a:spLocks noGrp="1"/>
          </p:cNvSpPr>
          <p:nvPr>
            <p:ph type="body" sz="quarter" idx="11"/>
          </p:nvPr>
        </p:nvSpPr>
        <p:spPr/>
        <p:txBody>
          <a:bodyPr>
            <a:normAutofit/>
          </a:bodyPr>
          <a:lstStyle/>
          <a:p>
            <a:pPr marL="0" indent="0">
              <a:buNone/>
            </a:pPr>
            <a:r>
              <a:rPr lang="en-US" dirty="0"/>
              <a:t>In addition to the practice </a:t>
            </a:r>
            <a:r>
              <a:rPr lang="en-US" dirty="0" err="1"/>
              <a:t>testlet</a:t>
            </a:r>
            <a:r>
              <a:rPr lang="en-US" dirty="0"/>
              <a:t> information contained in the </a:t>
            </a:r>
            <a:r>
              <a:rPr lang="en-US" dirty="0">
                <a:hlinkClick r:id="rId3"/>
              </a:rPr>
              <a:t>Test Administration Manual</a:t>
            </a:r>
            <a:r>
              <a:rPr lang="en-US" dirty="0"/>
              <a:t>, click to the links below for more information on practice activities and released </a:t>
            </a:r>
            <a:r>
              <a:rPr lang="en-US" dirty="0" err="1"/>
              <a:t>testlets</a:t>
            </a:r>
            <a:r>
              <a:rPr lang="en-US" dirty="0"/>
              <a:t> by content area: </a:t>
            </a:r>
            <a:r>
              <a:rPr lang="en-US" dirty="0">
                <a:hlinkClick r:id="rId4"/>
              </a:rPr>
              <a:t>Educator Resource Page from the DLM</a:t>
            </a:r>
            <a:endParaRPr lang="en-US" dirty="0">
              <a:hlinkClick r:id="rId5"/>
            </a:endParaRPr>
          </a:p>
        </p:txBody>
      </p:sp>
      <p:sp>
        <p:nvSpPr>
          <p:cNvPr id="5" name="Slide Number Placeholder 4"/>
          <p:cNvSpPr>
            <a:spLocks noGrp="1"/>
          </p:cNvSpPr>
          <p:nvPr>
            <p:ph type="sldNum" sz="quarter" idx="10"/>
          </p:nvPr>
        </p:nvSpPr>
        <p:spPr/>
        <p:txBody>
          <a:bodyPr/>
          <a:lstStyle/>
          <a:p>
            <a:fld id="{3E2C0D1D-59B7-45BC-A3E1-FBABA70C494B}" type="slidenum">
              <a:rPr lang="en-US" smtClean="0"/>
              <a:pPr/>
              <a:t>41</a:t>
            </a:fld>
            <a:endParaRPr lang="en-US"/>
          </a:p>
        </p:txBody>
      </p:sp>
    </p:spTree>
    <p:extLst>
      <p:ext uri="{BB962C8B-B14F-4D97-AF65-F5344CB8AC3E}">
        <p14:creationId xmlns:p14="http://schemas.microsoft.com/office/powerpoint/2010/main" val="1799770745"/>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Additional Information</a:t>
            </a:r>
          </a:p>
        </p:txBody>
      </p:sp>
      <p:sp>
        <p:nvSpPr>
          <p:cNvPr id="5" name="Slide Number Placeholder 4"/>
          <p:cNvSpPr>
            <a:spLocks noGrp="1"/>
          </p:cNvSpPr>
          <p:nvPr>
            <p:ph type="sldNum" sz="quarter" idx="12"/>
          </p:nvPr>
        </p:nvSpPr>
        <p:spPr/>
        <p:txBody>
          <a:bodyPr/>
          <a:lstStyle/>
          <a:p>
            <a:fld id="{3E2C0D1D-59B7-45BC-A3E1-FBABA70C494B}" type="slidenum">
              <a:rPr lang="en-US" smtClean="0"/>
              <a:pPr/>
              <a:t>42</a:t>
            </a:fld>
            <a:endParaRPr lang="en-US"/>
          </a:p>
        </p:txBody>
      </p:sp>
    </p:spTree>
  </p:cSld>
  <p:clrMapOvr>
    <a:masterClrMapping/>
  </p:clrMapOvr>
  <p:transition spd="slow" advTm="8587"/>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Educator Resource Documents</a:t>
            </a:r>
          </a:p>
        </p:txBody>
      </p:sp>
      <p:sp>
        <p:nvSpPr>
          <p:cNvPr id="7" name="Content Placeholder 6"/>
          <p:cNvSpPr>
            <a:spLocks noGrp="1"/>
          </p:cNvSpPr>
          <p:nvPr>
            <p:ph type="body" sz="quarter" idx="11"/>
          </p:nvPr>
        </p:nvSpPr>
        <p:spPr>
          <a:xfrm>
            <a:off x="171450" y="1126475"/>
            <a:ext cx="11849100" cy="4963821"/>
          </a:xfrm>
        </p:spPr>
        <p:txBody>
          <a:bodyPr>
            <a:normAutofit lnSpcReduction="10000"/>
          </a:bodyPr>
          <a:lstStyle/>
          <a:p>
            <a:r>
              <a:rPr lang="en-US" sz="1800" dirty="0"/>
              <a:t>Please review the materials found on the NJ DLM webpage by using the following filters: </a:t>
            </a:r>
          </a:p>
          <a:p>
            <a:pPr lvl="1"/>
            <a:r>
              <a:rPr lang="en-US" sz="1600" dirty="0"/>
              <a:t>Role: Teacher</a:t>
            </a:r>
          </a:p>
          <a:p>
            <a:pPr lvl="1"/>
            <a:r>
              <a:rPr lang="en-US" sz="1600" dirty="0"/>
              <a:t>Resource Category: Instructional Resources</a:t>
            </a:r>
          </a:p>
          <a:p>
            <a:r>
              <a:rPr lang="en-US" sz="1800" dirty="0"/>
              <a:t>Materials include: </a:t>
            </a:r>
          </a:p>
          <a:p>
            <a:pPr lvl="1"/>
            <a:r>
              <a:rPr lang="en-US" sz="1600" dirty="0"/>
              <a:t>Complete lists and designations of tested Essential Elements (EEs) for ELA, math, and science</a:t>
            </a:r>
          </a:p>
          <a:p>
            <a:pPr lvl="1"/>
            <a:r>
              <a:rPr lang="en-US" sz="1600" dirty="0"/>
              <a:t>Math glossary and ELA familiar texts</a:t>
            </a:r>
          </a:p>
          <a:p>
            <a:pPr lvl="1"/>
            <a:r>
              <a:rPr lang="en-US" sz="1600" dirty="0"/>
              <a:t>Writing test FAQ and video</a:t>
            </a:r>
          </a:p>
          <a:p>
            <a:pPr lvl="1"/>
            <a:r>
              <a:rPr lang="en-US" sz="1600" dirty="0"/>
              <a:t>Science Instructional Activities</a:t>
            </a:r>
          </a:p>
          <a:p>
            <a:pPr lvl="1"/>
            <a:r>
              <a:rPr lang="en-US" sz="1600" dirty="0"/>
              <a:t>Link to DLM Educator instructional and informational videos</a:t>
            </a:r>
          </a:p>
          <a:p>
            <a:pPr lvl="1"/>
            <a:r>
              <a:rPr lang="en-US" sz="1600" dirty="0"/>
              <a:t>List of manipulatives for the spring YE test will be available early February on the Educator Resource page</a:t>
            </a:r>
          </a:p>
        </p:txBody>
      </p:sp>
      <p:sp>
        <p:nvSpPr>
          <p:cNvPr id="5" name="Slide Number Placeholder 4"/>
          <p:cNvSpPr>
            <a:spLocks noGrp="1"/>
          </p:cNvSpPr>
          <p:nvPr>
            <p:ph type="sldNum" sz="quarter" idx="10"/>
          </p:nvPr>
        </p:nvSpPr>
        <p:spPr/>
        <p:txBody>
          <a:bodyPr/>
          <a:lstStyle/>
          <a:p>
            <a:fld id="{683D04AB-6D5E-40E3-B005-6F50577D65F7}" type="slidenum">
              <a:rPr lang="en-US" smtClean="0"/>
              <a:pPr/>
              <a:t>43</a:t>
            </a:fld>
            <a:endParaRPr lang="en-US"/>
          </a:p>
        </p:txBody>
      </p:sp>
    </p:spTree>
  </p:cSld>
  <p:clrMapOvr>
    <a:masterClrMapping/>
  </p:clrMapOvr>
  <p:transition spd="slow" advTm="45184"/>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Grade Level Manipulatives List</a:t>
            </a:r>
          </a:p>
        </p:txBody>
      </p:sp>
      <p:sp>
        <p:nvSpPr>
          <p:cNvPr id="5" name="Content Placeholder 4"/>
          <p:cNvSpPr>
            <a:spLocks noGrp="1"/>
          </p:cNvSpPr>
          <p:nvPr>
            <p:ph type="body" sz="quarter" idx="11"/>
          </p:nvPr>
        </p:nvSpPr>
        <p:spPr/>
        <p:txBody>
          <a:bodyPr>
            <a:normAutofit fontScale="55000" lnSpcReduction="20000"/>
          </a:bodyPr>
          <a:lstStyle/>
          <a:p>
            <a:r>
              <a:rPr lang="en-US" dirty="0"/>
              <a:t>The grade level list of manipulatives that may be needed for the YE assessment will be available in February.</a:t>
            </a:r>
          </a:p>
          <a:p>
            <a:r>
              <a:rPr lang="en-US" dirty="0"/>
              <a:t>The lists will be found on the NJ DLM webpage by using the following filters: </a:t>
            </a:r>
          </a:p>
          <a:p>
            <a:pPr lvl="1"/>
            <a:r>
              <a:rPr lang="en-US" dirty="0"/>
              <a:t>Role: Teacher</a:t>
            </a:r>
          </a:p>
          <a:p>
            <a:pPr lvl="1"/>
            <a:r>
              <a:rPr lang="en-US" dirty="0"/>
              <a:t>Resource Category: Instructional Resources</a:t>
            </a:r>
          </a:p>
          <a:p>
            <a:r>
              <a:rPr lang="en-US" dirty="0"/>
              <a:t>Please note that in science, some </a:t>
            </a:r>
            <a:r>
              <a:rPr lang="en-US" dirty="0" err="1"/>
              <a:t>testlets</a:t>
            </a:r>
            <a:r>
              <a:rPr lang="en-US" dirty="0"/>
              <a:t> will have picture response cards included in the TIPs page for use in place of manipulatives. These should be printed on a color printer.</a:t>
            </a:r>
          </a:p>
          <a:p>
            <a:r>
              <a:rPr lang="en-US" dirty="0"/>
              <a:t>The testlet specific list of manipulatives needed are only on the individual student’s Testlet Information Page (TIPs). </a:t>
            </a:r>
          </a:p>
          <a:p>
            <a:pPr lvl="1"/>
            <a:r>
              <a:rPr lang="en-US" dirty="0"/>
              <a:t>The TIPs are available once the first testlet is assigned for a student, and are only provided one at a time, for each new testlet is generated. </a:t>
            </a:r>
          </a:p>
        </p:txBody>
      </p:sp>
      <p:sp>
        <p:nvSpPr>
          <p:cNvPr id="9" name="Slide Number Placeholder 8"/>
          <p:cNvSpPr>
            <a:spLocks noGrp="1"/>
          </p:cNvSpPr>
          <p:nvPr>
            <p:ph type="sldNum" sz="quarter" idx="10"/>
          </p:nvPr>
        </p:nvSpPr>
        <p:spPr/>
        <p:txBody>
          <a:bodyPr/>
          <a:lstStyle/>
          <a:p>
            <a:fld id="{683D04AB-6D5E-40E3-B005-6F50577D65F7}" type="slidenum">
              <a:rPr lang="en-US" smtClean="0"/>
              <a:pPr/>
              <a:t>44</a:t>
            </a:fld>
            <a:endParaRPr lang="en-US"/>
          </a:p>
        </p:txBody>
      </p:sp>
    </p:spTree>
  </p:cSld>
  <p:clrMapOvr>
    <a:masterClrMapping/>
  </p:clrMapOvr>
  <p:transition spd="slow" advTm="22851"/>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Writing Testlets</a:t>
            </a:r>
          </a:p>
        </p:txBody>
      </p:sp>
      <p:sp>
        <p:nvSpPr>
          <p:cNvPr id="3" name="Content Placeholder 2"/>
          <p:cNvSpPr>
            <a:spLocks noGrp="1"/>
          </p:cNvSpPr>
          <p:nvPr>
            <p:ph type="body" sz="quarter" idx="11"/>
          </p:nvPr>
        </p:nvSpPr>
        <p:spPr/>
        <p:txBody>
          <a:bodyPr>
            <a:normAutofit fontScale="62500" lnSpcReduction="20000"/>
          </a:bodyPr>
          <a:lstStyle/>
          <a:p>
            <a:r>
              <a:rPr lang="en-US" dirty="0"/>
              <a:t>DLM assess both emergent writing and conventional writing.</a:t>
            </a:r>
          </a:p>
          <a:p>
            <a:r>
              <a:rPr lang="en-US" dirty="0"/>
              <a:t>Each student is assessed on one of the two types.</a:t>
            </a:r>
          </a:p>
          <a:p>
            <a:r>
              <a:rPr lang="en-US" dirty="0"/>
              <a:t>Writing testlets are similar to DLM teacher administered testlets. The test administrator engages the student in a scripted activity outside of the Kite system. The test administrator then enters observations and ratings into the system.</a:t>
            </a:r>
          </a:p>
          <a:p>
            <a:r>
              <a:rPr lang="en-US" dirty="0"/>
              <a:t>Writing </a:t>
            </a:r>
            <a:r>
              <a:rPr lang="en-US" dirty="0" err="1"/>
              <a:t>testlets</a:t>
            </a:r>
            <a:r>
              <a:rPr lang="en-US" dirty="0"/>
              <a:t> take 10 to 20 minutes.</a:t>
            </a:r>
          </a:p>
          <a:p>
            <a:r>
              <a:rPr lang="en-US" dirty="0"/>
              <a:t>The student’s writing response must be retained unless the student is using a whiteboard or other system that does not produce a hard copy response.</a:t>
            </a:r>
          </a:p>
          <a:p>
            <a:r>
              <a:rPr lang="en-US" dirty="0"/>
              <a:t>See the NJ DLM </a:t>
            </a:r>
            <a:r>
              <a:rPr lang="en-US" dirty="0">
                <a:hlinkClick r:id="rId3"/>
              </a:rPr>
              <a:t>Educator Resource Page </a:t>
            </a:r>
            <a:r>
              <a:rPr lang="en-US" dirty="0"/>
              <a:t>for further information and FAQs.</a:t>
            </a:r>
          </a:p>
        </p:txBody>
      </p:sp>
      <p:sp>
        <p:nvSpPr>
          <p:cNvPr id="5" name="Slide Number Placeholder 4"/>
          <p:cNvSpPr>
            <a:spLocks noGrp="1"/>
          </p:cNvSpPr>
          <p:nvPr>
            <p:ph type="sldNum" sz="quarter" idx="10"/>
          </p:nvPr>
        </p:nvSpPr>
        <p:spPr/>
        <p:txBody>
          <a:bodyPr/>
          <a:lstStyle/>
          <a:p>
            <a:fld id="{3E2C0D1D-59B7-45BC-A3E1-FBABA70C494B}" type="slidenum">
              <a:rPr lang="en-US" smtClean="0"/>
              <a:pPr/>
              <a:t>45</a:t>
            </a:fld>
            <a:endParaRPr lang="en-US"/>
          </a:p>
        </p:txBody>
      </p:sp>
    </p:spTree>
    <p:extLst>
      <p:ext uri="{BB962C8B-B14F-4D97-AF65-F5344CB8AC3E}">
        <p14:creationId xmlns:p14="http://schemas.microsoft.com/office/powerpoint/2010/main" val="1887625761"/>
      </p:ext>
    </p:extLst>
  </p:cSld>
  <p:clrMapOvr>
    <a:masterClrMapping/>
  </p:clrMapOvr>
  <p:transition spd="slow" advTm="39204"/>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Engagement Activities</a:t>
            </a:r>
          </a:p>
        </p:txBody>
      </p:sp>
      <p:sp>
        <p:nvSpPr>
          <p:cNvPr id="3" name="Content Placeholder 2"/>
          <p:cNvSpPr>
            <a:spLocks noGrp="1"/>
          </p:cNvSpPr>
          <p:nvPr>
            <p:ph type="body" sz="quarter" idx="11"/>
          </p:nvPr>
        </p:nvSpPr>
        <p:spPr/>
        <p:txBody>
          <a:bodyPr>
            <a:normAutofit fontScale="85000" lnSpcReduction="10000"/>
          </a:bodyPr>
          <a:lstStyle/>
          <a:p>
            <a:r>
              <a:rPr lang="en-US" dirty="0"/>
              <a:t>Engagement activities are present in the </a:t>
            </a:r>
            <a:r>
              <a:rPr lang="en-US" dirty="0" err="1"/>
              <a:t>testlets</a:t>
            </a:r>
            <a:r>
              <a:rPr lang="en-US" dirty="0"/>
              <a:t>.</a:t>
            </a:r>
          </a:p>
          <a:p>
            <a:r>
              <a:rPr lang="en-US" dirty="0"/>
              <a:t>The engagement activities do not require a student response to a DLM test question.</a:t>
            </a:r>
          </a:p>
          <a:p>
            <a:r>
              <a:rPr lang="en-US" dirty="0"/>
              <a:t>The test administrator will engage the student in the activity and may ask factual questions. </a:t>
            </a:r>
          </a:p>
          <a:p>
            <a:r>
              <a:rPr lang="en-US" dirty="0"/>
              <a:t>The activities are meant to give the student a context for the questions, taps and activates prior knowledge and experience, and/or introduces the concept(s) to be addressed.</a:t>
            </a:r>
          </a:p>
        </p:txBody>
      </p:sp>
      <p:sp>
        <p:nvSpPr>
          <p:cNvPr id="4" name="Slide Number Placeholder 3"/>
          <p:cNvSpPr>
            <a:spLocks noGrp="1"/>
          </p:cNvSpPr>
          <p:nvPr>
            <p:ph type="sldNum" sz="quarter" idx="10"/>
          </p:nvPr>
        </p:nvSpPr>
        <p:spPr/>
        <p:txBody>
          <a:bodyPr/>
          <a:lstStyle/>
          <a:p>
            <a:fld id="{3E2C0D1D-59B7-45BC-A3E1-FBABA70C494B}" type="slidenum">
              <a:rPr lang="en-US" smtClean="0"/>
              <a:pPr/>
              <a:t>46</a:t>
            </a:fld>
            <a:endParaRPr lang="en-US"/>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Engagement in Math and Science</a:t>
            </a:r>
          </a:p>
        </p:txBody>
      </p:sp>
      <p:sp>
        <p:nvSpPr>
          <p:cNvPr id="3" name="Content Placeholder 2"/>
          <p:cNvSpPr>
            <a:spLocks noGrp="1"/>
          </p:cNvSpPr>
          <p:nvPr>
            <p:ph type="body" sz="quarter" idx="11"/>
          </p:nvPr>
        </p:nvSpPr>
        <p:spPr/>
        <p:txBody>
          <a:bodyPr>
            <a:normAutofit fontScale="92500" lnSpcReduction="10000"/>
          </a:bodyPr>
          <a:lstStyle/>
          <a:p>
            <a:r>
              <a:rPr lang="en-US" dirty="0"/>
              <a:t>Each math and science </a:t>
            </a:r>
            <a:r>
              <a:rPr lang="en-US" dirty="0" err="1"/>
              <a:t>testlet</a:t>
            </a:r>
            <a:r>
              <a:rPr lang="en-US" dirty="0"/>
              <a:t> will have an engagement activity prior to the first test question.</a:t>
            </a:r>
          </a:p>
          <a:p>
            <a:r>
              <a:rPr lang="en-US" dirty="0"/>
              <a:t>The test administrator may choose to ask the student factual questions about the text and graphics to facilitate interaction with the material.</a:t>
            </a:r>
          </a:p>
          <a:p>
            <a:r>
              <a:rPr lang="en-US" dirty="0"/>
              <a:t>The engagement activity does not require a DLM test question response; it is meant to give the student a context for the questions and activate prior knowledge.</a:t>
            </a:r>
          </a:p>
        </p:txBody>
      </p:sp>
      <p:sp>
        <p:nvSpPr>
          <p:cNvPr id="4" name="Slide Number Placeholder 3"/>
          <p:cNvSpPr>
            <a:spLocks noGrp="1"/>
          </p:cNvSpPr>
          <p:nvPr>
            <p:ph type="sldNum" sz="quarter" idx="10"/>
          </p:nvPr>
        </p:nvSpPr>
        <p:spPr/>
        <p:txBody>
          <a:bodyPr/>
          <a:lstStyle/>
          <a:p>
            <a:fld id="{3E2C0D1D-59B7-45BC-A3E1-FBABA70C494B}" type="slidenum">
              <a:rPr lang="en-US" smtClean="0"/>
              <a:pPr/>
              <a:t>47</a:t>
            </a:fld>
            <a:endParaRPr lang="en-US"/>
          </a:p>
        </p:txBody>
      </p:sp>
    </p:spTree>
    <p:extLst>
      <p:ext uri="{BB962C8B-B14F-4D97-AF65-F5344CB8AC3E}">
        <p14:creationId xmlns:p14="http://schemas.microsoft.com/office/powerpoint/2010/main" val="984244190"/>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Engagement in ELA - Reading</a:t>
            </a:r>
          </a:p>
        </p:txBody>
      </p:sp>
      <p:sp>
        <p:nvSpPr>
          <p:cNvPr id="3" name="Content Placeholder 2"/>
          <p:cNvSpPr>
            <a:spLocks noGrp="1"/>
          </p:cNvSpPr>
          <p:nvPr>
            <p:ph type="body" sz="quarter" idx="11"/>
          </p:nvPr>
        </p:nvSpPr>
        <p:spPr/>
        <p:txBody>
          <a:bodyPr>
            <a:normAutofit fontScale="85000" lnSpcReduction="20000"/>
          </a:bodyPr>
          <a:lstStyle/>
          <a:p>
            <a:r>
              <a:rPr lang="en-US" dirty="0"/>
              <a:t>The first reading of the text is the engagement activity.</a:t>
            </a:r>
          </a:p>
          <a:p>
            <a:r>
              <a:rPr lang="en-US" dirty="0"/>
              <a:t>This first read-through is considered a shared reading activity.</a:t>
            </a:r>
          </a:p>
          <a:p>
            <a:r>
              <a:rPr lang="en-US" dirty="0"/>
              <a:t>The test administrator may ask factual questions about the text and graphics. This is to facilitate student interaction and engagement with the information, with the hope of promoting student comprehension.</a:t>
            </a:r>
          </a:p>
          <a:p>
            <a:r>
              <a:rPr lang="en-US" dirty="0"/>
              <a:t>Sample questions could be: “what is the boy holding in the picture?” or “how many turtles are on the rock?”</a:t>
            </a:r>
          </a:p>
        </p:txBody>
      </p:sp>
      <p:sp>
        <p:nvSpPr>
          <p:cNvPr id="4" name="Slide Number Placeholder 3"/>
          <p:cNvSpPr>
            <a:spLocks noGrp="1"/>
          </p:cNvSpPr>
          <p:nvPr>
            <p:ph type="sldNum" sz="quarter" idx="10"/>
          </p:nvPr>
        </p:nvSpPr>
        <p:spPr/>
        <p:txBody>
          <a:bodyPr/>
          <a:lstStyle/>
          <a:p>
            <a:fld id="{3E2C0D1D-59B7-45BC-A3E1-FBABA70C494B}" type="slidenum">
              <a:rPr lang="en-US" smtClean="0"/>
              <a:pPr/>
              <a:t>48</a:t>
            </a:fld>
            <a:endParaRPr lang="en-US"/>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District Communication</a:t>
            </a:r>
          </a:p>
        </p:txBody>
      </p:sp>
      <p:sp>
        <p:nvSpPr>
          <p:cNvPr id="3" name="Content Placeholder 2"/>
          <p:cNvSpPr>
            <a:spLocks noGrp="1"/>
          </p:cNvSpPr>
          <p:nvPr>
            <p:ph type="body" sz="quarter" idx="11"/>
          </p:nvPr>
        </p:nvSpPr>
        <p:spPr>
          <a:xfrm>
            <a:off x="171451" y="1222375"/>
            <a:ext cx="11849100" cy="5169094"/>
          </a:xfrm>
        </p:spPr>
        <p:txBody>
          <a:bodyPr>
            <a:normAutofit fontScale="62500" lnSpcReduction="20000"/>
          </a:bodyPr>
          <a:lstStyle/>
          <a:p>
            <a:r>
              <a:rPr lang="en-US" dirty="0"/>
              <a:t>Districts must share information among staff and ensure that all DLM teachers are prepared for instruction and testing.</a:t>
            </a:r>
          </a:p>
          <a:p>
            <a:r>
              <a:rPr lang="en-US" dirty="0"/>
              <a:t>Districts should provide parents/guardians with information about the DLM assessment and how the results are used to guide student instruction. </a:t>
            </a:r>
          </a:p>
          <a:p>
            <a:r>
              <a:rPr lang="en-US" dirty="0"/>
              <a:t>The Assessment Coordinator must provide turnkey training to all administrators and teachers involved in testing, as well as provide copies or web links to the required training materials. </a:t>
            </a:r>
          </a:p>
          <a:p>
            <a:r>
              <a:rPr lang="en-US" dirty="0"/>
              <a:t>Only the Assessment Coordinator, Data Manager, and Technology Representative should contact the DLM help desk or NJDOE with questions.</a:t>
            </a:r>
          </a:p>
          <a:p>
            <a:pPr lvl="1"/>
            <a:r>
              <a:rPr lang="en-US" dirty="0"/>
              <a:t>Other staff should communicate their questions to these individuals with specific error references and/or training material page references so the necessary information is communicated to the DLM help desk or NJDOE.</a:t>
            </a:r>
          </a:p>
        </p:txBody>
      </p:sp>
      <p:sp>
        <p:nvSpPr>
          <p:cNvPr id="9" name="Slide Number Placeholder 8"/>
          <p:cNvSpPr>
            <a:spLocks noGrp="1"/>
          </p:cNvSpPr>
          <p:nvPr>
            <p:ph type="sldNum" sz="quarter" idx="10"/>
          </p:nvPr>
        </p:nvSpPr>
        <p:spPr/>
        <p:txBody>
          <a:bodyPr/>
          <a:lstStyle/>
          <a:p>
            <a:fld id="{683D04AB-6D5E-40E3-B005-6F50577D65F7}" type="slidenum">
              <a:rPr lang="en-US" smtClean="0"/>
              <a:pPr/>
              <a:t>49</a:t>
            </a:fld>
            <a:endParaRPr lang="en-US"/>
          </a:p>
        </p:txBody>
      </p:sp>
    </p:spTree>
    <p:extLst>
      <p:ext uri="{BB962C8B-B14F-4D97-AF65-F5344CB8AC3E}">
        <p14:creationId xmlns:p14="http://schemas.microsoft.com/office/powerpoint/2010/main" val="128267360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in this Presentation</a:t>
            </a:r>
          </a:p>
        </p:txBody>
      </p:sp>
      <p:sp>
        <p:nvSpPr>
          <p:cNvPr id="5" name="Slide Number Placeholder 4"/>
          <p:cNvSpPr>
            <a:spLocks noGrp="1"/>
          </p:cNvSpPr>
          <p:nvPr>
            <p:ph type="sldNum" sz="quarter" idx="10"/>
          </p:nvPr>
        </p:nvSpPr>
        <p:spPr/>
        <p:txBody>
          <a:bodyPr/>
          <a:lstStyle/>
          <a:p>
            <a:fld id="{3E2C0D1D-59B7-45BC-A3E1-FBABA70C494B}" type="slidenum">
              <a:rPr lang="en-US" smtClean="0"/>
              <a:pPr/>
              <a:t>5</a:t>
            </a:fld>
            <a:endParaRPr lang="en-US"/>
          </a:p>
        </p:txBody>
      </p:sp>
      <p:graphicFrame>
        <p:nvGraphicFramePr>
          <p:cNvPr id="8" name="Content Placeholder 7">
            <a:extLst>
              <a:ext uri="{FF2B5EF4-FFF2-40B4-BE49-F238E27FC236}">
                <a16:creationId xmlns:a16="http://schemas.microsoft.com/office/drawing/2014/main" id="{42448F1E-5EE8-4FA5-ACB8-B6D7ADDAEF97}"/>
              </a:ext>
            </a:extLst>
          </p:cNvPr>
          <p:cNvGraphicFramePr>
            <a:graphicFrameLocks noGrp="1"/>
          </p:cNvGraphicFramePr>
          <p:nvPr>
            <p:ph idx="4294967295"/>
            <p:extLst>
              <p:ext uri="{D42A27DB-BD31-4B8C-83A1-F6EECF244321}">
                <p14:modId xmlns:p14="http://schemas.microsoft.com/office/powerpoint/2010/main" val="3542685956"/>
              </p:ext>
            </p:extLst>
          </p:nvPr>
        </p:nvGraphicFramePr>
        <p:xfrm>
          <a:off x="613955" y="2092371"/>
          <a:ext cx="10515600" cy="2011680"/>
        </p:xfrm>
        <a:graphic>
          <a:graphicData uri="http://schemas.openxmlformats.org/drawingml/2006/table">
            <a:tbl>
              <a:tblPr firstRow="1" bandRow="1">
                <a:tableStyleId>{5DA37D80-6434-44D0-A028-1B22A696006F}</a:tableStyleId>
              </a:tblPr>
              <a:tblGrid>
                <a:gridCol w="6728012">
                  <a:extLst>
                    <a:ext uri="{9D8B030D-6E8A-4147-A177-3AD203B41FA5}">
                      <a16:colId xmlns:a16="http://schemas.microsoft.com/office/drawing/2014/main" val="3233824471"/>
                    </a:ext>
                  </a:extLst>
                </a:gridCol>
                <a:gridCol w="3787588">
                  <a:extLst>
                    <a:ext uri="{9D8B030D-6E8A-4147-A177-3AD203B41FA5}">
                      <a16:colId xmlns:a16="http://schemas.microsoft.com/office/drawing/2014/main" val="2092831051"/>
                    </a:ext>
                  </a:extLst>
                </a:gridCol>
              </a:tblGrid>
              <a:tr h="234688">
                <a:tc>
                  <a:txBody>
                    <a:bodyPr/>
                    <a:lstStyle/>
                    <a:p>
                      <a:r>
                        <a:rPr lang="en-US" sz="1600" dirty="0"/>
                        <a:t>Topic</a:t>
                      </a:r>
                    </a:p>
                  </a:txBody>
                  <a:tcPr/>
                </a:tc>
                <a:tc>
                  <a:txBody>
                    <a:bodyPr/>
                    <a:lstStyle/>
                    <a:p>
                      <a:r>
                        <a:rPr lang="en-US" sz="1600"/>
                        <a:t>Slides</a:t>
                      </a:r>
                    </a:p>
                  </a:txBody>
                  <a:tcPr/>
                </a:tc>
                <a:extLst>
                  <a:ext uri="{0D108BD9-81ED-4DB2-BD59-A6C34878D82A}">
                    <a16:rowId xmlns:a16="http://schemas.microsoft.com/office/drawing/2014/main" val="2163584180"/>
                  </a:ext>
                </a:extLst>
              </a:tr>
              <a:tr h="234688">
                <a:tc>
                  <a:txBody>
                    <a:bodyPr/>
                    <a:lstStyle/>
                    <a:p>
                      <a:r>
                        <a:rPr lang="en-US" sz="1600" dirty="0"/>
                        <a:t>General Test Information</a:t>
                      </a:r>
                    </a:p>
                  </a:txBody>
                  <a:tcPr/>
                </a:tc>
                <a:tc>
                  <a:txBody>
                    <a:bodyPr/>
                    <a:lstStyle/>
                    <a:p>
                      <a:r>
                        <a:rPr lang="en-US" sz="1600"/>
                        <a:t>6 to 9</a:t>
                      </a:r>
                    </a:p>
                  </a:txBody>
                  <a:tcPr/>
                </a:tc>
                <a:extLst>
                  <a:ext uri="{0D108BD9-81ED-4DB2-BD59-A6C34878D82A}">
                    <a16:rowId xmlns:a16="http://schemas.microsoft.com/office/drawing/2014/main" val="494077739"/>
                  </a:ext>
                </a:extLst>
              </a:tr>
              <a:tr h="234688">
                <a:tc>
                  <a:txBody>
                    <a:bodyPr/>
                    <a:lstStyle/>
                    <a:p>
                      <a:r>
                        <a:rPr lang="en-US" sz="1600"/>
                        <a:t>DLM Test Administrators</a:t>
                      </a:r>
                    </a:p>
                  </a:txBody>
                  <a:tcPr/>
                </a:tc>
                <a:tc>
                  <a:txBody>
                    <a:bodyPr/>
                    <a:lstStyle/>
                    <a:p>
                      <a:r>
                        <a:rPr lang="en-US" sz="1600"/>
                        <a:t>10 to 20</a:t>
                      </a:r>
                    </a:p>
                  </a:txBody>
                  <a:tcPr/>
                </a:tc>
                <a:extLst>
                  <a:ext uri="{0D108BD9-81ED-4DB2-BD59-A6C34878D82A}">
                    <a16:rowId xmlns:a16="http://schemas.microsoft.com/office/drawing/2014/main" val="3997497076"/>
                  </a:ext>
                </a:extLst>
              </a:tr>
              <a:tr h="129193">
                <a:tc>
                  <a:txBody>
                    <a:bodyPr/>
                    <a:lstStyle/>
                    <a:p>
                      <a:r>
                        <a:rPr lang="en-US" sz="1600"/>
                        <a:t>DLM Rosters and Student Surveys</a:t>
                      </a:r>
                    </a:p>
                  </a:txBody>
                  <a:tcPr/>
                </a:tc>
                <a:tc>
                  <a:txBody>
                    <a:bodyPr/>
                    <a:lstStyle/>
                    <a:p>
                      <a:r>
                        <a:rPr lang="en-US" sz="1600"/>
                        <a:t>21 to 35</a:t>
                      </a:r>
                    </a:p>
                  </a:txBody>
                  <a:tcPr/>
                </a:tc>
                <a:extLst>
                  <a:ext uri="{0D108BD9-81ED-4DB2-BD59-A6C34878D82A}">
                    <a16:rowId xmlns:a16="http://schemas.microsoft.com/office/drawing/2014/main" val="1366840892"/>
                  </a:ext>
                </a:extLst>
              </a:tr>
              <a:tr h="23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Student Folders and Preparation for Testing</a:t>
                      </a:r>
                    </a:p>
                  </a:txBody>
                  <a:tcPr/>
                </a:tc>
                <a:tc>
                  <a:txBody>
                    <a:bodyPr/>
                    <a:lstStyle/>
                    <a:p>
                      <a:r>
                        <a:rPr lang="en-US" sz="1600"/>
                        <a:t>36 to 40</a:t>
                      </a:r>
                    </a:p>
                  </a:txBody>
                  <a:tcPr/>
                </a:tc>
                <a:extLst>
                  <a:ext uri="{0D108BD9-81ED-4DB2-BD59-A6C34878D82A}">
                    <a16:rowId xmlns:a16="http://schemas.microsoft.com/office/drawing/2014/main" val="1342410610"/>
                  </a:ext>
                </a:extLst>
              </a:tr>
              <a:tr h="23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Additional Information</a:t>
                      </a:r>
                    </a:p>
                  </a:txBody>
                  <a:tcPr/>
                </a:tc>
                <a:tc>
                  <a:txBody>
                    <a:bodyPr/>
                    <a:lstStyle/>
                    <a:p>
                      <a:r>
                        <a:rPr lang="en-US" sz="1600" dirty="0"/>
                        <a:t>41 to 53</a:t>
                      </a:r>
                    </a:p>
                  </a:txBody>
                  <a:tcPr/>
                </a:tc>
                <a:extLst>
                  <a:ext uri="{0D108BD9-81ED-4DB2-BD59-A6C34878D82A}">
                    <a16:rowId xmlns:a16="http://schemas.microsoft.com/office/drawing/2014/main" val="653861759"/>
                  </a:ext>
                </a:extLst>
              </a:tr>
            </a:tbl>
          </a:graphicData>
        </a:graphic>
      </p:graphicFrame>
    </p:spTree>
    <p:extLst>
      <p:ext uri="{BB962C8B-B14F-4D97-AF65-F5344CB8AC3E}">
        <p14:creationId xmlns:p14="http://schemas.microsoft.com/office/powerpoint/2010/main" val="4000497625"/>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5549" y="235678"/>
            <a:ext cx="10096959" cy="747579"/>
          </a:xfrm>
        </p:spPr>
        <p:txBody>
          <a:bodyPr/>
          <a:lstStyle/>
          <a:p>
            <a:r>
              <a:rPr lang="en-US" sz="3600" dirty="0"/>
              <a:t>Personally Identifiable Information (PII) and Communication</a:t>
            </a:r>
          </a:p>
        </p:txBody>
      </p:sp>
      <p:sp>
        <p:nvSpPr>
          <p:cNvPr id="3" name="Content Placeholder 2"/>
          <p:cNvSpPr>
            <a:spLocks noGrp="1"/>
          </p:cNvSpPr>
          <p:nvPr>
            <p:ph type="body" sz="quarter" idx="11"/>
          </p:nvPr>
        </p:nvSpPr>
        <p:spPr/>
        <p:txBody>
          <a:bodyPr>
            <a:normAutofit fontScale="92500"/>
          </a:bodyPr>
          <a:lstStyle/>
          <a:p>
            <a:r>
              <a:rPr lang="en-US" dirty="0"/>
              <a:t>When emailing questions about a student, </a:t>
            </a:r>
            <a:r>
              <a:rPr lang="en-US" i="1" dirty="0"/>
              <a:t>only</a:t>
            </a:r>
            <a:r>
              <a:rPr lang="en-US" dirty="0"/>
              <a:t> include the</a:t>
            </a:r>
            <a:r>
              <a:rPr lang="en-US" b="1" dirty="0"/>
              <a:t> last four (4) digits of the SID </a:t>
            </a:r>
            <a:r>
              <a:rPr lang="en-US" dirty="0"/>
              <a:t>number (aka the NJSMART ID number assigned to the student).</a:t>
            </a:r>
          </a:p>
          <a:p>
            <a:r>
              <a:rPr lang="en-US" dirty="0"/>
              <a:t>This protects the student’s personally identifiable information (PII).</a:t>
            </a:r>
          </a:p>
          <a:p>
            <a:r>
              <a:rPr lang="en-US" dirty="0"/>
              <a:t>NJDOE will contact you if additional information to identify the student is needed.</a:t>
            </a:r>
          </a:p>
        </p:txBody>
      </p:sp>
      <p:sp>
        <p:nvSpPr>
          <p:cNvPr id="9" name="Slide Number Placeholder 8"/>
          <p:cNvSpPr>
            <a:spLocks noGrp="1"/>
          </p:cNvSpPr>
          <p:nvPr>
            <p:ph type="sldNum" sz="quarter" idx="10"/>
          </p:nvPr>
        </p:nvSpPr>
        <p:spPr/>
        <p:txBody>
          <a:bodyPr/>
          <a:lstStyle/>
          <a:p>
            <a:fld id="{683D04AB-6D5E-40E3-B005-6F50577D65F7}" type="slidenum">
              <a:rPr lang="en-US" smtClean="0"/>
              <a:pPr/>
              <a:t>50</a:t>
            </a:fld>
            <a:endParaRPr lang="en-US"/>
          </a:p>
        </p:txBody>
      </p:sp>
    </p:spTree>
    <p:extLst>
      <p:ext uri="{BB962C8B-B14F-4D97-AF65-F5344CB8AC3E}">
        <p14:creationId xmlns:p14="http://schemas.microsoft.com/office/powerpoint/2010/main" val="360197908"/>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Contact DLM</a:t>
            </a:r>
          </a:p>
        </p:txBody>
      </p:sp>
      <p:sp>
        <p:nvSpPr>
          <p:cNvPr id="173059" name="Rectangle 3"/>
          <p:cNvSpPr>
            <a:spLocks noGrp="1" noChangeArrowheads="1"/>
          </p:cNvSpPr>
          <p:nvPr>
            <p:ph type="body" sz="quarter" idx="11"/>
          </p:nvPr>
        </p:nvSpPr>
        <p:spPr/>
        <p:txBody>
          <a:bodyPr>
            <a:normAutofit fontScale="70000" lnSpcReduction="20000"/>
          </a:bodyPr>
          <a:lstStyle/>
          <a:p>
            <a:r>
              <a:rPr lang="en-US" dirty="0"/>
              <a:t>DLM and Office of Assessment staff cannot summarize or provide topic information in place of educator review of the training materials. Review all DLM materials prior to contacting the help desk.</a:t>
            </a:r>
          </a:p>
          <a:p>
            <a:pPr>
              <a:spcAft>
                <a:spcPts val="3000"/>
              </a:spcAft>
            </a:pPr>
            <a:r>
              <a:rPr lang="en-US" dirty="0"/>
              <a:t>Provide in your email your CDS code (known to DLM as your “Organization”), your name and which of the three positions above you hold, as well as detail the specific issue/error you encountered and manual page numbers when applicable.</a:t>
            </a:r>
          </a:p>
          <a:p>
            <a:pPr marL="0" indent="0" algn="ctr">
              <a:spcBef>
                <a:spcPts val="0"/>
              </a:spcBef>
              <a:buNone/>
            </a:pPr>
            <a:r>
              <a:rPr lang="en-US" dirty="0"/>
              <a:t>Customer Service Help Desk </a:t>
            </a:r>
          </a:p>
          <a:p>
            <a:pPr marL="0" indent="0" algn="ctr">
              <a:spcBef>
                <a:spcPts val="0"/>
              </a:spcBef>
              <a:buNone/>
            </a:pPr>
            <a:r>
              <a:rPr lang="en-US" dirty="0"/>
              <a:t>1-855-277-9751 (toll free)</a:t>
            </a:r>
          </a:p>
          <a:p>
            <a:pPr marL="0" indent="0" algn="ctr">
              <a:spcBef>
                <a:spcPts val="0"/>
              </a:spcBef>
              <a:buNone/>
            </a:pPr>
            <a:r>
              <a:rPr lang="en-US" dirty="0">
                <a:hlinkClick r:id="rId3"/>
              </a:rPr>
              <a:t>DLM-support@ku.edu</a:t>
            </a:r>
            <a:endParaRPr lang="en-US" dirty="0"/>
          </a:p>
        </p:txBody>
      </p:sp>
      <p:sp>
        <p:nvSpPr>
          <p:cNvPr id="9" name="Slide Number Placeholder 8"/>
          <p:cNvSpPr>
            <a:spLocks noGrp="1"/>
          </p:cNvSpPr>
          <p:nvPr>
            <p:ph type="sldNum" sz="quarter" idx="10"/>
          </p:nvPr>
        </p:nvSpPr>
        <p:spPr/>
        <p:txBody>
          <a:bodyPr/>
          <a:lstStyle/>
          <a:p>
            <a:fld id="{683D04AB-6D5E-40E3-B005-6F50577D65F7}" type="slidenum">
              <a:rPr lang="en-US" smtClean="0"/>
              <a:pPr/>
              <a:t>51</a:t>
            </a:fld>
            <a:endParaRPr lang="en-US"/>
          </a:p>
        </p:txBody>
      </p:sp>
    </p:spTree>
    <p:extLst>
      <p:ext uri="{BB962C8B-B14F-4D97-AF65-F5344CB8AC3E}">
        <p14:creationId xmlns:p14="http://schemas.microsoft.com/office/powerpoint/2010/main" val="4048897214"/>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a:t>Contact the NJDOE</a:t>
            </a:r>
          </a:p>
        </p:txBody>
      </p:sp>
      <p:sp>
        <p:nvSpPr>
          <p:cNvPr id="173059" name="Rectangle 3"/>
          <p:cNvSpPr>
            <a:spLocks noGrp="1" noChangeArrowheads="1"/>
          </p:cNvSpPr>
          <p:nvPr>
            <p:ph type="body" sz="quarter" idx="11"/>
          </p:nvPr>
        </p:nvSpPr>
        <p:spPr/>
        <p:txBody>
          <a:bodyPr>
            <a:normAutofit/>
          </a:bodyPr>
          <a:lstStyle/>
          <a:p>
            <a:pPr marL="457200" lvl="1" indent="0" algn="ctr">
              <a:lnSpc>
                <a:spcPct val="100000"/>
              </a:lnSpc>
              <a:spcBef>
                <a:spcPts val="0"/>
              </a:spcBef>
              <a:buNone/>
            </a:pPr>
            <a:r>
              <a:rPr lang="en-US" sz="2800"/>
              <a:t>Office of Assessments</a:t>
            </a:r>
          </a:p>
          <a:p>
            <a:pPr marL="457200" lvl="1" indent="0" algn="ctr">
              <a:lnSpc>
                <a:spcPct val="100000"/>
              </a:lnSpc>
              <a:spcBef>
                <a:spcPts val="0"/>
              </a:spcBef>
              <a:buNone/>
            </a:pPr>
            <a:r>
              <a:rPr lang="en-US" sz="2800"/>
              <a:t>(609) 376-3960</a:t>
            </a:r>
          </a:p>
          <a:p>
            <a:pPr marL="457200" lvl="1" indent="0" algn="ctr">
              <a:lnSpc>
                <a:spcPct val="100000"/>
              </a:lnSpc>
              <a:spcBef>
                <a:spcPts val="0"/>
              </a:spcBef>
              <a:buNone/>
            </a:pPr>
            <a:r>
              <a:rPr lang="en-US" sz="2800">
                <a:hlinkClick r:id="rId3"/>
              </a:rPr>
              <a:t>assessment@doe.nj.gov</a:t>
            </a:r>
            <a:r>
              <a:rPr lang="en-US" sz="2800"/>
              <a:t> </a:t>
            </a:r>
          </a:p>
        </p:txBody>
      </p:sp>
      <p:sp>
        <p:nvSpPr>
          <p:cNvPr id="9" name="Slide Number Placeholder 8"/>
          <p:cNvSpPr>
            <a:spLocks noGrp="1"/>
          </p:cNvSpPr>
          <p:nvPr>
            <p:ph type="sldNum" sz="quarter" idx="10"/>
          </p:nvPr>
        </p:nvSpPr>
        <p:spPr/>
        <p:txBody>
          <a:bodyPr/>
          <a:lstStyle/>
          <a:p>
            <a:fld id="{683D04AB-6D5E-40E3-B005-6F50577D65F7}" type="slidenum">
              <a:rPr lang="en-US" smtClean="0"/>
              <a:pPr/>
              <a:t>52</a:t>
            </a:fld>
            <a:endParaRPr lang="en-US"/>
          </a:p>
        </p:txBody>
      </p:sp>
    </p:spTree>
    <p:extLst>
      <p:ext uri="{BB962C8B-B14F-4D97-AF65-F5344CB8AC3E}">
        <p14:creationId xmlns:p14="http://schemas.microsoft.com/office/powerpoint/2010/main" val="289872593"/>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132" y="183347"/>
            <a:ext cx="10096959" cy="747579"/>
          </a:xfrm>
        </p:spPr>
        <p:txBody>
          <a:bodyPr/>
          <a:lstStyle/>
          <a:p>
            <a:r>
              <a:rPr lang="en-US" sz="4400" dirty="0"/>
              <a:t>List of Topics in Part II Presentation</a:t>
            </a:r>
          </a:p>
        </p:txBody>
      </p:sp>
      <p:sp>
        <p:nvSpPr>
          <p:cNvPr id="3" name="Content Placeholder 2"/>
          <p:cNvSpPr>
            <a:spLocks noGrp="1"/>
          </p:cNvSpPr>
          <p:nvPr>
            <p:ph sz="half" idx="1"/>
          </p:nvPr>
        </p:nvSpPr>
        <p:spPr>
          <a:xfrm>
            <a:off x="176269" y="1429017"/>
            <a:ext cx="11400035" cy="4498057"/>
          </a:xfrm>
        </p:spPr>
        <p:txBody>
          <a:bodyPr numCol="2">
            <a:normAutofit/>
          </a:bodyPr>
          <a:lstStyle/>
          <a:p>
            <a:r>
              <a:rPr lang="en-US" sz="1600" dirty="0"/>
              <a:t>Student Test Folders</a:t>
            </a:r>
          </a:p>
          <a:p>
            <a:r>
              <a:rPr lang="en-US" sz="1600" dirty="0"/>
              <a:t>Obtaining student test tickets</a:t>
            </a:r>
          </a:p>
          <a:p>
            <a:r>
              <a:rPr lang="en-US" sz="1600" dirty="0"/>
              <a:t>Scheduling testing</a:t>
            </a:r>
          </a:p>
          <a:p>
            <a:r>
              <a:rPr lang="en-US" sz="1600" dirty="0"/>
              <a:t>Testlet Completion forms</a:t>
            </a:r>
          </a:p>
          <a:p>
            <a:r>
              <a:rPr lang="en-US" sz="1600" dirty="0"/>
              <a:t>Proper test administration</a:t>
            </a:r>
          </a:p>
          <a:p>
            <a:r>
              <a:rPr lang="en-US" sz="1600" dirty="0"/>
              <a:t>Prompting not allowed</a:t>
            </a:r>
          </a:p>
          <a:p>
            <a:r>
              <a:rPr lang="en-US" sz="1600" dirty="0"/>
              <a:t>Clarification of test direction “Show Me”</a:t>
            </a:r>
          </a:p>
          <a:p>
            <a:r>
              <a:rPr lang="en-US" sz="1600" dirty="0"/>
              <a:t>“Entering” no response to items</a:t>
            </a:r>
          </a:p>
          <a:p>
            <a:r>
              <a:rPr lang="en-US" sz="1600" dirty="0"/>
              <a:t>Submitting versus Exiting </a:t>
            </a:r>
            <a:r>
              <a:rPr lang="en-US" sz="1600" dirty="0" err="1"/>
              <a:t>testlet</a:t>
            </a:r>
            <a:endParaRPr lang="en-US" sz="1600" dirty="0"/>
          </a:p>
          <a:p>
            <a:r>
              <a:rPr lang="en-US" sz="1600" dirty="0"/>
              <a:t>Test security requirements</a:t>
            </a:r>
          </a:p>
          <a:p>
            <a:r>
              <a:rPr lang="en-US" sz="1600" dirty="0"/>
              <a:t>Assessment Coordinator Oversight of Process</a:t>
            </a:r>
          </a:p>
          <a:p>
            <a:r>
              <a:rPr lang="en-US" sz="1600" dirty="0"/>
              <a:t>Use of Teacher Observation form</a:t>
            </a:r>
          </a:p>
          <a:p>
            <a:r>
              <a:rPr lang="en-US" sz="1600" dirty="0"/>
              <a:t>Storage of student writing responses</a:t>
            </a:r>
          </a:p>
          <a:p>
            <a:r>
              <a:rPr lang="en-US" sz="1600" dirty="0"/>
              <a:t>Storage of security agreements and </a:t>
            </a:r>
            <a:r>
              <a:rPr lang="en-US" sz="1600" dirty="0" err="1"/>
              <a:t>Testlet</a:t>
            </a:r>
            <a:r>
              <a:rPr lang="en-US" sz="1600" dirty="0"/>
              <a:t> Completion documents</a:t>
            </a:r>
          </a:p>
          <a:p>
            <a:r>
              <a:rPr lang="en-US" sz="1600" dirty="0"/>
              <a:t>Destruction of test tickets and TIPs</a:t>
            </a:r>
          </a:p>
          <a:p>
            <a:r>
              <a:rPr lang="en-US" sz="1600" dirty="0"/>
              <a:t>Irregularity reports, observation notes, and other issues</a:t>
            </a:r>
          </a:p>
        </p:txBody>
      </p:sp>
      <p:sp>
        <p:nvSpPr>
          <p:cNvPr id="5" name="Slide Number Placeholder 4"/>
          <p:cNvSpPr>
            <a:spLocks noGrp="1"/>
          </p:cNvSpPr>
          <p:nvPr>
            <p:ph type="sldNum" sz="quarter" idx="12"/>
          </p:nvPr>
        </p:nvSpPr>
        <p:spPr/>
        <p:txBody>
          <a:bodyPr/>
          <a:lstStyle/>
          <a:p>
            <a:fld id="{3E2C0D1D-59B7-45BC-A3E1-FBABA70C494B}" type="slidenum">
              <a:rPr lang="en-US" smtClean="0"/>
              <a:pPr/>
              <a:t>53</a:t>
            </a:fld>
            <a:endParaRPr lang="en-US"/>
          </a:p>
        </p:txBody>
      </p:sp>
    </p:spTree>
    <p:extLst>
      <p:ext uri="{BB962C8B-B14F-4D97-AF65-F5344CB8AC3E}">
        <p14:creationId xmlns:p14="http://schemas.microsoft.com/office/powerpoint/2010/main" val="1727643616"/>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4F85022-EDFF-4EDD-B667-A88593A32022}"/>
              </a:ext>
            </a:extLst>
          </p:cNvPr>
          <p:cNvSpPr>
            <a:spLocks noGrp="1"/>
          </p:cNvSpPr>
          <p:nvPr>
            <p:ph type="title"/>
          </p:nvPr>
        </p:nvSpPr>
        <p:spPr/>
        <p:txBody>
          <a:bodyPr/>
          <a:lstStyle/>
          <a:p>
            <a:r>
              <a:rPr lang="en-US" dirty="0"/>
              <a:t>Thank You!</a:t>
            </a:r>
          </a:p>
        </p:txBody>
      </p:sp>
      <p:sp>
        <p:nvSpPr>
          <p:cNvPr id="11" name="Website">
            <a:extLst>
              <a:ext uri="{FF2B5EF4-FFF2-40B4-BE49-F238E27FC236}">
                <a16:creationId xmlns:a16="http://schemas.microsoft.com/office/drawing/2014/main" id="{4E6DD0DE-325E-47CB-9D78-EE0FDE0A111F}"/>
              </a:ext>
            </a:extLst>
          </p:cNvPr>
          <p:cNvSpPr>
            <a:spLocks noGrp="1"/>
          </p:cNvSpPr>
          <p:nvPr>
            <p:ph idx="1"/>
          </p:nvPr>
        </p:nvSpPr>
        <p:spPr/>
        <p:txBody>
          <a:bodyPr/>
          <a:lstStyle/>
          <a:p>
            <a:r>
              <a:rPr lang="en-US" dirty="0"/>
              <a:t>New Jersey Department of Education: </a:t>
            </a:r>
            <a:r>
              <a:rPr lang="en-US" dirty="0">
                <a:solidFill>
                  <a:srgbClr val="0000FF"/>
                </a:solidFill>
                <a:hlinkClick r:id="rId2" action="ppaction://hlinkfile">
                  <a:extLst>
                    <a:ext uri="{A12FA001-AC4F-418D-AE19-62706E023703}">
                      <ahyp:hlinkClr xmlns:ahyp="http://schemas.microsoft.com/office/drawing/2018/hyperlinkcolor" val="tx"/>
                    </a:ext>
                  </a:extLst>
                </a:hlinkClick>
              </a:rPr>
              <a:t>nj.gov/education</a:t>
            </a:r>
            <a:endParaRPr lang="en-US" dirty="0">
              <a:solidFill>
                <a:srgbClr val="0000FF"/>
              </a:solidFill>
            </a:endParaRPr>
          </a:p>
        </p:txBody>
      </p:sp>
      <p:sp>
        <p:nvSpPr>
          <p:cNvPr id="20" name="contact info">
            <a:extLst>
              <a:ext uri="{FF2B5EF4-FFF2-40B4-BE49-F238E27FC236}">
                <a16:creationId xmlns:a16="http://schemas.microsoft.com/office/drawing/2014/main" id="{ACF9ECBB-DEA9-4ED4-A2DA-7517CD788761}"/>
              </a:ext>
            </a:extLst>
          </p:cNvPr>
          <p:cNvSpPr>
            <a:spLocks noGrp="1"/>
          </p:cNvSpPr>
          <p:nvPr>
            <p:ph idx="13"/>
          </p:nvPr>
        </p:nvSpPr>
        <p:spPr/>
        <p:txBody>
          <a:bodyPr/>
          <a:lstStyle/>
          <a:p>
            <a:r>
              <a:rPr lang="en-US" dirty="0"/>
              <a:t>Questions or comments?</a:t>
            </a:r>
          </a:p>
          <a:p>
            <a:r>
              <a:rPr lang="en-US" dirty="0">
                <a:hlinkClick r:id="rId3"/>
              </a:rPr>
              <a:t>assessment@doe.nj.gov</a:t>
            </a:r>
            <a:endParaRPr lang="en-US" dirty="0"/>
          </a:p>
        </p:txBody>
      </p:sp>
      <p:sp>
        <p:nvSpPr>
          <p:cNvPr id="13" name="follow us">
            <a:extLst>
              <a:ext uri="{FF2B5EF4-FFF2-40B4-BE49-F238E27FC236}">
                <a16:creationId xmlns:a16="http://schemas.microsoft.com/office/drawing/2014/main" id="{77A7B8E1-EB02-481A-BD3A-59EA2A8BC5B0}"/>
              </a:ext>
            </a:extLst>
          </p:cNvPr>
          <p:cNvSpPr>
            <a:spLocks noGrp="1"/>
          </p:cNvSpPr>
          <p:nvPr>
            <p:ph idx="14"/>
          </p:nvPr>
        </p:nvSpPr>
        <p:spPr/>
        <p:txBody>
          <a:bodyPr lIns="0" rIns="0"/>
          <a:lstStyle/>
          <a:p>
            <a:pPr>
              <a:spcBef>
                <a:spcPts val="0"/>
              </a:spcBef>
              <a:spcAft>
                <a:spcPts val="0"/>
              </a:spcAft>
            </a:pPr>
            <a:r>
              <a:rPr lang="en-US" dirty="0"/>
              <a:t>Follow Us!</a:t>
            </a:r>
          </a:p>
        </p:txBody>
      </p:sp>
      <p:sp>
        <p:nvSpPr>
          <p:cNvPr id="14" name="Facebook">
            <a:extLst>
              <a:ext uri="{FF2B5EF4-FFF2-40B4-BE49-F238E27FC236}">
                <a16:creationId xmlns:a16="http://schemas.microsoft.com/office/drawing/2014/main" id="{0CBEF407-C3B6-4B85-8243-D0BA28E5B79E}"/>
              </a:ext>
            </a:extLst>
          </p:cNvPr>
          <p:cNvSpPr>
            <a:spLocks noGrp="1"/>
          </p:cNvSpPr>
          <p:nvPr>
            <p:ph type="body" sz="quarter" idx="15"/>
          </p:nvPr>
        </p:nvSpPr>
        <p:spPr/>
        <p:txBody>
          <a:bodyPr/>
          <a:lstStyle/>
          <a:p>
            <a:r>
              <a:rPr lang="en-US" dirty="0">
                <a:solidFill>
                  <a:srgbClr val="0000FF"/>
                </a:solidFill>
                <a:hlinkClick r:id="rId4">
                  <a:extLst>
                    <a:ext uri="{A12FA001-AC4F-418D-AE19-62706E023703}">
                      <ahyp:hlinkClr xmlns:ahyp="http://schemas.microsoft.com/office/drawing/2018/hyperlinkcolor" val="tx"/>
                    </a:ext>
                  </a:extLst>
                </a:hlinkClick>
              </a:rPr>
              <a:t>Facebook: </a:t>
            </a:r>
            <a:br>
              <a:rPr lang="en-US" dirty="0">
                <a:solidFill>
                  <a:srgbClr val="0000FF"/>
                </a:solidFill>
                <a:hlinkClick r:id="rId4">
                  <a:extLst>
                    <a:ext uri="{A12FA001-AC4F-418D-AE19-62706E023703}">
                      <ahyp:hlinkClr xmlns:ahyp="http://schemas.microsoft.com/office/drawing/2018/hyperlinkcolor" val="tx"/>
                    </a:ext>
                  </a:extLst>
                </a:hlinkClick>
              </a:rPr>
            </a:br>
            <a:r>
              <a:rPr lang="en-US" dirty="0">
                <a:solidFill>
                  <a:srgbClr val="0000FF"/>
                </a:solidFill>
                <a:hlinkClick r:id="rId4">
                  <a:extLst>
                    <a:ext uri="{A12FA001-AC4F-418D-AE19-62706E023703}">
                      <ahyp:hlinkClr xmlns:ahyp="http://schemas.microsoft.com/office/drawing/2018/hyperlinkcolor" val="tx"/>
                    </a:ext>
                  </a:extLst>
                </a:hlinkClick>
              </a:rPr>
              <a:t>@</a:t>
            </a:r>
            <a:r>
              <a:rPr lang="en-US" dirty="0" err="1">
                <a:solidFill>
                  <a:srgbClr val="0000FF"/>
                </a:solidFill>
                <a:hlinkClick r:id="rId4">
                  <a:extLst>
                    <a:ext uri="{A12FA001-AC4F-418D-AE19-62706E023703}">
                      <ahyp:hlinkClr xmlns:ahyp="http://schemas.microsoft.com/office/drawing/2018/hyperlinkcolor" val="tx"/>
                    </a:ext>
                  </a:extLst>
                </a:hlinkClick>
              </a:rPr>
              <a:t>njdeptofed</a:t>
            </a:r>
            <a:endParaRPr lang="en-US" dirty="0">
              <a:solidFill>
                <a:srgbClr val="0000FF"/>
              </a:solidFill>
            </a:endParaRPr>
          </a:p>
        </p:txBody>
      </p:sp>
      <p:sp>
        <p:nvSpPr>
          <p:cNvPr id="15" name="Twitter">
            <a:extLst>
              <a:ext uri="{FF2B5EF4-FFF2-40B4-BE49-F238E27FC236}">
                <a16:creationId xmlns:a16="http://schemas.microsoft.com/office/drawing/2014/main" id="{1A8F26DE-B75D-4EBE-A8B0-CF0F3A1FBE08}"/>
              </a:ext>
            </a:extLst>
          </p:cNvPr>
          <p:cNvSpPr>
            <a:spLocks noGrp="1"/>
          </p:cNvSpPr>
          <p:nvPr>
            <p:ph type="body" sz="quarter" idx="16"/>
          </p:nvPr>
        </p:nvSpPr>
        <p:spPr/>
        <p:txBody>
          <a:bodyPr/>
          <a:lstStyle/>
          <a:p>
            <a:pPr marL="0" indent="0">
              <a:buNone/>
            </a:pPr>
            <a:r>
              <a:rPr lang="en-US" dirty="0">
                <a:solidFill>
                  <a:srgbClr val="0000FF"/>
                </a:solidFill>
                <a:hlinkClick r:id="rId5">
                  <a:extLst>
                    <a:ext uri="{A12FA001-AC4F-418D-AE19-62706E023703}">
                      <ahyp:hlinkClr xmlns:ahyp="http://schemas.microsoft.com/office/drawing/2018/hyperlinkcolor" val="tx"/>
                    </a:ext>
                  </a:extLst>
                </a:hlinkClick>
              </a:rPr>
              <a:t>Twitter: @</a:t>
            </a:r>
            <a:r>
              <a:rPr lang="en-US" dirty="0" err="1">
                <a:solidFill>
                  <a:srgbClr val="0000FF"/>
                </a:solidFill>
                <a:hlinkClick r:id="rId5">
                  <a:extLst>
                    <a:ext uri="{A12FA001-AC4F-418D-AE19-62706E023703}">
                      <ahyp:hlinkClr xmlns:ahyp="http://schemas.microsoft.com/office/drawing/2018/hyperlinkcolor" val="tx"/>
                    </a:ext>
                  </a:extLst>
                </a:hlinkClick>
              </a:rPr>
              <a:t>NewJerseyDOE</a:t>
            </a:r>
            <a:endParaRPr lang="en-US" dirty="0">
              <a:solidFill>
                <a:srgbClr val="0000FF"/>
              </a:solidFill>
            </a:endParaRPr>
          </a:p>
        </p:txBody>
      </p:sp>
      <p:sp>
        <p:nvSpPr>
          <p:cNvPr id="16" name="Instagram">
            <a:extLst>
              <a:ext uri="{FF2B5EF4-FFF2-40B4-BE49-F238E27FC236}">
                <a16:creationId xmlns:a16="http://schemas.microsoft.com/office/drawing/2014/main" id="{58F04EFC-1539-4C41-9563-96A4CBC2B19F}"/>
              </a:ext>
            </a:extLst>
          </p:cNvPr>
          <p:cNvSpPr>
            <a:spLocks noGrp="1"/>
          </p:cNvSpPr>
          <p:nvPr>
            <p:ph type="body" sz="quarter" idx="17"/>
          </p:nvPr>
        </p:nvSpPr>
        <p:spPr/>
        <p:txBody>
          <a:bodyPr/>
          <a:lstStyle/>
          <a:p>
            <a:r>
              <a:rPr lang="en-US" dirty="0">
                <a:solidFill>
                  <a:srgbClr val="0000FF"/>
                </a:solidFill>
                <a:hlinkClick r:id="rId6">
                  <a:extLst>
                    <a:ext uri="{A12FA001-AC4F-418D-AE19-62706E023703}">
                      <ahyp:hlinkClr xmlns:ahyp="http://schemas.microsoft.com/office/drawing/2018/hyperlinkcolor" val="tx"/>
                    </a:ext>
                  </a:extLst>
                </a:hlinkClick>
              </a:rPr>
              <a:t>Instagram: </a:t>
            </a:r>
            <a:br>
              <a:rPr lang="en-US" dirty="0">
                <a:solidFill>
                  <a:srgbClr val="0000FF"/>
                </a:solidFill>
                <a:hlinkClick r:id="rId6">
                  <a:extLst>
                    <a:ext uri="{A12FA001-AC4F-418D-AE19-62706E023703}">
                      <ahyp:hlinkClr xmlns:ahyp="http://schemas.microsoft.com/office/drawing/2018/hyperlinkcolor" val="tx"/>
                    </a:ext>
                  </a:extLst>
                </a:hlinkClick>
              </a:rPr>
            </a:br>
            <a:r>
              <a:rPr lang="en-US" dirty="0">
                <a:solidFill>
                  <a:srgbClr val="0000FF"/>
                </a:solidFill>
                <a:hlinkClick r:id="rId6">
                  <a:extLst>
                    <a:ext uri="{A12FA001-AC4F-418D-AE19-62706E023703}">
                      <ahyp:hlinkClr xmlns:ahyp="http://schemas.microsoft.com/office/drawing/2018/hyperlinkcolor" val="tx"/>
                    </a:ext>
                  </a:extLst>
                </a:hlinkClick>
              </a:rPr>
              <a:t>@</a:t>
            </a:r>
            <a:r>
              <a:rPr lang="en-US" dirty="0" err="1">
                <a:solidFill>
                  <a:srgbClr val="0000FF"/>
                </a:solidFill>
                <a:hlinkClick r:id="rId6">
                  <a:extLst>
                    <a:ext uri="{A12FA001-AC4F-418D-AE19-62706E023703}">
                      <ahyp:hlinkClr xmlns:ahyp="http://schemas.microsoft.com/office/drawing/2018/hyperlinkcolor" val="tx"/>
                    </a:ext>
                  </a:extLst>
                </a:hlinkClick>
              </a:rPr>
              <a:t>NewJerseyDoe</a:t>
            </a:r>
            <a:endParaRPr lang="en-US" dirty="0">
              <a:solidFill>
                <a:srgbClr val="0000FF"/>
              </a:solidFill>
            </a:endParaRPr>
          </a:p>
        </p:txBody>
      </p:sp>
      <p:sp>
        <p:nvSpPr>
          <p:cNvPr id="2" name="Slide Number Placeholder 1">
            <a:extLst>
              <a:ext uri="{FF2B5EF4-FFF2-40B4-BE49-F238E27FC236}">
                <a16:creationId xmlns:a16="http://schemas.microsoft.com/office/drawing/2014/main" id="{0C726423-45AA-4205-B15A-BC45069AF06A}"/>
              </a:ext>
            </a:extLst>
          </p:cNvPr>
          <p:cNvSpPr>
            <a:spLocks noGrp="1"/>
          </p:cNvSpPr>
          <p:nvPr>
            <p:ph type="sldNum" sz="quarter" idx="12"/>
          </p:nvPr>
        </p:nvSpPr>
        <p:spPr/>
        <p:txBody>
          <a:bodyPr/>
          <a:lstStyle/>
          <a:p>
            <a:fld id="{A3D1C70C-36A2-44FC-A083-98959550CFF4}" type="slidenum">
              <a:rPr lang="en-US" smtClean="0"/>
              <a:t>54</a:t>
            </a:fld>
            <a:endParaRPr lang="en-US"/>
          </a:p>
        </p:txBody>
      </p:sp>
    </p:spTree>
    <p:extLst>
      <p:ext uri="{BB962C8B-B14F-4D97-AF65-F5344CB8AC3E}">
        <p14:creationId xmlns:p14="http://schemas.microsoft.com/office/powerpoint/2010/main" val="115392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General Test Information</a:t>
            </a:r>
          </a:p>
        </p:txBody>
      </p:sp>
      <p:sp>
        <p:nvSpPr>
          <p:cNvPr id="3" name="Slide Number Placeholder 2"/>
          <p:cNvSpPr>
            <a:spLocks noGrp="1"/>
          </p:cNvSpPr>
          <p:nvPr>
            <p:ph type="sldNum" sz="quarter" idx="12"/>
          </p:nvPr>
        </p:nvSpPr>
        <p:spPr/>
        <p:txBody>
          <a:bodyPr/>
          <a:lstStyle/>
          <a:p>
            <a:fld id="{3E2C0D1D-59B7-45BC-A3E1-FBABA70C494B}" type="slidenum">
              <a:rPr lang="en-US" smtClean="0"/>
              <a:pPr/>
              <a:t>6</a:t>
            </a:fld>
            <a:endParaRPr lang="en-US"/>
          </a:p>
        </p:txBody>
      </p:sp>
    </p:spTree>
    <p:extLst>
      <p:ext uri="{BB962C8B-B14F-4D97-AF65-F5344CB8AC3E}">
        <p14:creationId xmlns:p14="http://schemas.microsoft.com/office/powerpoint/2010/main" val="76673136"/>
      </p:ext>
    </p:extLst>
  </p:cSld>
  <p:clrMapOvr>
    <a:masterClrMapping/>
  </p:clrMapOvr>
  <p:transition spd="slow" advTm="735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Grades and Subjects</a:t>
            </a:r>
          </a:p>
        </p:txBody>
      </p:sp>
      <p:sp>
        <p:nvSpPr>
          <p:cNvPr id="3" name="Content Placeholder 2"/>
          <p:cNvSpPr>
            <a:spLocks noGrp="1"/>
          </p:cNvSpPr>
          <p:nvPr>
            <p:ph type="body" sz="quarter" idx="11"/>
          </p:nvPr>
        </p:nvSpPr>
        <p:spPr/>
        <p:txBody>
          <a:bodyPr vert="horz" lIns="91440" tIns="45720" rIns="91440" bIns="45720" rtlCol="0" anchor="t">
            <a:normAutofit fontScale="55000" lnSpcReduction="20000"/>
          </a:bodyPr>
          <a:lstStyle/>
          <a:p>
            <a:r>
              <a:rPr lang="en-US" dirty="0"/>
              <a:t>Students in grades 3, 4, 6, and 7 will test only in DLM English language arts and mathematics.</a:t>
            </a:r>
            <a:endParaRPr lang="en-US" dirty="0">
              <a:cs typeface="Calibri"/>
            </a:endParaRPr>
          </a:p>
          <a:p>
            <a:r>
              <a:rPr lang="en-US" dirty="0"/>
              <a:t>Students in grades 5, 8 and 11 will test in English language arts, mathematics, and science. </a:t>
            </a:r>
          </a:p>
          <a:p>
            <a:pPr lvl="1"/>
            <a:r>
              <a:rPr lang="en-US" dirty="0">
                <a:cs typeface="Calibri"/>
              </a:rPr>
              <a:t>This includes retained students in grade 11. </a:t>
            </a:r>
          </a:p>
          <a:p>
            <a:r>
              <a:rPr lang="en-US" dirty="0"/>
              <a:t>Current grade 12 students who did not participate in the spring 2022 administration of the DLM when in grade 11 are encouraged, but not required, to participate in the spring 2023 administration. </a:t>
            </a:r>
          </a:p>
          <a:p>
            <a:pPr lvl="1"/>
            <a:r>
              <a:rPr lang="en-US" dirty="0">
                <a:ea typeface="+mn-lt"/>
                <a:cs typeface="+mn-lt"/>
              </a:rPr>
              <a:t>Students who take the DLM in grade 12 may be entered into the DLM data system as grade 12 students.</a:t>
            </a:r>
          </a:p>
          <a:p>
            <a:r>
              <a:rPr lang="en-US" dirty="0"/>
              <a:t>See Teacher and Assessment Coordinator training materials for additional details on grades and subject requirements.</a:t>
            </a:r>
            <a:endParaRPr lang="en-US" dirty="0">
              <a:cs typeface="Calibri"/>
            </a:endParaRPr>
          </a:p>
        </p:txBody>
      </p:sp>
      <p:sp>
        <p:nvSpPr>
          <p:cNvPr id="5" name="Slide Number Placeholder 4"/>
          <p:cNvSpPr>
            <a:spLocks noGrp="1"/>
          </p:cNvSpPr>
          <p:nvPr>
            <p:ph type="sldNum" sz="quarter" idx="10"/>
          </p:nvPr>
        </p:nvSpPr>
        <p:spPr/>
        <p:txBody>
          <a:bodyPr/>
          <a:lstStyle/>
          <a:p>
            <a:fld id="{3E2C0D1D-59B7-45BC-A3E1-FBABA70C494B}" type="slidenum">
              <a:rPr lang="en-US" smtClean="0"/>
              <a:pPr/>
              <a:t>7</a:t>
            </a:fld>
            <a:endParaRPr lang="en-US"/>
          </a:p>
        </p:txBody>
      </p:sp>
    </p:spTree>
    <p:extLst>
      <p:ext uri="{BB962C8B-B14F-4D97-AF65-F5344CB8AC3E}">
        <p14:creationId xmlns:p14="http://schemas.microsoft.com/office/powerpoint/2010/main" val="323808118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F94681E-0D93-48BE-A94F-34F1D34678A5}"/>
              </a:ext>
            </a:extLst>
          </p:cNvPr>
          <p:cNvSpPr>
            <a:spLocks noGrp="1"/>
          </p:cNvSpPr>
          <p:nvPr>
            <p:ph type="title"/>
          </p:nvPr>
        </p:nvSpPr>
        <p:spPr/>
        <p:txBody>
          <a:bodyPr/>
          <a:lstStyle/>
          <a:p>
            <a:r>
              <a:rPr lang="en-US" dirty="0"/>
              <a:t>Test Dates</a:t>
            </a:r>
          </a:p>
        </p:txBody>
      </p:sp>
      <p:sp>
        <p:nvSpPr>
          <p:cNvPr id="10" name="Content Placeholder 9">
            <a:extLst>
              <a:ext uri="{FF2B5EF4-FFF2-40B4-BE49-F238E27FC236}">
                <a16:creationId xmlns:a16="http://schemas.microsoft.com/office/drawing/2014/main" id="{AB175E6D-1F3D-492B-9D46-977FFE977C70}"/>
              </a:ext>
            </a:extLst>
          </p:cNvPr>
          <p:cNvSpPr>
            <a:spLocks noGrp="1"/>
          </p:cNvSpPr>
          <p:nvPr>
            <p:ph type="body" sz="quarter" idx="11"/>
          </p:nvPr>
        </p:nvSpPr>
        <p:spPr/>
        <p:txBody>
          <a:bodyPr vert="horz" lIns="91440" tIns="45720" rIns="91440" bIns="45720" rtlCol="0" anchor="t">
            <a:normAutofit fontScale="77500" lnSpcReduction="20000"/>
          </a:bodyPr>
          <a:lstStyle/>
          <a:p>
            <a:r>
              <a:rPr lang="en-US" dirty="0"/>
              <a:t>Districts must test between April 3 and May 26, 2023.</a:t>
            </a:r>
          </a:p>
          <a:p>
            <a:pPr lvl="1"/>
            <a:r>
              <a:rPr lang="en-US" dirty="0"/>
              <a:t>To help some of the scheduling issues and provide districts with additional time for administration, the NJDOE has provided an extended window. </a:t>
            </a:r>
          </a:p>
          <a:p>
            <a:r>
              <a:rPr lang="en-US" dirty="0"/>
              <a:t>This time frame should accommodate testing for all students taking into account student absence, school closings, and schools with high numbers of students to test.</a:t>
            </a:r>
            <a:endParaRPr lang="en-US" dirty="0">
              <a:cs typeface="Calibri"/>
            </a:endParaRPr>
          </a:p>
          <a:p>
            <a:r>
              <a:rPr lang="en-US" dirty="0"/>
              <a:t>Schools may not begin testing prior to April 3, 2023.</a:t>
            </a:r>
            <a:endParaRPr lang="en-US" dirty="0">
              <a:cs typeface="Calibri"/>
            </a:endParaRPr>
          </a:p>
          <a:p>
            <a:r>
              <a:rPr lang="en-US" dirty="0"/>
              <a:t>Schools may not continue to test after May 26, 2023.</a:t>
            </a:r>
            <a:endParaRPr lang="en-US" dirty="0">
              <a:cs typeface="Calibri" panose="020F0502020204030204"/>
            </a:endParaRPr>
          </a:p>
        </p:txBody>
      </p:sp>
      <p:sp>
        <p:nvSpPr>
          <p:cNvPr id="6" name="Slide Number Placeholder 5"/>
          <p:cNvSpPr>
            <a:spLocks noGrp="1"/>
          </p:cNvSpPr>
          <p:nvPr>
            <p:ph type="sldNum" sz="quarter" idx="10"/>
          </p:nvPr>
        </p:nvSpPr>
        <p:spPr/>
        <p:txBody>
          <a:bodyPr/>
          <a:lstStyle/>
          <a:p>
            <a:fld id="{3E2C0D1D-59B7-45BC-A3E1-FBABA70C494B}" type="slidenum">
              <a:rPr lang="en-US" smtClean="0"/>
              <a:pPr/>
              <a:t>8</a:t>
            </a:fld>
            <a:endParaRPr lang="en-US"/>
          </a:p>
        </p:txBody>
      </p:sp>
    </p:spTree>
    <p:extLst>
      <p:ext uri="{BB962C8B-B14F-4D97-AF65-F5344CB8AC3E}">
        <p14:creationId xmlns:p14="http://schemas.microsoft.com/office/powerpoint/2010/main" val="4283846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12707-199E-498F-9353-F2EB4096F510}"/>
              </a:ext>
            </a:extLst>
          </p:cNvPr>
          <p:cNvSpPr>
            <a:spLocks noGrp="1"/>
          </p:cNvSpPr>
          <p:nvPr>
            <p:ph type="title"/>
          </p:nvPr>
        </p:nvSpPr>
        <p:spPr/>
        <p:txBody>
          <a:bodyPr>
            <a:normAutofit/>
          </a:bodyPr>
          <a:lstStyle/>
          <a:p>
            <a:pPr algn="ctr"/>
            <a:r>
              <a:rPr lang="en-US" sz="4000"/>
              <a:t>Number of </a:t>
            </a:r>
            <a:r>
              <a:rPr lang="en-US" sz="4000" err="1"/>
              <a:t>Testlets</a:t>
            </a:r>
            <a:r>
              <a:rPr lang="en-US" sz="4000"/>
              <a:t> per Grade and Subject</a:t>
            </a:r>
          </a:p>
        </p:txBody>
      </p:sp>
      <p:graphicFrame>
        <p:nvGraphicFramePr>
          <p:cNvPr id="6" name="Content Placeholder 5">
            <a:extLst>
              <a:ext uri="{FF2B5EF4-FFF2-40B4-BE49-F238E27FC236}">
                <a16:creationId xmlns:a16="http://schemas.microsoft.com/office/drawing/2014/main" id="{4F6E97A3-9034-43E2-B85B-BEA28C533D26}"/>
              </a:ext>
            </a:extLst>
          </p:cNvPr>
          <p:cNvGraphicFramePr>
            <a:graphicFrameLocks noGrp="1"/>
          </p:cNvGraphicFramePr>
          <p:nvPr>
            <p:ph sz="half" idx="1"/>
            <p:extLst>
              <p:ext uri="{D42A27DB-BD31-4B8C-83A1-F6EECF244321}">
                <p14:modId xmlns:p14="http://schemas.microsoft.com/office/powerpoint/2010/main" val="88312280"/>
              </p:ext>
            </p:extLst>
          </p:nvPr>
        </p:nvGraphicFramePr>
        <p:xfrm>
          <a:off x="176213" y="1428750"/>
          <a:ext cx="5842512" cy="3501216"/>
        </p:xfrm>
        <a:graphic>
          <a:graphicData uri="http://schemas.openxmlformats.org/drawingml/2006/table">
            <a:tbl>
              <a:tblPr firstRow="1" bandRow="1">
                <a:tableStyleId>{5DA37D80-6434-44D0-A028-1B22A696006F}</a:tableStyleId>
              </a:tblPr>
              <a:tblGrid>
                <a:gridCol w="1359443">
                  <a:extLst>
                    <a:ext uri="{9D8B030D-6E8A-4147-A177-3AD203B41FA5}">
                      <a16:colId xmlns:a16="http://schemas.microsoft.com/office/drawing/2014/main" val="3467582681"/>
                    </a:ext>
                  </a:extLst>
                </a:gridCol>
                <a:gridCol w="1359443">
                  <a:extLst>
                    <a:ext uri="{9D8B030D-6E8A-4147-A177-3AD203B41FA5}">
                      <a16:colId xmlns:a16="http://schemas.microsoft.com/office/drawing/2014/main" val="3391583116"/>
                    </a:ext>
                  </a:extLst>
                </a:gridCol>
                <a:gridCol w="1359443">
                  <a:extLst>
                    <a:ext uri="{9D8B030D-6E8A-4147-A177-3AD203B41FA5}">
                      <a16:colId xmlns:a16="http://schemas.microsoft.com/office/drawing/2014/main" val="3283383033"/>
                    </a:ext>
                  </a:extLst>
                </a:gridCol>
                <a:gridCol w="1764183">
                  <a:extLst>
                    <a:ext uri="{9D8B030D-6E8A-4147-A177-3AD203B41FA5}">
                      <a16:colId xmlns:a16="http://schemas.microsoft.com/office/drawing/2014/main" val="346057729"/>
                    </a:ext>
                  </a:extLst>
                </a:gridCol>
              </a:tblGrid>
              <a:tr h="437652">
                <a:tc>
                  <a:txBody>
                    <a:bodyPr/>
                    <a:lstStyle/>
                    <a:p>
                      <a:pPr algn="ctr"/>
                      <a:r>
                        <a:rPr lang="en-US" dirty="0"/>
                        <a:t>Grade</a:t>
                      </a:r>
                    </a:p>
                  </a:txBody>
                  <a:tcPr marL="46488" marR="46488"/>
                </a:tc>
                <a:tc>
                  <a:txBody>
                    <a:bodyPr/>
                    <a:lstStyle/>
                    <a:p>
                      <a:pPr algn="ctr"/>
                      <a:r>
                        <a:rPr lang="en-US" dirty="0"/>
                        <a:t>Math</a:t>
                      </a:r>
                    </a:p>
                  </a:txBody>
                  <a:tcPr marL="46488" marR="46488"/>
                </a:tc>
                <a:tc>
                  <a:txBody>
                    <a:bodyPr/>
                    <a:lstStyle/>
                    <a:p>
                      <a:pPr algn="ctr"/>
                      <a:r>
                        <a:rPr lang="en-US" dirty="0"/>
                        <a:t>ELA</a:t>
                      </a:r>
                    </a:p>
                  </a:txBody>
                  <a:tcPr marL="46488" marR="46488"/>
                </a:tc>
                <a:tc>
                  <a:txBody>
                    <a:bodyPr/>
                    <a:lstStyle/>
                    <a:p>
                      <a:pPr algn="ctr"/>
                      <a:r>
                        <a:rPr lang="en-US" dirty="0"/>
                        <a:t>Science</a:t>
                      </a:r>
                    </a:p>
                  </a:txBody>
                  <a:tcPr marL="46488" marR="46488"/>
                </a:tc>
                <a:extLst>
                  <a:ext uri="{0D108BD9-81ED-4DB2-BD59-A6C34878D82A}">
                    <a16:rowId xmlns:a16="http://schemas.microsoft.com/office/drawing/2014/main" val="2154724973"/>
                  </a:ext>
                </a:extLst>
              </a:tr>
              <a:tr h="437652">
                <a:tc>
                  <a:txBody>
                    <a:bodyPr/>
                    <a:lstStyle/>
                    <a:p>
                      <a:pPr algn="l"/>
                      <a:r>
                        <a:rPr lang="en-US" b="1" dirty="0"/>
                        <a:t>Grade 3</a:t>
                      </a:r>
                    </a:p>
                  </a:txBody>
                  <a:tcPr marL="46488" marR="46488"/>
                </a:tc>
                <a:tc>
                  <a:txBody>
                    <a:bodyPr/>
                    <a:lstStyle/>
                    <a:p>
                      <a:pPr algn="l"/>
                      <a:r>
                        <a:rPr lang="en-US" dirty="0"/>
                        <a:t>8 </a:t>
                      </a:r>
                      <a:r>
                        <a:rPr lang="en-US" dirty="0" err="1"/>
                        <a:t>Testlets</a:t>
                      </a:r>
                      <a:endParaRPr lang="en-US" dirty="0"/>
                    </a:p>
                  </a:txBody>
                  <a:tcPr marL="46488" marR="46488"/>
                </a:tc>
                <a:tc>
                  <a:txBody>
                    <a:bodyPr/>
                    <a:lstStyle/>
                    <a:p>
                      <a:pPr algn="l"/>
                      <a:r>
                        <a:rPr lang="en-US" dirty="0"/>
                        <a:t>9 </a:t>
                      </a:r>
                      <a:r>
                        <a:rPr lang="en-US" dirty="0" err="1"/>
                        <a:t>Testlets</a:t>
                      </a:r>
                      <a:endParaRPr lang="en-US" dirty="0"/>
                    </a:p>
                  </a:txBody>
                  <a:tcPr marL="46488" marR="46488"/>
                </a:tc>
                <a:tc>
                  <a:txBody>
                    <a:bodyPr/>
                    <a:lstStyle/>
                    <a:p>
                      <a:pPr algn="l"/>
                      <a:r>
                        <a:rPr lang="en-US" dirty="0"/>
                        <a:t>Not applicable</a:t>
                      </a:r>
                    </a:p>
                  </a:txBody>
                  <a:tcPr marL="46488" marR="46488"/>
                </a:tc>
                <a:extLst>
                  <a:ext uri="{0D108BD9-81ED-4DB2-BD59-A6C34878D82A}">
                    <a16:rowId xmlns:a16="http://schemas.microsoft.com/office/drawing/2014/main" val="2806002381"/>
                  </a:ext>
                </a:extLst>
              </a:tr>
              <a:tr h="437652">
                <a:tc>
                  <a:txBody>
                    <a:bodyPr/>
                    <a:lstStyle/>
                    <a:p>
                      <a:pPr algn="l"/>
                      <a:r>
                        <a:rPr lang="en-US" b="1" dirty="0"/>
                        <a:t>Grade 4</a:t>
                      </a:r>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applicable</a:t>
                      </a:r>
                    </a:p>
                  </a:txBody>
                  <a:tcPr marL="46488" marR="46488"/>
                </a:tc>
                <a:extLst>
                  <a:ext uri="{0D108BD9-81ED-4DB2-BD59-A6C34878D82A}">
                    <a16:rowId xmlns:a16="http://schemas.microsoft.com/office/drawing/2014/main" val="582838108"/>
                  </a:ext>
                </a:extLst>
              </a:tr>
              <a:tr h="437652">
                <a:tc>
                  <a:txBody>
                    <a:bodyPr/>
                    <a:lstStyle/>
                    <a:p>
                      <a:pPr algn="l"/>
                      <a:r>
                        <a:rPr lang="en-US" b="1" dirty="0"/>
                        <a:t>Grade 5</a:t>
                      </a:r>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extLst>
                  <a:ext uri="{0D108BD9-81ED-4DB2-BD59-A6C34878D82A}">
                    <a16:rowId xmlns:a16="http://schemas.microsoft.com/office/drawing/2014/main" val="3454648916"/>
                  </a:ext>
                </a:extLst>
              </a:tr>
              <a:tr h="437652">
                <a:tc>
                  <a:txBody>
                    <a:bodyPr/>
                    <a:lstStyle/>
                    <a:p>
                      <a:pPr algn="l"/>
                      <a:r>
                        <a:rPr lang="en-US" b="1" dirty="0"/>
                        <a:t>Grade 6</a:t>
                      </a:r>
                    </a:p>
                  </a:txBody>
                  <a:tcPr marL="46488" marR="46488"/>
                </a:tc>
                <a:tc>
                  <a:txBody>
                    <a:bodyPr/>
                    <a:lstStyle/>
                    <a:p>
                      <a:pPr algn="l"/>
                      <a:r>
                        <a:rPr lang="en-US" dirty="0"/>
                        <a:t>7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applicable</a:t>
                      </a:r>
                    </a:p>
                  </a:txBody>
                  <a:tcPr marL="46488" marR="46488"/>
                </a:tc>
                <a:extLst>
                  <a:ext uri="{0D108BD9-81ED-4DB2-BD59-A6C34878D82A}">
                    <a16:rowId xmlns:a16="http://schemas.microsoft.com/office/drawing/2014/main" val="3953421321"/>
                  </a:ext>
                </a:extLst>
              </a:tr>
              <a:tr h="437652">
                <a:tc>
                  <a:txBody>
                    <a:bodyPr/>
                    <a:lstStyle/>
                    <a:p>
                      <a:pPr algn="l"/>
                      <a:r>
                        <a:rPr lang="en-US" b="1" dirty="0"/>
                        <a:t>Grade 7</a:t>
                      </a:r>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applicable</a:t>
                      </a:r>
                    </a:p>
                  </a:txBody>
                  <a:tcPr marL="46488" marR="46488"/>
                </a:tc>
                <a:extLst>
                  <a:ext uri="{0D108BD9-81ED-4DB2-BD59-A6C34878D82A}">
                    <a16:rowId xmlns:a16="http://schemas.microsoft.com/office/drawing/2014/main" val="2254755418"/>
                  </a:ext>
                </a:extLst>
              </a:tr>
              <a:tr h="437652">
                <a:tc>
                  <a:txBody>
                    <a:bodyPr/>
                    <a:lstStyle/>
                    <a:p>
                      <a:pPr algn="l"/>
                      <a:r>
                        <a:rPr lang="en-US" b="1" dirty="0"/>
                        <a:t>Grade 8</a:t>
                      </a:r>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extLst>
                  <a:ext uri="{0D108BD9-81ED-4DB2-BD59-A6C34878D82A}">
                    <a16:rowId xmlns:a16="http://schemas.microsoft.com/office/drawing/2014/main" val="772214152"/>
                  </a:ext>
                </a:extLst>
              </a:tr>
              <a:tr h="437652">
                <a:tc>
                  <a:txBody>
                    <a:bodyPr/>
                    <a:lstStyle/>
                    <a:p>
                      <a:pPr algn="l"/>
                      <a:r>
                        <a:rPr lang="en-US" b="1" dirty="0"/>
                        <a:t>Grade 11</a:t>
                      </a:r>
                    </a:p>
                  </a:txBody>
                  <a:tcPr marL="46488" marR="46488"/>
                </a:tc>
                <a:tc>
                  <a:txBody>
                    <a:bodyPr/>
                    <a:lstStyle/>
                    <a:p>
                      <a:pPr marL="0" marR="0" lvl="0" indent="0" algn="l" rtl="0" eaLnBrk="1" fontAlgn="auto" latinLnBrk="0" hangingPunct="1">
                        <a:lnSpc>
                          <a:spcPct val="100000"/>
                        </a:lnSpc>
                        <a:spcBef>
                          <a:spcPts val="0"/>
                        </a:spcBef>
                        <a:spcAft>
                          <a:spcPts val="0"/>
                        </a:spcAft>
                        <a:buFontTx/>
                        <a:buNone/>
                      </a:pPr>
                      <a:r>
                        <a:rPr lang="en-US" dirty="0"/>
                        <a:t>6 </a:t>
                      </a:r>
                      <a:r>
                        <a:rPr lang="en-US" dirty="0" err="1"/>
                        <a:t>Testlets</a:t>
                      </a:r>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dirty="0" err="1"/>
                        <a:t>Testlets</a:t>
                      </a:r>
                      <a:endParaRPr lang="en-US" dirty="0"/>
                    </a:p>
                  </a:txBody>
                  <a:tcPr marL="46488" marR="46488"/>
                </a:tc>
                <a:extLst>
                  <a:ext uri="{0D108BD9-81ED-4DB2-BD59-A6C34878D82A}">
                    <a16:rowId xmlns:a16="http://schemas.microsoft.com/office/drawing/2014/main" val="593421035"/>
                  </a:ext>
                </a:extLst>
              </a:tr>
            </a:tbl>
          </a:graphicData>
        </a:graphic>
      </p:graphicFrame>
      <p:sp>
        <p:nvSpPr>
          <p:cNvPr id="8" name="Text Placeholder 7">
            <a:extLst>
              <a:ext uri="{FF2B5EF4-FFF2-40B4-BE49-F238E27FC236}">
                <a16:creationId xmlns:a16="http://schemas.microsoft.com/office/drawing/2014/main" id="{2748EFD9-5A6A-4F17-896C-C512F4205E88}"/>
              </a:ext>
            </a:extLst>
          </p:cNvPr>
          <p:cNvSpPr>
            <a:spLocks noGrp="1"/>
          </p:cNvSpPr>
          <p:nvPr>
            <p:ph sz="half" idx="13"/>
          </p:nvPr>
        </p:nvSpPr>
        <p:spPr/>
        <p:txBody>
          <a:bodyPr>
            <a:normAutofit fontScale="70000" lnSpcReduction="20000"/>
          </a:bodyPr>
          <a:lstStyle/>
          <a:p>
            <a:pPr>
              <a:lnSpc>
                <a:spcPct val="100000"/>
              </a:lnSpc>
              <a:spcBef>
                <a:spcPts val="0"/>
              </a:spcBef>
            </a:pPr>
            <a:r>
              <a:rPr lang="en-US" dirty="0"/>
              <a:t>Note the writing testlet is always the last ELA testlet. </a:t>
            </a:r>
          </a:p>
          <a:p>
            <a:pPr>
              <a:lnSpc>
                <a:spcPct val="100000"/>
              </a:lnSpc>
              <a:spcBef>
                <a:spcPts val="0"/>
              </a:spcBef>
            </a:pPr>
            <a:r>
              <a:rPr lang="en-US" dirty="0"/>
              <a:t>For all content areas: keep track of the number of </a:t>
            </a:r>
            <a:r>
              <a:rPr lang="en-US" dirty="0" err="1"/>
              <a:t>testlets</a:t>
            </a:r>
            <a:r>
              <a:rPr lang="en-US" dirty="0"/>
              <a:t> completed using the NJ </a:t>
            </a:r>
            <a:r>
              <a:rPr lang="en-US" dirty="0" err="1"/>
              <a:t>Testlet</a:t>
            </a:r>
            <a:r>
              <a:rPr lang="en-US" dirty="0"/>
              <a:t> Completion Form which is available in March on the NJ DLM website.</a:t>
            </a:r>
          </a:p>
          <a:p>
            <a:r>
              <a:rPr lang="en-US" b="1" dirty="0"/>
              <a:t>Note</a:t>
            </a:r>
            <a:r>
              <a:rPr lang="en-US" dirty="0"/>
              <a:t>: Any student in grade 12 taking NJ DLM will have the same number of </a:t>
            </a:r>
            <a:r>
              <a:rPr lang="en-US" dirty="0" err="1"/>
              <a:t>testlets</a:t>
            </a:r>
            <a:r>
              <a:rPr lang="en-US" dirty="0"/>
              <a:t> as grade 11.</a:t>
            </a:r>
          </a:p>
        </p:txBody>
      </p:sp>
      <p:sp>
        <p:nvSpPr>
          <p:cNvPr id="5" name="Slide Number Placeholder 4">
            <a:extLst>
              <a:ext uri="{FF2B5EF4-FFF2-40B4-BE49-F238E27FC236}">
                <a16:creationId xmlns:a16="http://schemas.microsoft.com/office/drawing/2014/main" id="{EA1D88ED-3630-4781-8E1A-C1892665B0BE}"/>
              </a:ext>
            </a:extLst>
          </p:cNvPr>
          <p:cNvSpPr>
            <a:spLocks noGrp="1"/>
          </p:cNvSpPr>
          <p:nvPr>
            <p:ph type="sldNum" sz="quarter" idx="12"/>
          </p:nvPr>
        </p:nvSpPr>
        <p:spPr/>
        <p:txBody>
          <a:bodyPr/>
          <a:lstStyle/>
          <a:p>
            <a:fld id="{CD5C70A5-9411-4B11-A0DB-D49D3D849901}" type="slidenum">
              <a:rPr lang="en-US" smtClean="0"/>
              <a:pPr/>
              <a:t>9</a:t>
            </a:fld>
            <a:endParaRPr lang="en-US"/>
          </a:p>
        </p:txBody>
      </p:sp>
    </p:spTree>
    <p:extLst>
      <p:ext uri="{BB962C8B-B14F-4D97-AF65-F5344CB8AC3E}">
        <p14:creationId xmlns:p14="http://schemas.microsoft.com/office/powerpoint/2010/main" val="3475871603"/>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id="{CBAECBB9-3C50-4657-940A-958B5F9A7064}" vid="{FD89A02A-1256-475E-A4EE-430E2526387B}"/>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id="{CBAECBB9-3C50-4657-940A-958B5F9A7064}" vid="{A7951CFC-04A9-4C95-90B1-B7888E9C2CB0}"/>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id="{CBAECBB9-3C50-4657-940A-958B5F9A7064}" vid="{C007E172-BCBC-4E4F-A790-B099E32BCE9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5c9442-5e63-4875-b0e3-9f3802e0c417" xsi:nil="true"/>
    <lcf76f155ced4ddcb4097134ff3c332f xmlns="1c696be1-1377-427e-a0c9-66a48a17167e">
      <Terms xmlns="http://schemas.microsoft.com/office/infopath/2007/PartnerControls"/>
    </lcf76f155ced4ddcb4097134ff3c332f>
    <SharedWithUsers xmlns="095c9442-5e63-4875-b0e3-9f3802e0c417">
      <UserInfo>
        <DisplayName/>
        <AccountId xsi:nil="true"/>
        <AccountType/>
      </UserInfo>
    </SharedWithUsers>
    <MediaLengthInSeconds xmlns="1c696be1-1377-427e-a0c9-66a48a17167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0F42E5FD566A42AC1EE446AB42FD06" ma:contentTypeVersion="16" ma:contentTypeDescription="Create a new document." ma:contentTypeScope="" ma:versionID="c982b638cc46df0965a1e970f8747295">
  <xsd:schema xmlns:xsd="http://www.w3.org/2001/XMLSchema" xmlns:xs="http://www.w3.org/2001/XMLSchema" xmlns:p="http://schemas.microsoft.com/office/2006/metadata/properties" xmlns:ns2="1c696be1-1377-427e-a0c9-66a48a17167e" xmlns:ns3="095c9442-5e63-4875-b0e3-9f3802e0c417" targetNamespace="http://schemas.microsoft.com/office/2006/metadata/properties" ma:root="true" ma:fieldsID="7b7775449ebd44fcd5c91bfa73981873" ns2:_="" ns3:_="">
    <xsd:import namespace="1c696be1-1377-427e-a0c9-66a48a17167e"/>
    <xsd:import namespace="095c9442-5e63-4875-b0e3-9f3802e0c41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96be1-1377-427e-a0c9-66a48a171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c2c5899-478d-4689-af14-80570c5f1ccc"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5c9442-5e63-4875-b0e3-9f3802e0c41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6fe98c1-5f15-42b6-b9ce-387174a03843}" ma:internalName="TaxCatchAll" ma:showField="CatchAllData" ma:web="095c9442-5e63-4875-b0e3-9f3802e0c41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58F38D-A27E-4995-A252-B10A7E0ADE68}">
  <ds:schemaRefs>
    <ds:schemaRef ds:uri="http://schemas.microsoft.com/office/2006/documentManagement/types"/>
    <ds:schemaRef ds:uri="http://purl.org/dc/elements/1.1/"/>
    <ds:schemaRef ds:uri="e4df5171-6802-4ad2-bfc2-e1cb600fb061"/>
    <ds:schemaRef ds:uri="http://purl.org/dc/terms/"/>
    <ds:schemaRef ds:uri="http://schemas.microsoft.com/office/2006/metadata/properties"/>
    <ds:schemaRef ds:uri="d806627e-2567-41cd-8c91-a0d3907be932"/>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47FCDE7-A6B9-4119-9A09-4D9A41AAEA29}">
  <ds:schemaRefs>
    <ds:schemaRef ds:uri="http://schemas.microsoft.com/sharepoint/v3/contenttype/forms"/>
  </ds:schemaRefs>
</ds:datastoreItem>
</file>

<file path=customXml/itemProps3.xml><?xml version="1.0" encoding="utf-8"?>
<ds:datastoreItem xmlns:ds="http://schemas.openxmlformats.org/officeDocument/2006/customXml" ds:itemID="{4C3D1A55-C59A-4D14-B651-42075B744E08}"/>
</file>

<file path=docProps/app.xml><?xml version="1.0" encoding="utf-8"?>
<Properties xmlns="http://schemas.openxmlformats.org/officeDocument/2006/extended-properties" xmlns:vt="http://schemas.openxmlformats.org/officeDocument/2006/docPropsVTypes">
  <Template>NJDOE_0921</Template>
  <TotalTime>147</TotalTime>
  <Words>4042</Words>
  <Application>Microsoft Office PowerPoint</Application>
  <PresentationFormat>Widescreen</PresentationFormat>
  <Paragraphs>435</Paragraphs>
  <Slides>54</Slides>
  <Notes>42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54</vt:i4>
      </vt:variant>
    </vt:vector>
  </HeadingPairs>
  <TitlesOfParts>
    <vt:vector size="61" baseType="lpstr">
      <vt:lpstr>Arial</vt:lpstr>
      <vt:lpstr>Bell MT</vt:lpstr>
      <vt:lpstr>Calibri</vt:lpstr>
      <vt:lpstr>Palatino Linotype</vt:lpstr>
      <vt:lpstr>NDJOE_Main</vt:lpstr>
      <vt:lpstr>NJDOE_TitleSlide</vt:lpstr>
      <vt:lpstr>NJDOE_SectionTitle</vt:lpstr>
      <vt:lpstr>Preparation for the Spring 2023 New Jersey Dynamic Learning Maps (DLM) Assessment, Part One</vt:lpstr>
      <vt:lpstr>Required Reading</vt:lpstr>
      <vt:lpstr>Prior Training Required</vt:lpstr>
      <vt:lpstr>NJ DLM Documents to Review Prior To Current Training</vt:lpstr>
      <vt:lpstr>Topics in this Presentation</vt:lpstr>
      <vt:lpstr>General Test Information</vt:lpstr>
      <vt:lpstr>Grades and Subjects</vt:lpstr>
      <vt:lpstr>Test Dates</vt:lpstr>
      <vt:lpstr>Number of Testlets per Grade and Subject</vt:lpstr>
      <vt:lpstr>DLM Test Administrators</vt:lpstr>
      <vt:lpstr>Teacher Requirements to be a DLM Test Administrator </vt:lpstr>
      <vt:lpstr>Who Can Administer the DLM? (1 of 3)</vt:lpstr>
      <vt:lpstr>Who Can Administer the DLM? (2 of 3)</vt:lpstr>
      <vt:lpstr>Who Can Administer the DLM? (3 of 3) </vt:lpstr>
      <vt:lpstr>Who Cannot Administer the DLM?</vt:lpstr>
      <vt:lpstr>Additional Test Administrators?</vt:lpstr>
      <vt:lpstr>Can Anyone Assist the Test Administrator During Testing?</vt:lpstr>
      <vt:lpstr>Can Translators Assist the Test Administrator During Testing? </vt:lpstr>
      <vt:lpstr>Can Safety, Behavioral or Medical Supports Assist the Test Administrator During Testing?( 1 of 2) </vt:lpstr>
      <vt:lpstr>Can Safety, Behavioral or Medical Supports Assist the Test Administrator During Testing?(2 of 2) </vt:lpstr>
      <vt:lpstr>Test Security Agreements</vt:lpstr>
      <vt:lpstr>DLM Rosters and Student Surveys</vt:lpstr>
      <vt:lpstr>DLM Rosters (1 of 2)</vt:lpstr>
      <vt:lpstr>DLM Rosters (2 of 2)</vt:lpstr>
      <vt:lpstr>Rosters and Student Surveys</vt:lpstr>
      <vt:lpstr>First Contact (FC) Survey</vt:lpstr>
      <vt:lpstr>Personal Needs and Preferences (PNP) Profile</vt:lpstr>
      <vt:lpstr>Student Mobility and DLM (1 of 2)</vt:lpstr>
      <vt:lpstr>Student Mobility and DLM (2 of 2)</vt:lpstr>
      <vt:lpstr>NJ DLM District Data Management </vt:lpstr>
      <vt:lpstr>Accessibility Features</vt:lpstr>
      <vt:lpstr> Accessibility Manual</vt:lpstr>
      <vt:lpstr>Step 2: Learn about the Accessibility Supports, Part 1</vt:lpstr>
      <vt:lpstr>Step 2: Learn about the Accessibility Supports, Part 2</vt:lpstr>
      <vt:lpstr>Step 2: Learn about the Accessibility Supports, Part 3</vt:lpstr>
      <vt:lpstr>Accessibility and Eye Gaze</vt:lpstr>
      <vt:lpstr>Student Folders and Preparation for Testing</vt:lpstr>
      <vt:lpstr>Required Folder for Testing</vt:lpstr>
      <vt:lpstr>Practice Testlet Information (1 of 2) </vt:lpstr>
      <vt:lpstr>Practice Testlet Information (2 of 2)</vt:lpstr>
      <vt:lpstr>Practice and Released Testlets</vt:lpstr>
      <vt:lpstr>Additional Information</vt:lpstr>
      <vt:lpstr>Educator Resource Documents</vt:lpstr>
      <vt:lpstr>Grade Level Manipulatives List</vt:lpstr>
      <vt:lpstr>Writing Testlets</vt:lpstr>
      <vt:lpstr>Engagement Activities</vt:lpstr>
      <vt:lpstr>Engagement in Math and Science</vt:lpstr>
      <vt:lpstr>Engagement in ELA - Reading</vt:lpstr>
      <vt:lpstr>District Communication</vt:lpstr>
      <vt:lpstr>Personally Identifiable Information (PII) and Communication</vt:lpstr>
      <vt:lpstr>Contact DLM</vt:lpstr>
      <vt:lpstr>Contact the NJDOE</vt:lpstr>
      <vt:lpstr>List of Topics in Part II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for the Spring New Jersey Dynamic Learning Maps (DLM) Assessment, Part One</dc:title>
  <dc:creator>New Jersey Department of Education</dc:creator>
  <cp:lastModifiedBy>Thomas, Elizabeth</cp:lastModifiedBy>
  <cp:revision>29</cp:revision>
  <dcterms:created xsi:type="dcterms:W3CDTF">2021-10-22T17:40:57Z</dcterms:created>
  <dcterms:modified xsi:type="dcterms:W3CDTF">2022-11-29T15:04:08Z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0x010100240F42E5FD566A42AC1EE446AB42FD06</vt:lpwstr>
  </property>
  <property fmtid="{D5CDD505-2E9C-101B-9397-08002B2CF9AE}" pid="3" name="Order">
    <vt:r8>7029400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MediaServiceImageTags">
    <vt:lpwstr/>
  </property>
</Properties>
</file>