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media/image13.jpg" ContentType="image/jpeg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1"/>
    <p:sldMasterId id="2147483691" r:id="rId2"/>
    <p:sldMasterId id="2147483694" r:id="rId3"/>
  </p:sldMasterIdLst>
  <p:notesMasterIdLst>
    <p:notesMasterId r:id="rId71"/>
  </p:notesMasterIdLst>
  <p:handoutMasterIdLst>
    <p:handoutMasterId r:id="rId72"/>
  </p:handoutMasterIdLst>
  <p:sldIdLst>
    <p:sldId id="357" r:id="rId4"/>
    <p:sldId id="1167" r:id="rId5"/>
    <p:sldId id="1203" r:id="rId6"/>
    <p:sldId id="1202" r:id="rId7"/>
    <p:sldId id="1208" r:id="rId8"/>
    <p:sldId id="260" r:id="rId9"/>
    <p:sldId id="261" r:id="rId10"/>
    <p:sldId id="262" r:id="rId11"/>
    <p:sldId id="263" r:id="rId12"/>
    <p:sldId id="264" r:id="rId13"/>
    <p:sldId id="266" r:id="rId14"/>
    <p:sldId id="275" r:id="rId15"/>
    <p:sldId id="276" r:id="rId16"/>
    <p:sldId id="277" r:id="rId17"/>
    <p:sldId id="278" r:id="rId18"/>
    <p:sldId id="279" r:id="rId19"/>
    <p:sldId id="1217" r:id="rId20"/>
    <p:sldId id="280" r:id="rId21"/>
    <p:sldId id="1213" r:id="rId22"/>
    <p:sldId id="285" r:id="rId23"/>
    <p:sldId id="1205" r:id="rId24"/>
    <p:sldId id="1175" r:id="rId25"/>
    <p:sldId id="1214" r:id="rId26"/>
    <p:sldId id="464" r:id="rId27"/>
    <p:sldId id="780" r:id="rId28"/>
    <p:sldId id="488" r:id="rId29"/>
    <p:sldId id="474" r:id="rId30"/>
    <p:sldId id="489" r:id="rId31"/>
    <p:sldId id="481" r:id="rId32"/>
    <p:sldId id="1211" r:id="rId33"/>
    <p:sldId id="1072" r:id="rId34"/>
    <p:sldId id="514" r:id="rId35"/>
    <p:sldId id="1078" r:id="rId36"/>
    <p:sldId id="1173" r:id="rId37"/>
    <p:sldId id="1215" r:id="rId38"/>
    <p:sldId id="576" r:id="rId39"/>
    <p:sldId id="491" r:id="rId40"/>
    <p:sldId id="492" r:id="rId41"/>
    <p:sldId id="579" r:id="rId42"/>
    <p:sldId id="497" r:id="rId43"/>
    <p:sldId id="498" r:id="rId44"/>
    <p:sldId id="508" r:id="rId45"/>
    <p:sldId id="1079" r:id="rId46"/>
    <p:sldId id="1212" r:id="rId47"/>
    <p:sldId id="1155" r:id="rId48"/>
    <p:sldId id="1182" r:id="rId49"/>
    <p:sldId id="1184" r:id="rId50"/>
    <p:sldId id="1185" r:id="rId51"/>
    <p:sldId id="1186" r:id="rId52"/>
    <p:sldId id="1187" r:id="rId53"/>
    <p:sldId id="300" r:id="rId54"/>
    <p:sldId id="1166" r:id="rId55"/>
    <p:sldId id="1188" r:id="rId56"/>
    <p:sldId id="333" r:id="rId57"/>
    <p:sldId id="326" r:id="rId58"/>
    <p:sldId id="330" r:id="rId59"/>
    <p:sldId id="434" r:id="rId60"/>
    <p:sldId id="1195" r:id="rId61"/>
    <p:sldId id="1190" r:id="rId62"/>
    <p:sldId id="520" r:id="rId63"/>
    <p:sldId id="1197" r:id="rId64"/>
    <p:sldId id="523" r:id="rId65"/>
    <p:sldId id="1152" r:id="rId66"/>
    <p:sldId id="1198" r:id="rId67"/>
    <p:sldId id="1199" r:id="rId68"/>
    <p:sldId id="1200" r:id="rId69"/>
    <p:sldId id="783" r:id="rId7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ho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D586BD-C0A9-4E98-9B45-7ACB7F4B2FBC}" v="7" dt="2025-01-10T15:20:24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81973" autoAdjust="0"/>
  </p:normalViewPr>
  <p:slideViewPr>
    <p:cSldViewPr snapToGrid="0">
      <p:cViewPr varScale="1">
        <p:scale>
          <a:sx n="88" d="100"/>
          <a:sy n="88" d="100"/>
        </p:scale>
        <p:origin x="7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0362"/>
    </p:cViewPr>
  </p:sorterViewPr>
  <p:notesViewPr>
    <p:cSldViewPr snapToGrid="0">
      <p:cViewPr>
        <p:scale>
          <a:sx n="1" d="2"/>
          <a:sy n="1" d="2"/>
        </p:scale>
        <p:origin x="2874" y="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79" Type="http://schemas.microsoft.com/office/2018/10/relationships/authors" Target="author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commentAuthors" Target="commentAuthors.xml"/><Relationship Id="rId78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82016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/>
              <a:t>Building and District Administrator District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D296058-AC77-464A-970A-3C330C45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06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08BCABD-EA50-BF4C-A132-A17B08F22645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3B5D93E-2273-1A40-9594-B0F117CBDC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1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4644" y="4637088"/>
            <a:ext cx="6800056" cy="4106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11124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46666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9261-1B70-4564-9706-0C76460F3E9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62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9261-1B70-4564-9706-0C76460F3E9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07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9261-1B70-4564-9706-0C76460F3E9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1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9261-1B70-4564-9706-0C76460F3E9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09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9261-1B70-4564-9706-0C76460F3E9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82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9261-1B70-4564-9706-0C76460F3E9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17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9261-1B70-4564-9706-0C76460F3E9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09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75562-36A1-2AB1-9872-C63413C42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E501B5-0636-2E03-9C8B-55C1F1DC8E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27823E-E88C-A581-FF8B-5F05CEF23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48FBA-E5FF-2F84-DE87-CE4F049E9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9261-1B70-4564-9706-0C76460F3E9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62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9261-1B70-4564-9706-0C76460F3E9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82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100D4-EBAE-689B-AE91-05C242FD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CA0AE4-91D1-E68B-E269-2D66AF288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ADDB1A-C994-7E77-5B0E-CDE2572FA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2B88A-82BB-FEBA-A200-2A1F914F3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9261-1B70-4564-9706-0C76460F3E9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6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07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9261-1B70-4564-9706-0C76460F3E9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03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308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02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9B79C-BE5D-8600-B4FD-8D64FE917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03B54-E08D-C61A-B46D-7BE9AB02A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D84DA7-BA90-B0D6-DE4E-95F30CF7D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AA54D-2853-60D7-37C5-34C781DDB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4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066" y="5558590"/>
            <a:ext cx="6871109" cy="5053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65928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178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420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066" y="5558590"/>
            <a:ext cx="6871109" cy="5053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27673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99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34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05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836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333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8656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156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529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1143B-8D48-39CF-C05E-BA118AEDC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D1DD27-9090-9EA6-9E4B-419A95855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5F784-C983-EF12-0061-200E94604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3F819-BBD8-5BE2-4029-0E0B3E4A7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077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481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6390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" y="900113"/>
            <a:ext cx="6846888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8935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95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848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667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6395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305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6684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8510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8813" y="5029200"/>
            <a:ext cx="6656387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775389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770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254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292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80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3084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991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180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037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36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866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675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02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421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451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6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9261-1B70-4564-9706-0C76460F3E9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700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70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536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276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345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7905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4027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25643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9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9261-1B70-4564-9706-0C76460F3E9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7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9261-1B70-4564-9706-0C76460F3E9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0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9261-1B70-4564-9706-0C76460F3E9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4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477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7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927600" y="634734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958EC7-BE00-48FE-824E-48880B720931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6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197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643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477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7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196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11" y="217486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061" y="1600201"/>
            <a:ext cx="1004441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1959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477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7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59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11" y="217486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061" y="1600201"/>
            <a:ext cx="1004441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3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330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629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06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589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30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76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423" y="150994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423" y="2191653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0302" y="150994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3622" y="220004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67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5" y="26035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66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11" y="217486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061" y="1600201"/>
            <a:ext cx="1004441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793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486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369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359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835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45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5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629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06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589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76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423" y="150994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423" y="2191653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0302" y="150994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3622" y="220004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63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5" y="26035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046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54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90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78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m_ppt_template2-01.jp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772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96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626" y="1632185"/>
            <a:ext cx="9759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927600" y="634734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958EC7-BE00-48FE-824E-48880B720931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12" y="6035040"/>
            <a:ext cx="167309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9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8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m_ppt_template2-01.jpg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772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96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626" y="1632185"/>
            <a:ext cx="9759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12" y="6035040"/>
            <a:ext cx="167309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8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8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m_ppt_template2-01.jp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772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96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626" y="1632185"/>
            <a:ext cx="9759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927600" y="634734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958EC7-BE00-48FE-824E-48880B720931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12" y="6035040"/>
            <a:ext cx="167309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8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DLM-support@ku.edu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Dynamic Learning Maps® (DLM®)&#10;Spring 2023 Assessments for District of Columbia LEAs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Learning Maps</a:t>
            </a:r>
            <a:r>
              <a:rPr lang="en-US" baseline="30000" dirty="0"/>
              <a:t>®</a:t>
            </a:r>
            <a:r>
              <a:rPr lang="en-US" dirty="0"/>
              <a:t> (DLM</a:t>
            </a:r>
            <a:r>
              <a:rPr lang="en-US" baseline="30000" dirty="0"/>
              <a:t>®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Spring 2025 Assessments for District of Columbia Test Coordinators</a:t>
            </a:r>
          </a:p>
        </p:txBody>
      </p:sp>
      <p:pic>
        <p:nvPicPr>
          <p:cNvPr id="6" name="Content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5633" y="426806"/>
            <a:ext cx="2592533" cy="149096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7" name="Content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0010" y="437692"/>
            <a:ext cx="2677538" cy="1539848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64" y="417728"/>
            <a:ext cx="1984678" cy="1488509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014" y="440545"/>
            <a:ext cx="1134277" cy="1512369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11" name="TextBox 10"/>
          <p:cNvSpPr txBox="1"/>
          <p:nvPr/>
        </p:nvSpPr>
        <p:spPr>
          <a:xfrm>
            <a:off x="3201006" y="5638800"/>
            <a:ext cx="633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© 2025 Accessible Teaching, Learning, and Assessment Systems (ATLAS), the University of Kansas</a:t>
            </a:r>
          </a:p>
        </p:txBody>
      </p:sp>
    </p:spTree>
    <p:extLst>
      <p:ext uri="{BB962C8B-B14F-4D97-AF65-F5344CB8AC3E}">
        <p14:creationId xmlns:p14="http://schemas.microsoft.com/office/powerpoint/2010/main" val="184790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06811" y="306739"/>
            <a:ext cx="10972800" cy="964494"/>
          </a:xfrm>
          <a:prstGeom prst="rect">
            <a:avLst/>
          </a:prstGeom>
        </p:spPr>
        <p:txBody>
          <a:bodyPr vert="horz" wrap="square" lIns="0" tIns="284606" rIns="0" bIns="0" rtlCol="0">
            <a:spAutoFit/>
          </a:bodyPr>
          <a:lstStyle/>
          <a:p>
            <a:pPr marL="1678305" algn="l">
              <a:lnSpc>
                <a:spcPct val="100000"/>
              </a:lnSpc>
              <a:spcBef>
                <a:spcPts val="105"/>
              </a:spcBef>
            </a:pPr>
            <a:r>
              <a:rPr dirty="0"/>
              <a:t>Remove</a:t>
            </a:r>
            <a:r>
              <a:rPr spc="-130" dirty="0"/>
              <a:t> </a:t>
            </a:r>
            <a:r>
              <a:rPr dirty="0"/>
              <a:t>Roles</a:t>
            </a:r>
            <a:r>
              <a:rPr spc="-100" dirty="0"/>
              <a:t> </a:t>
            </a:r>
            <a:r>
              <a:rPr dirty="0"/>
              <a:t>from</a:t>
            </a:r>
            <a:r>
              <a:rPr spc="-125" dirty="0"/>
              <a:t> </a:t>
            </a:r>
            <a:r>
              <a:rPr dirty="0"/>
              <a:t>Users</a:t>
            </a:r>
            <a:r>
              <a:rPr spc="-120" dirty="0"/>
              <a:t> </a:t>
            </a:r>
            <a:r>
              <a:rPr spc="-25" dirty="0"/>
              <a:t>(1)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13803" y="1621031"/>
            <a:ext cx="9618345" cy="3147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1846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rebuchet MS"/>
                <a:cs typeface="Trebuchet MS"/>
              </a:rPr>
              <a:t>Currently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in</a:t>
            </a:r>
            <a:r>
              <a:rPr sz="3200" spc="-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the</a:t>
            </a:r>
            <a:r>
              <a:rPr sz="3200" spc="-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UI,</a:t>
            </a:r>
            <a:r>
              <a:rPr sz="3200" spc="-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users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can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remove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roles</a:t>
            </a:r>
            <a:r>
              <a:rPr sz="3200" spc="-5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from </a:t>
            </a:r>
            <a:r>
              <a:rPr sz="3200" dirty="0">
                <a:latin typeface="Trebuchet MS"/>
                <a:cs typeface="Trebuchet MS"/>
              </a:rPr>
              <a:t>one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user</a:t>
            </a:r>
            <a:r>
              <a:rPr sz="3200" spc="-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at</a:t>
            </a:r>
            <a:r>
              <a:rPr sz="3200" spc="-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time.</a:t>
            </a:r>
            <a:endParaRPr sz="32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rebuchet MS"/>
                <a:cs typeface="Trebuchet MS"/>
              </a:rPr>
              <a:t>Feedback: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Need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to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remove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one</a:t>
            </a:r>
            <a:r>
              <a:rPr sz="3200" spc="-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or</a:t>
            </a:r>
            <a:r>
              <a:rPr sz="3200" spc="-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more</a:t>
            </a:r>
            <a:r>
              <a:rPr sz="3200" spc="-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roles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from </a:t>
            </a:r>
            <a:r>
              <a:rPr sz="3200" dirty="0">
                <a:latin typeface="Trebuchet MS"/>
                <a:cs typeface="Trebuchet MS"/>
              </a:rPr>
              <a:t>one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or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more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users</a:t>
            </a:r>
            <a:r>
              <a:rPr sz="3200" spc="-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at</a:t>
            </a:r>
            <a:r>
              <a:rPr sz="3200" spc="-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</a:t>
            </a:r>
            <a:r>
              <a:rPr sz="3200" spc="-3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time</a:t>
            </a:r>
            <a:endParaRPr sz="3200" dirty="0">
              <a:latin typeface="Trebuchet MS"/>
              <a:cs typeface="Trebuchet MS"/>
            </a:endParaRPr>
          </a:p>
          <a:p>
            <a:pPr marL="354965" marR="15113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rebuchet MS"/>
                <a:cs typeface="Trebuchet MS"/>
              </a:rPr>
              <a:t>Update: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New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‘Remove_Role’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column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added</a:t>
            </a:r>
            <a:r>
              <a:rPr sz="3200" spc="-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to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the </a:t>
            </a:r>
            <a:r>
              <a:rPr sz="3200" dirty="0">
                <a:latin typeface="Trebuchet MS"/>
                <a:cs typeface="Trebuchet MS"/>
              </a:rPr>
              <a:t>User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Upload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Template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7646" y="6368170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A6A6A6"/>
                </a:solidFill>
                <a:latin typeface="Calibri"/>
                <a:cs typeface="Calibri"/>
              </a:rPr>
              <a:t>9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8231" y="6083808"/>
            <a:ext cx="1594103" cy="5516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811" y="306739"/>
            <a:ext cx="10972800" cy="964494"/>
          </a:xfrm>
          <a:prstGeom prst="rect">
            <a:avLst/>
          </a:prstGeom>
        </p:spPr>
        <p:txBody>
          <a:bodyPr vert="horz" wrap="square" lIns="0" tIns="284606" rIns="0" bIns="0" rtlCol="0">
            <a:spAutoFit/>
          </a:bodyPr>
          <a:lstStyle/>
          <a:p>
            <a:pPr marL="1186180" algn="l">
              <a:lnSpc>
                <a:spcPct val="100000"/>
              </a:lnSpc>
              <a:spcBef>
                <a:spcPts val="105"/>
              </a:spcBef>
            </a:pPr>
            <a:r>
              <a:rPr dirty="0"/>
              <a:t>Remove</a:t>
            </a:r>
            <a:r>
              <a:rPr spc="-130" dirty="0"/>
              <a:t> </a:t>
            </a:r>
            <a:r>
              <a:rPr dirty="0"/>
              <a:t>Roles</a:t>
            </a:r>
            <a:r>
              <a:rPr spc="-100" dirty="0"/>
              <a:t> </a:t>
            </a:r>
            <a:r>
              <a:rPr dirty="0"/>
              <a:t>from</a:t>
            </a:r>
            <a:r>
              <a:rPr spc="-125" dirty="0"/>
              <a:t> </a:t>
            </a:r>
            <a:r>
              <a:rPr dirty="0"/>
              <a:t>Users</a:t>
            </a:r>
            <a:r>
              <a:rPr spc="-120" dirty="0"/>
              <a:t> </a:t>
            </a:r>
            <a:r>
              <a:rPr spc="-25" dirty="0"/>
              <a:t>(</a:t>
            </a:r>
            <a:r>
              <a:rPr lang="en-US" spc="-25" dirty="0"/>
              <a:t>2</a:t>
            </a:r>
            <a:r>
              <a:rPr spc="-25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2530" y="1618578"/>
            <a:ext cx="9735185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rebuchet MS"/>
                <a:cs typeface="Trebuchet MS"/>
              </a:rPr>
              <a:t>User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template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upload: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If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Remove_Role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=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True,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then </a:t>
            </a:r>
            <a:r>
              <a:rPr sz="3200" dirty="0">
                <a:latin typeface="Trebuchet MS"/>
                <a:cs typeface="Trebuchet MS"/>
              </a:rPr>
              <a:t>the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role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listed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under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the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“Primary_Role”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column </a:t>
            </a:r>
            <a:r>
              <a:rPr sz="3200" dirty="0">
                <a:latin typeface="Trebuchet MS"/>
                <a:cs typeface="Trebuchet MS"/>
              </a:rPr>
              <a:t>will</a:t>
            </a:r>
            <a:r>
              <a:rPr sz="3200" spc="-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be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removed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from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the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user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account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8231" y="6083808"/>
            <a:ext cx="1594103" cy="5516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9571" y="424242"/>
            <a:ext cx="100115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User</a:t>
            </a:r>
            <a:r>
              <a:rPr spc="-35" dirty="0"/>
              <a:t> </a:t>
            </a:r>
            <a:r>
              <a:rPr dirty="0"/>
              <a:t>Extract</a:t>
            </a:r>
            <a:r>
              <a:rPr spc="-40" dirty="0"/>
              <a:t> </a:t>
            </a:r>
            <a:r>
              <a:rPr spc="-10" dirty="0"/>
              <a:t>Updates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2511" y="1382838"/>
            <a:ext cx="947864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3000" dirty="0">
                <a:latin typeface="Trebuchet MS"/>
                <a:cs typeface="Trebuchet MS"/>
              </a:rPr>
              <a:t>Educator_Identifier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column</a:t>
            </a:r>
            <a:r>
              <a:rPr sz="3000" spc="-110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moved</a:t>
            </a:r>
            <a:r>
              <a:rPr sz="3000" spc="-9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before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the</a:t>
            </a:r>
            <a:r>
              <a:rPr sz="3000" spc="-105" dirty="0">
                <a:latin typeface="Trebuchet MS"/>
                <a:cs typeface="Trebuchet MS"/>
              </a:rPr>
              <a:t> </a:t>
            </a:r>
            <a:r>
              <a:rPr sz="3000" spc="-10" dirty="0">
                <a:latin typeface="Trebuchet MS"/>
                <a:cs typeface="Trebuchet MS"/>
              </a:rPr>
              <a:t>user’s </a:t>
            </a:r>
            <a:r>
              <a:rPr sz="3000" dirty="0">
                <a:latin typeface="Trebuchet MS"/>
                <a:cs typeface="Trebuchet MS"/>
              </a:rPr>
              <a:t>first</a:t>
            </a:r>
            <a:r>
              <a:rPr sz="3000" spc="-3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and</a:t>
            </a:r>
            <a:r>
              <a:rPr sz="3000" spc="-20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last</a:t>
            </a:r>
            <a:r>
              <a:rPr sz="3000" spc="-3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name</a:t>
            </a:r>
            <a:r>
              <a:rPr sz="3000" spc="-40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columns</a:t>
            </a:r>
            <a:r>
              <a:rPr sz="3000" spc="-4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to</a:t>
            </a:r>
            <a:r>
              <a:rPr sz="3000" spc="-30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make</a:t>
            </a:r>
            <a:r>
              <a:rPr sz="3000" spc="-30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it</a:t>
            </a:r>
            <a:r>
              <a:rPr sz="3000" spc="-3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easier</a:t>
            </a:r>
            <a:r>
              <a:rPr sz="3000" spc="-1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to</a:t>
            </a:r>
            <a:r>
              <a:rPr sz="3000" spc="-35" dirty="0">
                <a:latin typeface="Trebuchet MS"/>
                <a:cs typeface="Trebuchet MS"/>
              </a:rPr>
              <a:t> </a:t>
            </a:r>
            <a:r>
              <a:rPr sz="3000" spc="-20" dirty="0">
                <a:latin typeface="Trebuchet MS"/>
                <a:cs typeface="Trebuchet MS"/>
              </a:rPr>
              <a:t>copy </a:t>
            </a:r>
            <a:r>
              <a:rPr sz="3000" dirty="0">
                <a:latin typeface="Trebuchet MS"/>
                <a:cs typeface="Trebuchet MS"/>
              </a:rPr>
              <a:t>over</a:t>
            </a:r>
            <a:r>
              <a:rPr sz="3000" spc="-40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educator</a:t>
            </a:r>
            <a:r>
              <a:rPr sz="3000" spc="-50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information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to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roster</a:t>
            </a:r>
            <a:r>
              <a:rPr sz="3000" spc="-4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upload</a:t>
            </a:r>
            <a:r>
              <a:rPr sz="3000" spc="-55" dirty="0">
                <a:latin typeface="Trebuchet MS"/>
                <a:cs typeface="Trebuchet MS"/>
              </a:rPr>
              <a:t> </a:t>
            </a:r>
            <a:r>
              <a:rPr sz="3000" spc="-10" dirty="0">
                <a:latin typeface="Trebuchet MS"/>
                <a:cs typeface="Trebuchet MS"/>
              </a:rPr>
              <a:t>template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246493" y="6412748"/>
            <a:ext cx="2692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lang="en-US" spc="-50" smtClean="0"/>
              <a:pPr marL="83820">
                <a:lnSpc>
                  <a:spcPts val="1435"/>
                </a:lnSpc>
              </a:pPr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8231" y="6083808"/>
            <a:ext cx="1594103" cy="5516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6811" y="306739"/>
            <a:ext cx="10972800" cy="964494"/>
          </a:xfrm>
          <a:prstGeom prst="rect">
            <a:avLst/>
          </a:prstGeom>
        </p:spPr>
        <p:txBody>
          <a:bodyPr vert="horz" wrap="square" lIns="0" tIns="284606" rIns="0" bIns="0" rtlCol="0">
            <a:spAutoFit/>
          </a:bodyPr>
          <a:lstStyle/>
          <a:p>
            <a:pPr marL="1884045" algn="l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TIP</a:t>
            </a:r>
            <a:r>
              <a:rPr spc="-340" dirty="0"/>
              <a:t> </a:t>
            </a:r>
            <a:r>
              <a:rPr dirty="0"/>
              <a:t>Access</a:t>
            </a:r>
            <a:r>
              <a:rPr spc="-50" dirty="0"/>
              <a:t> </a:t>
            </a:r>
            <a:r>
              <a:rPr dirty="0"/>
              <a:t>Extract</a:t>
            </a:r>
            <a:r>
              <a:rPr spc="-35" dirty="0"/>
              <a:t> </a:t>
            </a:r>
            <a:r>
              <a:rPr spc="-10" dirty="0"/>
              <a:t>Updates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13803" y="1524105"/>
            <a:ext cx="9159240" cy="17811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</a:tabLst>
            </a:pPr>
            <a:r>
              <a:rPr sz="3200" spc="-50" dirty="0">
                <a:latin typeface="Trebuchet MS"/>
                <a:cs typeface="Trebuchet MS"/>
              </a:rPr>
              <a:t>Teacher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surveys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will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no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longer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be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included</a:t>
            </a:r>
            <a:endParaRPr sz="32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rebuchet MS"/>
                <a:cs typeface="Trebuchet MS"/>
              </a:rPr>
              <a:t>Will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include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all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users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who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have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accessed</a:t>
            </a:r>
            <a:r>
              <a:rPr sz="3200" spc="-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the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TIP</a:t>
            </a:r>
            <a:endParaRPr sz="32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</a:tabLst>
            </a:pPr>
            <a:r>
              <a:rPr sz="3200" spc="-10" dirty="0">
                <a:latin typeface="Trebuchet MS"/>
                <a:cs typeface="Trebuchet MS"/>
              </a:rPr>
              <a:t>Example:</a:t>
            </a:r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5" name="object 5" descr="A screenshot of a portion of  the TIP Access extract showing entries for access to a TIP."/>
          <p:cNvGrpSpPr/>
          <p:nvPr/>
        </p:nvGrpSpPr>
        <p:grpSpPr>
          <a:xfrm>
            <a:off x="1125855" y="3441054"/>
            <a:ext cx="9940290" cy="1253490"/>
            <a:chOff x="2096897" y="3547745"/>
            <a:chExt cx="9940290" cy="12534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0072" y="3550920"/>
              <a:ext cx="9933431" cy="12466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98484" y="3549332"/>
              <a:ext cx="9937115" cy="1250315"/>
            </a:xfrm>
            <a:custGeom>
              <a:avLst/>
              <a:gdLst/>
              <a:ahLst/>
              <a:cxnLst/>
              <a:rect l="l" t="t" r="r" b="b"/>
              <a:pathLst>
                <a:path w="9937115" h="1250314">
                  <a:moveTo>
                    <a:pt x="0" y="0"/>
                  </a:moveTo>
                  <a:lnTo>
                    <a:pt x="9936607" y="0"/>
                  </a:lnTo>
                  <a:lnTo>
                    <a:pt x="9936607" y="1249807"/>
                  </a:lnTo>
                  <a:lnTo>
                    <a:pt x="0" y="12498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246493" y="6412748"/>
            <a:ext cx="2692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lang="en-US" spc="-50" smtClean="0"/>
              <a:pPr marL="83820">
                <a:lnSpc>
                  <a:spcPts val="1435"/>
                </a:lnSpc>
              </a:pPr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8231" y="6083808"/>
            <a:ext cx="1594103" cy="5516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6811" y="167342"/>
            <a:ext cx="109728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9460" marR="5080" indent="-2877820" algn="l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Enrollment</a:t>
            </a:r>
            <a:r>
              <a:rPr sz="4000" spc="-100" dirty="0"/>
              <a:t> </a:t>
            </a:r>
            <a:r>
              <a:rPr sz="4000" dirty="0"/>
              <a:t>Extract</a:t>
            </a:r>
            <a:r>
              <a:rPr sz="4000" spc="-135" dirty="0"/>
              <a:t> </a:t>
            </a:r>
            <a:r>
              <a:rPr sz="4000" dirty="0"/>
              <a:t>and</a:t>
            </a:r>
            <a:r>
              <a:rPr sz="4000" spc="-135" dirty="0"/>
              <a:t> </a:t>
            </a:r>
            <a:r>
              <a:rPr sz="4000" dirty="0"/>
              <a:t>Enrollment</a:t>
            </a:r>
            <a:r>
              <a:rPr sz="4000" spc="-100" dirty="0"/>
              <a:t> </a:t>
            </a:r>
            <a:r>
              <a:rPr sz="4000" spc="-10" dirty="0"/>
              <a:t>Upload </a:t>
            </a:r>
            <a:r>
              <a:rPr sz="4000" spc="-500" dirty="0"/>
              <a:t>T</a:t>
            </a:r>
            <a:r>
              <a:rPr sz="4000" spc="10" dirty="0"/>
              <a:t>e</a:t>
            </a:r>
            <a:r>
              <a:rPr sz="4000" spc="-5" dirty="0"/>
              <a:t>m</a:t>
            </a:r>
            <a:r>
              <a:rPr sz="4000" spc="15" dirty="0"/>
              <a:t>p</a:t>
            </a:r>
            <a:r>
              <a:rPr sz="4000" spc="5" dirty="0"/>
              <a:t>l</a:t>
            </a:r>
            <a:r>
              <a:rPr sz="4000" dirty="0"/>
              <a:t>at</a:t>
            </a:r>
            <a:r>
              <a:rPr sz="4000" spc="10" dirty="0"/>
              <a:t>e</a:t>
            </a:r>
            <a:r>
              <a:rPr sz="4000" spc="-175" dirty="0"/>
              <a:t> </a:t>
            </a:r>
            <a:r>
              <a:rPr sz="4000" spc="-10" dirty="0"/>
              <a:t>Update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246493" y="6412748"/>
            <a:ext cx="2692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lang="en-US" spc="-50" smtClean="0"/>
              <a:pPr marL="83820">
                <a:lnSpc>
                  <a:spcPts val="1435"/>
                </a:lnSpc>
              </a:pPr>
              <a:t>14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493524" y="1410631"/>
            <a:ext cx="10044417" cy="315983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80365" indent="-342265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380365" algn="l"/>
              </a:tabLst>
            </a:pPr>
            <a:r>
              <a:rPr sz="2400" spc="-10" dirty="0"/>
              <a:t>Currently:</a:t>
            </a:r>
          </a:p>
          <a:p>
            <a:pPr marL="780415" marR="408305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81685" algn="l"/>
              </a:tabLst>
            </a:pPr>
            <a:r>
              <a:rPr sz="2400" dirty="0">
                <a:latin typeface="Trebuchet MS"/>
                <a:cs typeface="Trebuchet MS"/>
              </a:rPr>
              <a:t>Column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enrollment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extract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=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“Current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Grade 	Level”</a:t>
            </a:r>
            <a:endParaRPr sz="2400" dirty="0">
              <a:latin typeface="Trebuchet MS"/>
              <a:cs typeface="Trebuchet MS"/>
            </a:endParaRPr>
          </a:p>
          <a:p>
            <a:pPr marL="780415" marR="508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81685" algn="l"/>
              </a:tabLst>
            </a:pPr>
            <a:r>
              <a:rPr sz="2400" dirty="0">
                <a:latin typeface="Trebuchet MS"/>
                <a:cs typeface="Trebuchet MS"/>
              </a:rPr>
              <a:t>Column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enrollment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upload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template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=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“Current 	</a:t>
            </a:r>
            <a:r>
              <a:rPr sz="2400" dirty="0">
                <a:latin typeface="Trebuchet MS"/>
                <a:cs typeface="Trebuchet MS"/>
              </a:rPr>
              <a:t>Grade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Level”</a:t>
            </a:r>
            <a:endParaRPr sz="2400" dirty="0">
              <a:latin typeface="Trebuchet MS"/>
              <a:cs typeface="Trebuchet MS"/>
            </a:endParaRPr>
          </a:p>
          <a:p>
            <a:pPr marL="380365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80365" algn="l"/>
              </a:tabLst>
            </a:pPr>
            <a:r>
              <a:rPr sz="2400" spc="-10" dirty="0"/>
              <a:t>Update:</a:t>
            </a:r>
          </a:p>
          <a:p>
            <a:pPr marL="78105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81050" algn="l"/>
              </a:tabLst>
            </a:pPr>
            <a:r>
              <a:rPr sz="2400" dirty="0">
                <a:latin typeface="Trebuchet MS"/>
                <a:cs typeface="Trebuchet MS"/>
              </a:rPr>
              <a:t>Column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enrollment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extract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=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“Grade”</a:t>
            </a:r>
            <a:endParaRPr sz="2400" dirty="0">
              <a:latin typeface="Trebuchet MS"/>
              <a:cs typeface="Trebuchet MS"/>
            </a:endParaRPr>
          </a:p>
          <a:p>
            <a:pPr marL="781050" lvl="1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81050" algn="l"/>
              </a:tabLst>
            </a:pPr>
            <a:r>
              <a:rPr sz="2400" dirty="0">
                <a:latin typeface="Trebuchet MS"/>
                <a:cs typeface="Trebuchet MS"/>
              </a:rPr>
              <a:t>Column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enrollment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upload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template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=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“Grade”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870" rIns="0" bIns="0" rtlCol="0">
            <a:spAutoFit/>
          </a:bodyPr>
          <a:lstStyle/>
          <a:p>
            <a:pPr marL="274320" algn="l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Training</a:t>
            </a:r>
            <a:r>
              <a:rPr spc="-130" dirty="0"/>
              <a:t> </a:t>
            </a:r>
            <a:r>
              <a:rPr dirty="0"/>
              <a:t>Status</a:t>
            </a:r>
            <a:r>
              <a:rPr spc="-130" dirty="0"/>
              <a:t> </a:t>
            </a:r>
            <a:r>
              <a:rPr dirty="0"/>
              <a:t>Extract:</a:t>
            </a:r>
            <a:r>
              <a:rPr spc="-130" dirty="0"/>
              <a:t> </a:t>
            </a:r>
            <a:r>
              <a:rPr dirty="0"/>
              <a:t>Complete</a:t>
            </a:r>
            <a:r>
              <a:rPr spc="-114" dirty="0"/>
              <a:t> </a:t>
            </a:r>
            <a:r>
              <a:rPr spc="-20" dirty="0"/>
              <a:t>Date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7751B5-1D2D-5A28-39A3-10F8D8748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rebuchet MS"/>
                <a:cs typeface="Trebuchet MS"/>
              </a:rPr>
              <a:t>New</a:t>
            </a:r>
            <a:r>
              <a:rPr lang="en-US" sz="3200" spc="-55" dirty="0">
                <a:latin typeface="Trebuchet MS"/>
                <a:cs typeface="Trebuchet MS"/>
              </a:rPr>
              <a:t> </a:t>
            </a:r>
            <a:r>
              <a:rPr lang="en-US" sz="3200" spc="-10" dirty="0">
                <a:latin typeface="Trebuchet MS"/>
                <a:cs typeface="Trebuchet MS"/>
              </a:rPr>
              <a:t>‘RTComplete_Date’ </a:t>
            </a:r>
            <a:r>
              <a:rPr lang="en-US" sz="3200" dirty="0">
                <a:latin typeface="Trebuchet MS"/>
                <a:cs typeface="Trebuchet MS"/>
              </a:rPr>
              <a:t>column:</a:t>
            </a:r>
            <a:r>
              <a:rPr lang="en-US" sz="3200" spc="-85" dirty="0">
                <a:latin typeface="Trebuchet MS"/>
                <a:cs typeface="Trebuchet MS"/>
              </a:rPr>
              <a:t> </a:t>
            </a:r>
            <a:r>
              <a:rPr lang="en-US" sz="3200" dirty="0">
                <a:latin typeface="Trebuchet MS"/>
                <a:cs typeface="Trebuchet MS"/>
              </a:rPr>
              <a:t>Date</a:t>
            </a:r>
            <a:r>
              <a:rPr lang="en-US" sz="3200" spc="-75" dirty="0">
                <a:latin typeface="Trebuchet MS"/>
                <a:cs typeface="Trebuchet MS"/>
              </a:rPr>
              <a:t> </a:t>
            </a:r>
            <a:r>
              <a:rPr lang="en-US" sz="3200" dirty="0">
                <a:latin typeface="Trebuchet MS"/>
                <a:cs typeface="Trebuchet MS"/>
              </a:rPr>
              <a:t>the</a:t>
            </a:r>
            <a:r>
              <a:rPr lang="en-US" sz="3200" spc="-75" dirty="0">
                <a:latin typeface="Trebuchet MS"/>
                <a:cs typeface="Trebuchet MS"/>
              </a:rPr>
              <a:t> </a:t>
            </a:r>
            <a:r>
              <a:rPr lang="en-US" sz="3200" spc="-20" dirty="0">
                <a:latin typeface="Trebuchet MS"/>
                <a:cs typeface="Trebuchet MS"/>
              </a:rPr>
              <a:t>user </a:t>
            </a:r>
            <a:r>
              <a:rPr lang="en-US" sz="3200" dirty="0">
                <a:latin typeface="Trebuchet MS"/>
                <a:cs typeface="Trebuchet MS"/>
              </a:rPr>
              <a:t>completed</a:t>
            </a:r>
            <a:r>
              <a:rPr lang="en-US" sz="3200" spc="-145" dirty="0">
                <a:latin typeface="Trebuchet MS"/>
                <a:cs typeface="Trebuchet MS"/>
              </a:rPr>
              <a:t> </a:t>
            </a:r>
            <a:r>
              <a:rPr lang="en-US" sz="3200" dirty="0">
                <a:latin typeface="Trebuchet MS"/>
                <a:cs typeface="Trebuchet MS"/>
              </a:rPr>
              <a:t>required</a:t>
            </a:r>
            <a:r>
              <a:rPr lang="en-US" sz="3200" spc="-140" dirty="0">
                <a:latin typeface="Trebuchet MS"/>
                <a:cs typeface="Trebuchet MS"/>
              </a:rPr>
              <a:t> </a:t>
            </a:r>
            <a:r>
              <a:rPr lang="en-US" sz="3200" spc="-20" dirty="0">
                <a:latin typeface="Trebuchet MS"/>
                <a:cs typeface="Trebuchet MS"/>
              </a:rPr>
              <a:t>test </a:t>
            </a:r>
            <a:r>
              <a:rPr lang="en-US" sz="3200" dirty="0">
                <a:latin typeface="Trebuchet MS"/>
                <a:cs typeface="Trebuchet MS"/>
              </a:rPr>
              <a:t>administrator</a:t>
            </a:r>
            <a:r>
              <a:rPr lang="en-US" sz="3200" spc="-165" dirty="0">
                <a:latin typeface="Trebuchet MS"/>
                <a:cs typeface="Trebuchet MS"/>
              </a:rPr>
              <a:t> </a:t>
            </a:r>
            <a:r>
              <a:rPr lang="en-US" sz="3200" spc="-10" dirty="0">
                <a:latin typeface="Trebuchet MS"/>
                <a:cs typeface="Trebuchet MS"/>
              </a:rPr>
              <a:t>training</a:t>
            </a:r>
            <a:endParaRPr lang="en-US" sz="3200" dirty="0">
              <a:latin typeface="Trebuchet MS"/>
              <a:cs typeface="Trebuchet M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8231" y="6083808"/>
            <a:ext cx="1594103" cy="5516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6811" y="321229"/>
            <a:ext cx="10972800" cy="935513"/>
          </a:xfrm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91440" algn="l">
              <a:lnSpc>
                <a:spcPct val="100000"/>
              </a:lnSpc>
              <a:spcBef>
                <a:spcPts val="95"/>
              </a:spcBef>
            </a:pPr>
            <a:r>
              <a:rPr lang="en-US" sz="4000" dirty="0"/>
              <a:t>Educator Portal </a:t>
            </a:r>
            <a:r>
              <a:rPr sz="4000" spc="-10" dirty="0"/>
              <a:t>Dashboard</a:t>
            </a:r>
            <a:r>
              <a:rPr lang="en-US" sz="4000" spc="-10" dirty="0"/>
              <a:t> (1)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246493" y="6412748"/>
            <a:ext cx="2692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lang="en-US" spc="-50" smtClean="0"/>
              <a:pPr marL="83820">
                <a:lnSpc>
                  <a:spcPts val="1435"/>
                </a:lnSpc>
              </a:pPr>
              <a:t>16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2013803" y="1621031"/>
            <a:ext cx="8721090" cy="2538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rebuchet MS"/>
                <a:cs typeface="Trebuchet MS"/>
              </a:rPr>
              <a:t>State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opt-</a:t>
            </a:r>
            <a:r>
              <a:rPr sz="3200" dirty="0">
                <a:latin typeface="Trebuchet MS"/>
                <a:cs typeface="Trebuchet MS"/>
              </a:rPr>
              <a:t>in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to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allow</a:t>
            </a:r>
            <a:r>
              <a:rPr sz="3200" spc="-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District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Test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Coordinator </a:t>
            </a:r>
            <a:r>
              <a:rPr sz="3200" dirty="0">
                <a:latin typeface="Trebuchet MS"/>
                <a:cs typeface="Trebuchet MS"/>
              </a:rPr>
              <a:t>access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to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dashboard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reports:</a:t>
            </a:r>
            <a:endParaRPr sz="32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Trebuchet MS"/>
                <a:cs typeface="Trebuchet MS"/>
              </a:rPr>
              <a:t>First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Contact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Survey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Status</a:t>
            </a:r>
            <a:endParaRPr sz="28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40" dirty="0">
                <a:latin typeface="Trebuchet MS"/>
                <a:cs typeface="Trebuchet MS"/>
              </a:rPr>
              <a:t>Testing</a:t>
            </a:r>
            <a:r>
              <a:rPr sz="2800" spc="-12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Outside</a:t>
            </a:r>
            <a:r>
              <a:rPr sz="2800" spc="-120" dirty="0">
                <a:latin typeface="Trebuchet MS"/>
                <a:cs typeface="Trebuchet MS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Hours</a:t>
            </a:r>
            <a:endParaRPr sz="28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Trebuchet MS"/>
                <a:cs typeface="Trebuchet MS"/>
              </a:rPr>
              <a:t>Short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Duration</a:t>
            </a:r>
            <a:r>
              <a:rPr sz="2800" spc="-11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Testing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E2154-8DBB-5E44-2E0D-1938E5AE5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B7F5D0D-AE3A-1EC7-3DFC-74053CE5C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8231" y="6083808"/>
            <a:ext cx="1594103" cy="55168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58AF9290-FC6C-FA11-D7CE-F48ADDB15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811" y="321229"/>
            <a:ext cx="10972800" cy="935513"/>
          </a:xfrm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91440" algn="l">
              <a:lnSpc>
                <a:spcPct val="100000"/>
              </a:lnSpc>
              <a:spcBef>
                <a:spcPts val="95"/>
              </a:spcBef>
            </a:pPr>
            <a:r>
              <a:rPr lang="en-US" sz="4000" dirty="0"/>
              <a:t>Educator Portal </a:t>
            </a:r>
            <a:r>
              <a:rPr sz="4000" spc="-10" dirty="0"/>
              <a:t>Dashboard</a:t>
            </a:r>
            <a:r>
              <a:rPr lang="en-US" sz="4000" spc="-10" dirty="0"/>
              <a:t> (2)</a:t>
            </a:r>
            <a:endParaRPr sz="400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29B2F5F-889F-D626-BA68-193E7AFAA08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246493" y="6412748"/>
            <a:ext cx="2692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83820">
              <a:lnSpc>
                <a:spcPts val="1435"/>
              </a:lnSpc>
            </a:pPr>
            <a:fld id="{81D60167-4931-47E6-BA6A-407CBD079E47}" type="slidenum">
              <a:rPr lang="en-US" spc="-50" smtClean="0"/>
              <a:pPr marL="83820">
                <a:lnSpc>
                  <a:spcPts val="1435"/>
                </a:lnSpc>
              </a:pPr>
              <a:t>17</a:t>
            </a:fld>
            <a:endParaRPr spc="-25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78D4005-3D64-B2DD-D24D-9DDC84B1DE3B}"/>
              </a:ext>
            </a:extLst>
          </p:cNvPr>
          <p:cNvSpPr txBox="1"/>
          <p:nvPr/>
        </p:nvSpPr>
        <p:spPr>
          <a:xfrm>
            <a:off x="2013803" y="1621031"/>
            <a:ext cx="8721090" cy="2538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rebuchet MS"/>
                <a:cs typeface="Trebuchet MS"/>
              </a:rPr>
              <a:t>State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opt-</a:t>
            </a:r>
            <a:r>
              <a:rPr sz="3200" dirty="0">
                <a:latin typeface="Trebuchet MS"/>
                <a:cs typeface="Trebuchet MS"/>
              </a:rPr>
              <a:t>in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to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allow</a:t>
            </a:r>
            <a:r>
              <a:rPr sz="3200" spc="-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District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Test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Coordinator </a:t>
            </a:r>
            <a:r>
              <a:rPr sz="3200" dirty="0">
                <a:latin typeface="Trebuchet MS"/>
                <a:cs typeface="Trebuchet MS"/>
              </a:rPr>
              <a:t>access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to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dashboard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reports:</a:t>
            </a:r>
            <a:endParaRPr sz="32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Trebuchet MS"/>
                <a:cs typeface="Trebuchet MS"/>
              </a:rPr>
              <a:t>First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Contact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Survey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Status</a:t>
            </a:r>
            <a:endParaRPr sz="28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40" dirty="0">
                <a:latin typeface="Trebuchet MS"/>
                <a:cs typeface="Trebuchet MS"/>
              </a:rPr>
              <a:t>Testing</a:t>
            </a:r>
            <a:r>
              <a:rPr sz="2800" spc="-12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Outside</a:t>
            </a:r>
            <a:r>
              <a:rPr sz="2800" spc="-120" dirty="0">
                <a:latin typeface="Trebuchet MS"/>
                <a:cs typeface="Trebuchet MS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Hours</a:t>
            </a:r>
            <a:endParaRPr sz="28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Trebuchet MS"/>
                <a:cs typeface="Trebuchet MS"/>
              </a:rPr>
              <a:t>Short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Duration</a:t>
            </a:r>
            <a:r>
              <a:rPr sz="2800" spc="-11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Testing</a:t>
            </a:r>
            <a:endParaRPr sz="2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8499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8231" y="6083808"/>
            <a:ext cx="1594103" cy="5516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6811" y="167342"/>
            <a:ext cx="109728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5425" marR="5080" indent="-3487420" algn="l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New</a:t>
            </a:r>
            <a:r>
              <a:rPr sz="4000" spc="-90" dirty="0"/>
              <a:t> </a:t>
            </a:r>
            <a:r>
              <a:rPr sz="4000" dirty="0"/>
              <a:t>Student</a:t>
            </a:r>
            <a:r>
              <a:rPr sz="4000" spc="-80" dirty="0"/>
              <a:t> </a:t>
            </a:r>
            <a:r>
              <a:rPr sz="4000" dirty="0"/>
              <a:t>Login</a:t>
            </a:r>
            <a:r>
              <a:rPr sz="4000" spc="-80" dirty="0"/>
              <a:t> </a:t>
            </a:r>
            <a:r>
              <a:rPr sz="4000" spc="-10" dirty="0"/>
              <a:t>Usernames/Passwords </a:t>
            </a:r>
            <a:r>
              <a:rPr sz="4000" dirty="0"/>
              <a:t>Extract</a:t>
            </a:r>
            <a:r>
              <a:rPr sz="4000" spc="-105" dirty="0"/>
              <a:t> </a:t>
            </a:r>
            <a:r>
              <a:rPr sz="4000" spc="-25" dirty="0"/>
              <a:t>(1)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246493" y="6412748"/>
            <a:ext cx="2692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83820">
              <a:lnSpc>
                <a:spcPts val="1435"/>
              </a:lnSpc>
            </a:pPr>
            <a:fld id="{81D60167-4931-47E6-BA6A-407CBD079E47}" type="slidenum">
              <a:rPr lang="en-US" spc="-50" smtClean="0"/>
              <a:pPr marL="83820">
                <a:lnSpc>
                  <a:spcPts val="1435"/>
                </a:lnSpc>
              </a:pPr>
              <a:t>18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2013803" y="1621031"/>
            <a:ext cx="950658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731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rebuchet MS"/>
                <a:cs typeface="Trebuchet MS"/>
              </a:rPr>
              <a:t>New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extract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that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includes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student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usernames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and </a:t>
            </a:r>
            <a:r>
              <a:rPr sz="3200" spc="-10" dirty="0">
                <a:latin typeface="Trebuchet MS"/>
                <a:cs typeface="Trebuchet MS"/>
              </a:rPr>
              <a:t>passwords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3FEB4-1C38-E1BC-321F-DAD4ED3EB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6A8E010-AF16-7E3E-473D-7A1F43C86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8231" y="6083808"/>
            <a:ext cx="1594103" cy="55168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4D6CDC9-AD9E-0A82-E050-F506C4CFEE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811" y="167342"/>
            <a:ext cx="109728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5425" marR="5080" indent="-3487420" algn="l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New</a:t>
            </a:r>
            <a:r>
              <a:rPr sz="4000" spc="-90" dirty="0"/>
              <a:t> </a:t>
            </a:r>
            <a:r>
              <a:rPr sz="4000" dirty="0"/>
              <a:t>Student</a:t>
            </a:r>
            <a:r>
              <a:rPr sz="4000" spc="-80" dirty="0"/>
              <a:t> </a:t>
            </a:r>
            <a:r>
              <a:rPr sz="4000" dirty="0"/>
              <a:t>Login</a:t>
            </a:r>
            <a:r>
              <a:rPr sz="4000" spc="-80" dirty="0"/>
              <a:t> </a:t>
            </a:r>
            <a:r>
              <a:rPr sz="4000" spc="-10" dirty="0"/>
              <a:t>Usernames/Passwords </a:t>
            </a:r>
            <a:r>
              <a:rPr sz="4000" dirty="0"/>
              <a:t>Extract</a:t>
            </a:r>
            <a:r>
              <a:rPr sz="4000" spc="-105" dirty="0"/>
              <a:t> </a:t>
            </a:r>
            <a:r>
              <a:rPr sz="4000" spc="-25" dirty="0"/>
              <a:t>(</a:t>
            </a:r>
            <a:r>
              <a:rPr lang="en-US" sz="4000" spc="-25" dirty="0"/>
              <a:t>2</a:t>
            </a:r>
            <a:r>
              <a:rPr sz="4000" spc="-25" dirty="0"/>
              <a:t>)</a:t>
            </a:r>
            <a:endParaRPr sz="400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4959335-7B3E-404A-EBC0-C90D03504E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246493" y="6412748"/>
            <a:ext cx="2692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83820">
              <a:lnSpc>
                <a:spcPts val="1435"/>
              </a:lnSpc>
            </a:pPr>
            <a:fld id="{81D60167-4931-47E6-BA6A-407CBD079E47}" type="slidenum">
              <a:rPr lang="en-US" spc="-50" smtClean="0"/>
              <a:pPr marL="83820">
                <a:lnSpc>
                  <a:spcPts val="1435"/>
                </a:lnSpc>
              </a:pPr>
              <a:t>19</a:t>
            </a:fld>
            <a:endParaRPr spc="-25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75B8DE0-5990-6302-CC72-3990ABAAA570}"/>
              </a:ext>
            </a:extLst>
          </p:cNvPr>
          <p:cNvSpPr txBox="1"/>
          <p:nvPr/>
        </p:nvSpPr>
        <p:spPr>
          <a:xfrm>
            <a:off x="2013803" y="1621031"/>
            <a:ext cx="9506585" cy="3034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</a:tabLst>
            </a:pPr>
            <a:r>
              <a:rPr sz="3200" spc="-10" dirty="0">
                <a:latin typeface="Trebuchet MS"/>
                <a:cs typeface="Trebuchet MS"/>
              </a:rPr>
              <a:t>Available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to:</a:t>
            </a:r>
            <a:endParaRPr sz="32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Trebuchet MS"/>
                <a:cs typeface="Trebuchet MS"/>
              </a:rPr>
              <a:t>State</a:t>
            </a:r>
            <a:r>
              <a:rPr sz="2800" spc="-160" dirty="0">
                <a:latin typeface="Trebuchet MS"/>
                <a:cs typeface="Trebuchet MS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Assessment</a:t>
            </a:r>
            <a:r>
              <a:rPr sz="2800" spc="-12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Administrators</a:t>
            </a:r>
            <a:endParaRPr sz="28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Trebuchet MS"/>
                <a:cs typeface="Trebuchet MS"/>
              </a:rPr>
              <a:t>District</a:t>
            </a:r>
            <a:r>
              <a:rPr sz="2800" spc="-150" dirty="0">
                <a:latin typeface="Trebuchet MS"/>
                <a:cs typeface="Trebuchet MS"/>
              </a:rPr>
              <a:t> </a:t>
            </a:r>
            <a:r>
              <a:rPr sz="2800" spc="-70" dirty="0">
                <a:latin typeface="Trebuchet MS"/>
                <a:cs typeface="Trebuchet MS"/>
              </a:rPr>
              <a:t>Test</a:t>
            </a:r>
            <a:r>
              <a:rPr sz="2800" spc="-114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Coordinators</a:t>
            </a:r>
            <a:endParaRPr sz="28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Trebuchet MS"/>
                <a:cs typeface="Trebuchet MS"/>
              </a:rPr>
              <a:t>Building</a:t>
            </a:r>
            <a:r>
              <a:rPr sz="2800" spc="-155" dirty="0">
                <a:latin typeface="Trebuchet MS"/>
                <a:cs typeface="Trebuchet MS"/>
              </a:rPr>
              <a:t> </a:t>
            </a:r>
            <a:r>
              <a:rPr sz="2800" spc="-70" dirty="0">
                <a:latin typeface="Trebuchet MS"/>
                <a:cs typeface="Trebuchet MS"/>
              </a:rPr>
              <a:t>Test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Coordinators</a:t>
            </a:r>
            <a:endParaRPr sz="28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Trebuchet MS"/>
                <a:cs typeface="Trebuchet MS"/>
              </a:rPr>
              <a:t>Teachers</a:t>
            </a:r>
            <a:endParaRPr sz="2800" dirty="0">
              <a:latin typeface="Trebuchet MS"/>
              <a:cs typeface="Trebuchet MS"/>
            </a:endParaRPr>
          </a:p>
          <a:p>
            <a:pPr marL="1154430" lvl="2" indent="-227329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1154430" algn="l"/>
              </a:tabLst>
            </a:pPr>
            <a:r>
              <a:rPr sz="2400" spc="-10" dirty="0">
                <a:latin typeface="Trebuchet MS"/>
                <a:cs typeface="Trebuchet MS"/>
              </a:rPr>
              <a:t>Available</a:t>
            </a:r>
            <a:r>
              <a:rPr sz="2400" spc="-1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once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Required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Test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Administrator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spc="-30" dirty="0">
                <a:latin typeface="Trebuchet MS"/>
                <a:cs typeface="Trebuchet MS"/>
              </a:rPr>
              <a:t>Training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is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passed</a:t>
            </a:r>
            <a:endParaRPr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354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0E925-68F3-4B4F-8DC5-587D191A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2025 DLM Assessment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8A6B8-A720-4069-88E4-E0D8E1B5B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686" y="2514602"/>
            <a:ext cx="5485132" cy="2427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Required spring window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sz="2400" b="1" dirty="0"/>
              <a:t>March 10, 2025 – April 25, 2025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dirty="0"/>
              <a:t>Eligible science students in grades 5, 8, and high school biology.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11E07F5-80AD-667E-9D5D-A97CDA1F3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61" y="1845826"/>
            <a:ext cx="5003662" cy="3335774"/>
          </a:xfrm>
        </p:spPr>
      </p:pic>
    </p:spTree>
    <p:extLst>
      <p:ext uri="{BB962C8B-B14F-4D97-AF65-F5344CB8AC3E}">
        <p14:creationId xmlns:p14="http://schemas.microsoft.com/office/powerpoint/2010/main" val="2781159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8231" y="6083808"/>
            <a:ext cx="1594103" cy="5516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6811" y="306739"/>
            <a:ext cx="10972800" cy="964494"/>
          </a:xfrm>
          <a:prstGeom prst="rect">
            <a:avLst/>
          </a:prstGeom>
        </p:spPr>
        <p:txBody>
          <a:bodyPr vert="horz" wrap="square" lIns="0" tIns="284606" rIns="0" bIns="0" rtlCol="0">
            <a:spAutoFit/>
          </a:bodyPr>
          <a:lstStyle/>
          <a:p>
            <a:pPr marL="3680460" algn="l">
              <a:lnSpc>
                <a:spcPct val="100000"/>
              </a:lnSpc>
              <a:spcBef>
                <a:spcPts val="105"/>
              </a:spcBef>
            </a:pPr>
            <a:r>
              <a:rPr dirty="0"/>
              <a:t>Kite</a:t>
            </a:r>
            <a:r>
              <a:rPr sz="4350" baseline="24904" dirty="0"/>
              <a:t>®</a:t>
            </a:r>
            <a:r>
              <a:rPr sz="4350" spc="434" baseline="24904" dirty="0"/>
              <a:t> </a:t>
            </a:r>
            <a:r>
              <a:rPr sz="4400" spc="-10" dirty="0"/>
              <a:t>Clients</a:t>
            </a:r>
            <a:endParaRPr sz="4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246493" y="6412748"/>
            <a:ext cx="2692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83820">
              <a:lnSpc>
                <a:spcPts val="1435"/>
              </a:lnSpc>
            </a:pPr>
            <a:fld id="{81D60167-4931-47E6-BA6A-407CBD079E47}" type="slidenum">
              <a:rPr lang="en-US" spc="-50" smtClean="0"/>
              <a:pPr marL="83820">
                <a:lnSpc>
                  <a:spcPts val="1435"/>
                </a:lnSpc>
              </a:pPr>
              <a:t>20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988403" y="1524105"/>
            <a:ext cx="9733280" cy="258083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80365" indent="-34226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80365" algn="l"/>
              </a:tabLst>
            </a:pPr>
            <a:r>
              <a:rPr dirty="0"/>
              <a:t>Kite</a:t>
            </a:r>
            <a:r>
              <a:rPr sz="3150" baseline="25132" dirty="0"/>
              <a:t>®</a:t>
            </a:r>
            <a:r>
              <a:rPr sz="3150" spc="-67" baseline="25132" dirty="0"/>
              <a:t> </a:t>
            </a:r>
            <a:r>
              <a:rPr sz="3200" dirty="0"/>
              <a:t>Client</a:t>
            </a:r>
            <a:r>
              <a:rPr sz="3200" spc="-55" dirty="0"/>
              <a:t> </a:t>
            </a:r>
            <a:r>
              <a:rPr sz="3200" dirty="0"/>
              <a:t>v11.0</a:t>
            </a:r>
            <a:r>
              <a:rPr sz="3200" spc="-75" dirty="0"/>
              <a:t> </a:t>
            </a:r>
            <a:r>
              <a:rPr sz="3200" dirty="0"/>
              <a:t>will</a:t>
            </a:r>
            <a:r>
              <a:rPr sz="3200" spc="-55" dirty="0"/>
              <a:t> </a:t>
            </a:r>
            <a:r>
              <a:rPr sz="3200" dirty="0"/>
              <a:t>be</a:t>
            </a:r>
            <a:r>
              <a:rPr sz="3200" spc="-50" dirty="0"/>
              <a:t> </a:t>
            </a:r>
            <a:r>
              <a:rPr sz="3200" dirty="0"/>
              <a:t>used</a:t>
            </a:r>
            <a:r>
              <a:rPr sz="3200" spc="-40" dirty="0"/>
              <a:t> </a:t>
            </a:r>
            <a:r>
              <a:rPr sz="3200" dirty="0"/>
              <a:t>in</a:t>
            </a:r>
            <a:r>
              <a:rPr sz="3200" spc="-50" dirty="0"/>
              <a:t> </a:t>
            </a:r>
            <a:r>
              <a:rPr sz="3200" spc="-10" dirty="0"/>
              <a:t>2024–2025.</a:t>
            </a:r>
            <a:endParaRPr sz="3200" dirty="0"/>
          </a:p>
          <a:p>
            <a:pPr marL="3803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</a:tabLst>
            </a:pPr>
            <a:r>
              <a:rPr dirty="0"/>
              <a:t>Android</a:t>
            </a:r>
            <a:r>
              <a:rPr spc="-65" dirty="0"/>
              <a:t> </a:t>
            </a:r>
            <a:r>
              <a:rPr dirty="0"/>
              <a:t>client</a:t>
            </a:r>
            <a:r>
              <a:rPr spc="-50" dirty="0"/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now</a:t>
            </a:r>
            <a:r>
              <a:rPr spc="-60" dirty="0"/>
              <a:t> </a:t>
            </a:r>
            <a:r>
              <a:rPr spc="-10" dirty="0"/>
              <a:t>available.</a:t>
            </a:r>
          </a:p>
          <a:p>
            <a:pPr marL="781685" marR="30480" indent="-28702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dirty="0"/>
              <a:t>If</a:t>
            </a:r>
            <a:r>
              <a:rPr sz="2800" spc="-60" dirty="0"/>
              <a:t> </a:t>
            </a:r>
            <a:r>
              <a:rPr sz="2800" dirty="0"/>
              <a:t>you</a:t>
            </a:r>
            <a:r>
              <a:rPr sz="2800" spc="-65" dirty="0"/>
              <a:t> </a:t>
            </a:r>
            <a:r>
              <a:rPr sz="2800" dirty="0"/>
              <a:t>plan</a:t>
            </a:r>
            <a:r>
              <a:rPr sz="2800" spc="-45" dirty="0"/>
              <a:t> </a:t>
            </a:r>
            <a:r>
              <a:rPr sz="2800" dirty="0"/>
              <a:t>to</a:t>
            </a:r>
            <a:r>
              <a:rPr sz="2800" spc="-45" dirty="0"/>
              <a:t> </a:t>
            </a:r>
            <a:r>
              <a:rPr sz="2800" spc="-10" dirty="0"/>
              <a:t>use</a:t>
            </a:r>
            <a:r>
              <a:rPr sz="2800" spc="-200" dirty="0"/>
              <a:t> </a:t>
            </a:r>
            <a:r>
              <a:rPr sz="2800" dirty="0"/>
              <a:t>Android</a:t>
            </a:r>
            <a:r>
              <a:rPr sz="2800" spc="-30" dirty="0"/>
              <a:t> </a:t>
            </a:r>
            <a:r>
              <a:rPr sz="2800" dirty="0"/>
              <a:t>tablets</a:t>
            </a:r>
            <a:r>
              <a:rPr sz="2800" spc="-35" dirty="0"/>
              <a:t> </a:t>
            </a:r>
            <a:r>
              <a:rPr sz="2800" dirty="0"/>
              <a:t>for</a:t>
            </a:r>
            <a:r>
              <a:rPr sz="2800" spc="-45" dirty="0"/>
              <a:t> </a:t>
            </a:r>
            <a:r>
              <a:rPr sz="2800" dirty="0"/>
              <a:t>the</a:t>
            </a:r>
            <a:r>
              <a:rPr sz="2800" spc="-45" dirty="0"/>
              <a:t> </a:t>
            </a:r>
            <a:r>
              <a:rPr sz="2800" spc="-10" dirty="0"/>
              <a:t>2024–2025 </a:t>
            </a:r>
            <a:r>
              <a:rPr sz="2800" dirty="0"/>
              <a:t>school</a:t>
            </a:r>
            <a:r>
              <a:rPr sz="2800" spc="-90" dirty="0"/>
              <a:t> </a:t>
            </a:r>
            <a:r>
              <a:rPr sz="2800" spc="-70" dirty="0"/>
              <a:t>year,</a:t>
            </a:r>
            <a:r>
              <a:rPr sz="2800" spc="-95" dirty="0"/>
              <a:t> </a:t>
            </a:r>
            <a:r>
              <a:rPr sz="2800" dirty="0"/>
              <a:t>please</a:t>
            </a:r>
            <a:r>
              <a:rPr sz="2800" spc="-85" dirty="0"/>
              <a:t> </a:t>
            </a:r>
            <a:r>
              <a:rPr sz="2800" dirty="0"/>
              <a:t>contact</a:t>
            </a:r>
            <a:r>
              <a:rPr sz="2800" spc="-65" dirty="0"/>
              <a:t> </a:t>
            </a:r>
            <a:r>
              <a:rPr sz="2800" dirty="0"/>
              <a:t>the</a:t>
            </a:r>
            <a:r>
              <a:rPr sz="2800" spc="-90" dirty="0"/>
              <a:t> </a:t>
            </a:r>
            <a:r>
              <a:rPr lang="en-US" sz="2800" spc="-90" dirty="0"/>
              <a:t>DLM</a:t>
            </a:r>
            <a:r>
              <a:rPr sz="2800" spc="-95" dirty="0"/>
              <a:t> </a:t>
            </a:r>
            <a:r>
              <a:rPr sz="2800" dirty="0"/>
              <a:t>Service</a:t>
            </a:r>
            <a:r>
              <a:rPr sz="2800" spc="-80" dirty="0"/>
              <a:t> </a:t>
            </a:r>
            <a:r>
              <a:rPr sz="2800" dirty="0"/>
              <a:t>Desk</a:t>
            </a:r>
            <a:r>
              <a:rPr sz="2800" spc="-85" dirty="0"/>
              <a:t> </a:t>
            </a:r>
            <a:r>
              <a:rPr sz="2800" spc="-25" dirty="0"/>
              <a:t>to </a:t>
            </a:r>
            <a:r>
              <a:rPr sz="2800" dirty="0"/>
              <a:t>discuss</a:t>
            </a:r>
            <a:r>
              <a:rPr sz="2800" spc="-75" dirty="0"/>
              <a:t> </a:t>
            </a:r>
            <a:r>
              <a:rPr sz="2800" dirty="0"/>
              <a:t>this</a:t>
            </a:r>
            <a:r>
              <a:rPr sz="2800" spc="-95" dirty="0"/>
              <a:t> </a:t>
            </a:r>
            <a:r>
              <a:rPr sz="2800" spc="-25" dirty="0"/>
              <a:t>compatibility.</a:t>
            </a:r>
            <a:r>
              <a:rPr sz="2800" spc="-70" dirty="0"/>
              <a:t> 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1E87-34E3-0649-AB71-0D6D69B5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Test Administrator Training</a:t>
            </a:r>
          </a:p>
        </p:txBody>
      </p:sp>
    </p:spTree>
    <p:extLst>
      <p:ext uri="{BB962C8B-B14F-4D97-AF65-F5344CB8AC3E}">
        <p14:creationId xmlns:p14="http://schemas.microsoft.com/office/powerpoint/2010/main" val="8207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5CFE-209F-4638-90D0-9BF207A9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Required Test Administrator Training </a:t>
            </a:r>
            <a:br>
              <a:rPr lang="en-US" dirty="0"/>
            </a:br>
            <a:r>
              <a:rPr lang="en-US" dirty="0"/>
              <a:t>Modules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92193-5E82-4047-87EF-6B5661BD6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Open Date: </a:t>
            </a:r>
            <a:r>
              <a:rPr lang="en-US" dirty="0"/>
              <a:t>December 12, 2025</a:t>
            </a:r>
          </a:p>
          <a:p>
            <a:r>
              <a:rPr lang="en-US" b="1" dirty="0"/>
              <a:t>Close Date: </a:t>
            </a:r>
            <a:r>
              <a:rPr lang="en-US" dirty="0"/>
              <a:t>April 25, 2025</a:t>
            </a:r>
          </a:p>
          <a:p>
            <a:r>
              <a:rPr lang="en-US" b="1" dirty="0"/>
              <a:t>Access:</a:t>
            </a:r>
            <a:r>
              <a:rPr lang="en-US" dirty="0"/>
              <a:t> Test Administrators need an Educator Portal account to access and complete the training. The required training link is found on the Training tab on the home screen.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7179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6E87D-BCB9-7693-D9BA-2CE317FFA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3FCB9-78B2-DF3E-227F-9EE25F6B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Required Test Administrator Training </a:t>
            </a:r>
            <a:br>
              <a:rPr lang="en-US" dirty="0"/>
            </a:br>
            <a:r>
              <a:rPr lang="en-US" dirty="0"/>
              <a:t>Modules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DE70D-CF4C-D136-04D6-6A5F3E073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Returning teachers: </a:t>
            </a:r>
            <a:r>
              <a:rPr lang="en-US" dirty="0"/>
              <a:t>One self-directed module with one opportunity to pass. If the module is not passed, the teacher is directed to additional required training.</a:t>
            </a:r>
          </a:p>
          <a:p>
            <a:r>
              <a:rPr lang="en-US" b="1" dirty="0"/>
              <a:t>New teachers: </a:t>
            </a:r>
            <a:r>
              <a:rPr lang="en-US" dirty="0"/>
              <a:t>Four modules, plus an additional First Contact survey and PNP Profile training video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97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/>
          <a:lstStyle/>
          <a:p>
            <a:r>
              <a:rPr lang="en-US" dirty="0"/>
              <a:t>DLM Roles &amp; Resources</a:t>
            </a:r>
          </a:p>
        </p:txBody>
      </p:sp>
    </p:spTree>
    <p:extLst>
      <p:ext uri="{BB962C8B-B14F-4D97-AF65-F5344CB8AC3E}">
        <p14:creationId xmlns:p14="http://schemas.microsoft.com/office/powerpoint/2010/main" val="2938529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F27E-8C1D-48D6-B5E3-AB4F7A5C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629" y="274638"/>
            <a:ext cx="10972800" cy="1143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Locating District of Columbia Resources </a:t>
            </a:r>
            <a:br>
              <a:rPr lang="en-US" sz="4000" dirty="0"/>
            </a:br>
            <a:r>
              <a:rPr lang="en-US" sz="4000" dirty="0"/>
              <a:t>on the DLM Website</a:t>
            </a:r>
          </a:p>
        </p:txBody>
      </p:sp>
      <p:pic>
        <p:nvPicPr>
          <p:cNvPr id="8" name="Content Placeholder 7" descr="A close-up of District of Columbia's Dynamic Learning Maps web page.">
            <a:extLst>
              <a:ext uri="{FF2B5EF4-FFF2-40B4-BE49-F238E27FC236}">
                <a16:creationId xmlns:a16="http://schemas.microsoft.com/office/drawing/2014/main" id="{CE2292A7-B8EE-0BF2-1CB5-AC41F95F92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3" y="1526710"/>
            <a:ext cx="6277269" cy="4367463"/>
          </a:xfr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694BA64-EB72-4C80-72B7-FB98AAFC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6589" y="1600201"/>
            <a:ext cx="5384800" cy="4525963"/>
          </a:xfrm>
        </p:spPr>
        <p:txBody>
          <a:bodyPr>
            <a:normAutofit/>
          </a:bodyPr>
          <a:lstStyle/>
          <a:p>
            <a:r>
              <a:rPr lang="en-US" dirty="0"/>
              <a:t>All DLM resources can be found on DC’s DLM webpage</a:t>
            </a:r>
          </a:p>
          <a:p>
            <a:r>
              <a:rPr lang="en-US" dirty="0"/>
              <a:t>Use filtering options on the left panel to locate related documents faster</a:t>
            </a:r>
          </a:p>
          <a:p>
            <a:r>
              <a:rPr lang="en-US" dirty="0"/>
              <a:t>Links to DLM Professional Development website and scoring and reporting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83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for Teachers on the DLM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7B93F-3496-444A-B96F-E20323D38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1" y="1183340"/>
            <a:ext cx="10044417" cy="545717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District of Columbia DLM webpage—Teacher filter</a:t>
            </a:r>
          </a:p>
          <a:p>
            <a:pPr lvl="0"/>
            <a:r>
              <a:rPr lang="en-US" dirty="0"/>
              <a:t>Manuals</a:t>
            </a:r>
          </a:p>
          <a:p>
            <a:pPr lvl="1"/>
            <a:r>
              <a:rPr lang="en-US" cap="small" baseline="0" dirty="0"/>
              <a:t>Test Administration Manual for Science</a:t>
            </a:r>
          </a:p>
          <a:p>
            <a:pPr lvl="1"/>
            <a:r>
              <a:rPr lang="en-US" cap="small" baseline="0" dirty="0"/>
              <a:t>Accessibility Manual for Science</a:t>
            </a:r>
            <a:endParaRPr lang="en-US" dirty="0"/>
          </a:p>
          <a:p>
            <a:pPr lvl="1"/>
            <a:r>
              <a:rPr lang="en-US" cap="small" baseline="0" dirty="0"/>
              <a:t>Educator Portal </a:t>
            </a:r>
            <a:r>
              <a:rPr lang="en-US" cap="small" dirty="0"/>
              <a:t>U</a:t>
            </a:r>
            <a:r>
              <a:rPr lang="en-US" cap="small" baseline="0" dirty="0"/>
              <a:t>ser </a:t>
            </a:r>
            <a:r>
              <a:rPr lang="en-US" cap="small" dirty="0"/>
              <a:t>G</a:t>
            </a:r>
            <a:r>
              <a:rPr lang="en-US" cap="small" baseline="0" dirty="0"/>
              <a:t>uide</a:t>
            </a:r>
            <a:endParaRPr lang="en-US" dirty="0"/>
          </a:p>
          <a:p>
            <a:pPr lvl="0"/>
            <a:r>
              <a:rPr lang="en-US" dirty="0"/>
              <a:t>Educator Resource Page</a:t>
            </a:r>
          </a:p>
          <a:p>
            <a:pPr lvl="1"/>
            <a:r>
              <a:rPr lang="en-US" dirty="0"/>
              <a:t>Test blueprints and Currently Tested Essential Elements</a:t>
            </a:r>
          </a:p>
          <a:p>
            <a:pPr lvl="0"/>
            <a:r>
              <a:rPr lang="en-US" dirty="0"/>
              <a:t>Helplet videos</a:t>
            </a:r>
          </a:p>
          <a:p>
            <a:pPr lvl="0"/>
            <a:r>
              <a:rPr lang="en-US" dirty="0"/>
              <a:t>Released Testlets and Practice Activities</a:t>
            </a:r>
          </a:p>
          <a:p>
            <a:pPr lvl="0"/>
            <a:r>
              <a:rPr lang="en-US" dirty="0"/>
              <a:t>Professional development modules</a:t>
            </a:r>
          </a:p>
        </p:txBody>
      </p:sp>
    </p:spTree>
    <p:extLst>
      <p:ext uri="{BB962C8B-B14F-4D97-AF65-F5344CB8AC3E}">
        <p14:creationId xmlns:p14="http://schemas.microsoft.com/office/powerpoint/2010/main" val="2264310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426D-CD81-7642-8DD9-D86E06E1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for Technology Personnel </a:t>
            </a:r>
            <a:br>
              <a:rPr lang="en-US" dirty="0"/>
            </a:br>
            <a:r>
              <a:rPr lang="en-US" dirty="0"/>
              <a:t>on the DLM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35734-67AB-4D21-9955-41BCC31CC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District of Columbia DLM webpage—Technology Manager filter</a:t>
            </a:r>
          </a:p>
          <a:p>
            <a:pPr lvl="0"/>
            <a:r>
              <a:rPr lang="en-US" dirty="0"/>
              <a:t>Manuals</a:t>
            </a:r>
          </a:p>
          <a:p>
            <a:pPr lvl="1"/>
            <a:r>
              <a:rPr lang="en-US" dirty="0"/>
              <a:t>Kite Suite Technology Requirements</a:t>
            </a:r>
          </a:p>
          <a:p>
            <a:pPr lvl="1"/>
            <a:r>
              <a:rPr lang="en-US" cap="small" baseline="0" dirty="0"/>
              <a:t>Technology specifications manual</a:t>
            </a:r>
          </a:p>
          <a:p>
            <a:pPr lvl="0"/>
            <a:r>
              <a:rPr lang="en-US" dirty="0"/>
              <a:t>Kite Suite link</a:t>
            </a:r>
          </a:p>
          <a:p>
            <a:pPr lvl="1"/>
            <a:r>
              <a:rPr lang="en-US" dirty="0"/>
              <a:t>Kite system status</a:t>
            </a:r>
          </a:p>
          <a:p>
            <a:pPr lvl="1"/>
            <a:r>
              <a:rPr lang="en-US" dirty="0"/>
              <a:t>Supported platforms</a:t>
            </a:r>
          </a:p>
          <a:p>
            <a:pPr lvl="1"/>
            <a:r>
              <a:rPr lang="en-US" dirty="0"/>
              <a:t>Installation instructions</a:t>
            </a:r>
          </a:p>
          <a:p>
            <a:pPr lvl="1"/>
            <a:r>
              <a:rPr lang="en-US" dirty="0"/>
              <a:t>Troubleshooting Kite upload errors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58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for Test (Assessment) Coordinators </a:t>
            </a:r>
            <a:br>
              <a:rPr lang="en-US" dirty="0"/>
            </a:br>
            <a:r>
              <a:rPr lang="en-US" dirty="0"/>
              <a:t>on the DLM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0588F-52BD-4101-AD6D-C7042C157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1" y="1441525"/>
            <a:ext cx="10044417" cy="5099124"/>
          </a:xfrm>
        </p:spPr>
        <p:txBody>
          <a:bodyPr>
            <a:normAutofit/>
          </a:bodyPr>
          <a:lstStyle/>
          <a:p>
            <a:r>
              <a:rPr lang="en-US" dirty="0"/>
              <a:t>District of Columbia DLM webpage—Assessment Coordinator filter</a:t>
            </a:r>
          </a:p>
          <a:p>
            <a:pPr lvl="0"/>
            <a:r>
              <a:rPr lang="en-US" dirty="0"/>
              <a:t>Manuals</a:t>
            </a:r>
          </a:p>
          <a:p>
            <a:pPr lvl="1"/>
            <a:r>
              <a:rPr lang="en-US" cap="small" baseline="0" dirty="0"/>
              <a:t>Assessment Coordinator Manual for science</a:t>
            </a:r>
          </a:p>
          <a:p>
            <a:pPr lvl="1"/>
            <a:r>
              <a:rPr lang="en-US" cap="small" baseline="0" dirty="0"/>
              <a:t>Accessibility Manual for Science</a:t>
            </a:r>
          </a:p>
          <a:p>
            <a:pPr lvl="1"/>
            <a:r>
              <a:rPr lang="en-US" dirty="0"/>
              <a:t>Guide to DLM Required Test Administrator Training</a:t>
            </a:r>
          </a:p>
          <a:p>
            <a:pPr lvl="1"/>
            <a:r>
              <a:rPr lang="en-US" cap="small" baseline="0" dirty="0"/>
              <a:t>Test Administration Manual for Science</a:t>
            </a:r>
          </a:p>
          <a:p>
            <a:pPr lvl="1"/>
            <a:r>
              <a:rPr lang="en-US" cap="small" baseline="0" dirty="0"/>
              <a:t>Educator Portal User Guide</a:t>
            </a:r>
          </a:p>
        </p:txBody>
      </p:sp>
    </p:spTree>
    <p:extLst>
      <p:ext uri="{BB962C8B-B14F-4D97-AF65-F5344CB8AC3E}">
        <p14:creationId xmlns:p14="http://schemas.microsoft.com/office/powerpoint/2010/main" val="3127942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Resources for Data Managers </a:t>
            </a:r>
            <a:br>
              <a:rPr lang="en-US" sz="4000" dirty="0"/>
            </a:br>
            <a:r>
              <a:rPr lang="en-US" sz="4000" dirty="0"/>
              <a:t>on the DLM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rebuchet MS"/>
              </a:rPr>
              <a:t>District of Columbia DLM webpage—Data Manager filter</a:t>
            </a:r>
          </a:p>
          <a:p>
            <a:r>
              <a:rPr lang="en-US" dirty="0">
                <a:latin typeface="Trebuchet MS"/>
              </a:rPr>
              <a:t>Manuals</a:t>
            </a:r>
          </a:p>
          <a:p>
            <a:pPr lvl="1"/>
            <a:r>
              <a:rPr lang="en-US" cap="small" dirty="0">
                <a:latin typeface="Trebuchet MS"/>
              </a:rPr>
              <a:t>Data Management Manual</a:t>
            </a:r>
          </a:p>
          <a:p>
            <a:pPr lvl="1"/>
            <a:r>
              <a:rPr lang="en-US" cap="small" dirty="0">
                <a:latin typeface="Trebuchet MS"/>
              </a:rPr>
              <a:t>Educator Portal User Guide</a:t>
            </a:r>
            <a:endParaRPr lang="en-US" sz="2800" dirty="0">
              <a:latin typeface="Trebuchet MS"/>
            </a:endParaRPr>
          </a:p>
          <a:p>
            <a:r>
              <a:rPr lang="en-US" dirty="0">
                <a:latin typeface="Trebuchet MS"/>
              </a:rPr>
              <a:t>Templates</a:t>
            </a:r>
          </a:p>
          <a:p>
            <a:pPr lvl="1"/>
            <a:r>
              <a:rPr lang="en-US" dirty="0">
                <a:latin typeface="Trebuchet MS"/>
              </a:rPr>
              <a:t>State Organizational Table</a:t>
            </a:r>
          </a:p>
          <a:p>
            <a:pPr lvl="1"/>
            <a:r>
              <a:rPr lang="en-US" dirty="0">
                <a:latin typeface="Trebuchet MS"/>
              </a:rPr>
              <a:t>Upload Templates</a:t>
            </a:r>
          </a:p>
          <a:p>
            <a:endParaRPr lang="en-US" sz="28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237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1E09-5F00-4E56-91CD-43F9614F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Information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D0F10-FB5D-42FF-828D-56BE8A86C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Test Security Agreement must be completed each school year.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Required Test Administrator Training must be completed by new and returning teachers.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student will be enrolled by OSSE or the LEA depending on grade.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11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7D23-7701-3975-1045-F1C6A2C83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6DEB-247A-B909-0CC4-AE5B43506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DLM Training for District Roles</a:t>
            </a:r>
          </a:p>
          <a:p>
            <a:pPr lvl="1"/>
            <a:r>
              <a:rPr lang="en-US" dirty="0"/>
              <a:t>short, interactive lessons for assessment coordinators, data managers, technology managers, and district and building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85100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Data in Educator Portal</a:t>
            </a:r>
          </a:p>
        </p:txBody>
      </p:sp>
    </p:spTree>
    <p:extLst>
      <p:ext uri="{BB962C8B-B14F-4D97-AF65-F5344CB8AC3E}">
        <p14:creationId xmlns:p14="http://schemas.microsoft.com/office/powerpoint/2010/main" val="395650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7486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Data Verification and 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AC71C-CF9A-4FE1-A4BE-22A21342C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Data cleanup is the responsibility of all users.</a:t>
            </a:r>
          </a:p>
          <a:p>
            <a:pPr lvl="0"/>
            <a:r>
              <a:rPr lang="en-US" dirty="0"/>
              <a:t>Test coordinators should verify accuracy of data and make changes as necessary.</a:t>
            </a:r>
          </a:p>
          <a:p>
            <a:pPr lvl="0"/>
            <a:r>
              <a:rPr lang="en-US" dirty="0"/>
              <a:t>Data changes can be made anytime before or during the assessment window.</a:t>
            </a:r>
          </a:p>
        </p:txBody>
      </p:sp>
    </p:spTree>
    <p:extLst>
      <p:ext uri="{BB962C8B-B14F-4D97-AF65-F5344CB8AC3E}">
        <p14:creationId xmlns:p14="http://schemas.microsoft.com/office/powerpoint/2010/main" val="4281900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A sc">
            <a:extLst>
              <a:ext uri="{FF2B5EF4-FFF2-40B4-BE49-F238E27FC236}">
                <a16:creationId xmlns:a16="http://schemas.microsoft.com/office/drawing/2014/main" id="{0541D82E-1969-4339-B251-8523C8E7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to Complete Data Management Tasks</a:t>
            </a:r>
          </a:p>
        </p:txBody>
      </p:sp>
      <p:pic>
        <p:nvPicPr>
          <p:cNvPr id="7" name="Content Placeholder 6" descr="A screenshot of the Students tab in Educator Portal.">
            <a:extLst>
              <a:ext uri="{FF2B5EF4-FFF2-40B4-BE49-F238E27FC236}">
                <a16:creationId xmlns:a16="http://schemas.microsoft.com/office/drawing/2014/main" id="{342DC6D8-F04F-4D5C-A258-B44D875FD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8805" y="1233131"/>
            <a:ext cx="7567304" cy="3699943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092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4270-B290-E836-F52B-B77DB4A7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User Account Data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BCA7B-1A95-DAF2-7D35-AF830DB60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304" y="1360486"/>
            <a:ext cx="10044417" cy="4997283"/>
          </a:xfrm>
        </p:spPr>
        <p:txBody>
          <a:bodyPr>
            <a:normAutofit/>
          </a:bodyPr>
          <a:lstStyle/>
          <a:p>
            <a:r>
              <a:rPr lang="en-US" dirty="0"/>
              <a:t>New users need to be added manually or by using a file upload. </a:t>
            </a:r>
          </a:p>
          <a:p>
            <a:r>
              <a:rPr lang="en-US" dirty="0"/>
              <a:t>Educator Portal sends an activation email to the new user with a link to create a password.</a:t>
            </a:r>
          </a:p>
          <a:p>
            <a:r>
              <a:rPr lang="en-US" dirty="0"/>
              <a:t>The user’s email address is the unique account key.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77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C580B-6AF2-7B72-6A65-ED80788D1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3E53-F2D5-9796-55B7-C56988BF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User Account Data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4C0C6-DB11-5A7D-8555-D35259D75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304" y="1360486"/>
            <a:ext cx="10044417" cy="4997283"/>
          </a:xfrm>
        </p:spPr>
        <p:txBody>
          <a:bodyPr>
            <a:normAutofit/>
          </a:bodyPr>
          <a:lstStyle/>
          <a:p>
            <a:r>
              <a:rPr lang="en-US" dirty="0"/>
              <a:t>Users may have more than one role in Educator Portal.</a:t>
            </a:r>
          </a:p>
          <a:p>
            <a:r>
              <a:rPr lang="en-US" dirty="0"/>
              <a:t>Users are rolled over from the year before.</a:t>
            </a:r>
          </a:p>
          <a:p>
            <a:r>
              <a:rPr lang="en-US" dirty="0"/>
              <a:t>Deactivation of user accounts may be done manually or by using the user upload template.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12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D2BD-4A66-4B8A-8751-15B502FFF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78" y="-68620"/>
            <a:ext cx="10972800" cy="1143000"/>
          </a:xfrm>
        </p:spPr>
        <p:txBody>
          <a:bodyPr/>
          <a:lstStyle/>
          <a:p>
            <a:r>
              <a:rPr lang="en-US" dirty="0"/>
              <a:t>Add User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E217E-C926-4EAF-94F5-366AC25DF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150" y="1529255"/>
            <a:ext cx="10044417" cy="38244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rebuchet MS"/>
              </a:rPr>
              <a:t>Add User: manually add a few users</a:t>
            </a:r>
          </a:p>
          <a:p>
            <a:r>
              <a:rPr lang="en-US" dirty="0">
                <a:latin typeface="Trebuchet MS"/>
              </a:rPr>
              <a:t>Upload Users: add users with an upload template</a:t>
            </a:r>
          </a:p>
          <a:p>
            <a:endParaRPr lang="en-US" sz="2400" dirty="0"/>
          </a:p>
        </p:txBody>
      </p:sp>
      <p:pic>
        <p:nvPicPr>
          <p:cNvPr id="7" name="Picture 6" descr="A screenshot of the Users tab in Educator Portal.">
            <a:extLst>
              <a:ext uri="{FF2B5EF4-FFF2-40B4-BE49-F238E27FC236}">
                <a16:creationId xmlns:a16="http://schemas.microsoft.com/office/drawing/2014/main" id="{4386F863-6171-CA4A-AD8C-95E3D10BF0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93" y="2921841"/>
            <a:ext cx="9057608" cy="233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77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 User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3C191-6F47-4BE6-91DA-3D67F6DA8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Common changes for users include</a:t>
            </a:r>
          </a:p>
          <a:p>
            <a:pPr lvl="1"/>
            <a:r>
              <a:rPr lang="en-US" dirty="0"/>
              <a:t>organization assignment </a:t>
            </a:r>
          </a:p>
          <a:p>
            <a:pPr lvl="1"/>
            <a:r>
              <a:rPr lang="en-US" dirty="0"/>
              <a:t>email address</a:t>
            </a:r>
          </a:p>
          <a:p>
            <a:pPr lvl="1"/>
            <a:r>
              <a:rPr lang="en-US" dirty="0"/>
              <a:t>add or remove roles</a:t>
            </a:r>
          </a:p>
          <a:p>
            <a:pPr lvl="0"/>
            <a:r>
              <a:rPr lang="en-US" dirty="0"/>
              <a:t>Manually edit when a few users need changes.</a:t>
            </a:r>
          </a:p>
          <a:p>
            <a:pPr lvl="0"/>
            <a:r>
              <a:rPr lang="en-US" dirty="0"/>
              <a:t>Use the upload template when more than a few users need changes.</a:t>
            </a:r>
          </a:p>
          <a:p>
            <a:pPr lvl="1"/>
            <a:r>
              <a:rPr lang="en-US" dirty="0"/>
              <a:t>Updated information only affects users in the upload.</a:t>
            </a:r>
          </a:p>
        </p:txBody>
      </p:sp>
    </p:spTree>
    <p:extLst>
      <p:ext uri="{BB962C8B-B14F-4D97-AF65-F5344CB8AC3E}">
        <p14:creationId xmlns:p14="http://schemas.microsoft.com/office/powerpoint/2010/main" val="1092298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945" y="217486"/>
            <a:ext cx="10965666" cy="1143000"/>
          </a:xfrm>
        </p:spPr>
        <p:txBody>
          <a:bodyPr>
            <a:noAutofit/>
          </a:bodyPr>
          <a:lstStyle/>
          <a:p>
            <a:r>
              <a:rPr lang="en-US" dirty="0"/>
              <a:t>Resending the Account Activation </a:t>
            </a:r>
            <a:br>
              <a:rPr lang="en-US" dirty="0"/>
            </a:br>
            <a:r>
              <a:rPr lang="en-US" dirty="0"/>
              <a:t>Email to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40164-A604-406E-AB5D-7A39E4FCA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1" y="1600201"/>
            <a:ext cx="10044417" cy="3391929"/>
          </a:xfrm>
        </p:spPr>
        <p:txBody>
          <a:bodyPr/>
          <a:lstStyle/>
          <a:p>
            <a:pPr lvl="0"/>
            <a:r>
              <a:rPr lang="en-US" dirty="0"/>
              <a:t>The most common reasons the Kite activation email would need to be resent</a:t>
            </a:r>
          </a:p>
          <a:p>
            <a:pPr lvl="1"/>
            <a:r>
              <a:rPr lang="en-US" dirty="0"/>
              <a:t>A user did not receive the email or accidentally deleted the email.</a:t>
            </a:r>
          </a:p>
          <a:p>
            <a:pPr lvl="1"/>
            <a:r>
              <a:rPr lang="en-US" dirty="0"/>
              <a:t>The user did not activate the account within 20 days of receiving the email.</a:t>
            </a:r>
          </a:p>
        </p:txBody>
      </p:sp>
    </p:spTree>
    <p:extLst>
      <p:ext uri="{BB962C8B-B14F-4D97-AF65-F5344CB8AC3E}">
        <p14:creationId xmlns:p14="http://schemas.microsoft.com/office/powerpoint/2010/main" val="1082405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02E59-22D4-4484-86E5-9DC26656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1" y="1360486"/>
            <a:ext cx="10044417" cy="3186800"/>
          </a:xfrm>
        </p:spPr>
        <p:txBody>
          <a:bodyPr>
            <a:normAutofit/>
          </a:bodyPr>
          <a:lstStyle/>
          <a:p>
            <a:pPr lvl="0"/>
            <a:r>
              <a:rPr lang="en-US" sz="3500" dirty="0"/>
              <a:t>All students required to take the DLM assessment in 2025 need to be added to Educator Portal</a:t>
            </a:r>
          </a:p>
          <a:p>
            <a:pPr lvl="1"/>
            <a:r>
              <a:rPr lang="en-US" sz="3100" dirty="0"/>
              <a:t>Students can be added using the Educator Portal user interface or by using an upload template.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7971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4264-D811-4332-9169-5B9B2ADF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Information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7C854-A7DF-4C80-A32C-37D7ADD11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The student will be rostered by OSSE to available teacher accounts.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The student’s First Contact survey must be completed by the teacher.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The student’s Personal Needs and Preferences profile will be completed by the teacher if needed.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88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 a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5490-3CD1-4ECE-BF79-313FF37C0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Manually edit when a few students need changes. </a:t>
            </a:r>
          </a:p>
          <a:p>
            <a:pPr lvl="0"/>
            <a:r>
              <a:rPr lang="en-US" dirty="0"/>
              <a:t>Use the upload template when more than a few students need changes.</a:t>
            </a:r>
          </a:p>
          <a:p>
            <a:pPr lvl="1"/>
            <a:r>
              <a:rPr lang="en-US" dirty="0"/>
              <a:t>The upload will only update information for students in the upload.</a:t>
            </a:r>
          </a:p>
        </p:txBody>
      </p:sp>
    </p:spTree>
    <p:extLst>
      <p:ext uri="{BB962C8B-B14F-4D97-AF65-F5344CB8AC3E}">
        <p14:creationId xmlns:p14="http://schemas.microsoft.com/office/powerpoint/2010/main" val="372384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a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27FB5-C54B-46A2-8D2B-6CFD758A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A student must be exited from Educator Portal when the student is</a:t>
            </a:r>
          </a:p>
          <a:p>
            <a:pPr lvl="1"/>
            <a:r>
              <a:rPr lang="en-US" dirty="0"/>
              <a:t>leaving District of Columbia, leaving the LEA with an unknown destination, or is no longer taking the DLM alternate assessment</a:t>
            </a:r>
          </a:p>
          <a:p>
            <a:r>
              <a:rPr lang="en-US" dirty="0"/>
              <a:t>Exiting is </a:t>
            </a:r>
            <a:r>
              <a:rPr lang="en-US" b="1" dirty="0"/>
              <a:t>not</a:t>
            </a:r>
            <a:r>
              <a:rPr lang="en-US" dirty="0"/>
              <a:t> applicable to students who are remote and cannot test.</a:t>
            </a:r>
          </a:p>
          <a:p>
            <a:pPr lvl="0"/>
            <a:r>
              <a:rPr lang="en-US" dirty="0"/>
              <a:t>Exits can be done manually or using the Test, Exit, Clear (TEC) upload.</a:t>
            </a:r>
          </a:p>
        </p:txBody>
      </p:sp>
    </p:spTree>
    <p:extLst>
      <p:ext uri="{BB962C8B-B14F-4D97-AF65-F5344CB8AC3E}">
        <p14:creationId xmlns:p14="http://schemas.microsoft.com/office/powerpoint/2010/main" val="1823296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563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Rostering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40F4C-4506-4381-8C1F-C80DC4F93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Rosters connect a student to a teacher in Educator Portal.</a:t>
            </a:r>
          </a:p>
          <a:p>
            <a:pPr lvl="0"/>
            <a:r>
              <a:rPr lang="en-US" dirty="0"/>
              <a:t>New students can be added to an existing roster.</a:t>
            </a:r>
          </a:p>
          <a:p>
            <a:pPr lvl="0"/>
            <a:r>
              <a:rPr lang="en-US" dirty="0"/>
              <a:t>The teacher on a roster can be changed.</a:t>
            </a:r>
          </a:p>
        </p:txBody>
      </p:sp>
    </p:spTree>
    <p:extLst>
      <p:ext uri="{BB962C8B-B14F-4D97-AF65-F5344CB8AC3E}">
        <p14:creationId xmlns:p14="http://schemas.microsoft.com/office/powerpoint/2010/main" val="1887893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3EB583-9592-4423-BCD9-3A3A6E23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Rostering (2)</a:t>
            </a:r>
          </a:p>
        </p:txBody>
      </p:sp>
      <p:pic>
        <p:nvPicPr>
          <p:cNvPr id="7" name="Content Placeholder 6" descr="A screenshot of the Rosters tab in Educator Portal.">
            <a:extLst>
              <a:ext uri="{FF2B5EF4-FFF2-40B4-BE49-F238E27FC236}">
                <a16:creationId xmlns:a16="http://schemas.microsoft.com/office/drawing/2014/main" id="{ACF96491-85A6-4D5B-806C-5F3F8B3C4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8541" y="1240158"/>
            <a:ext cx="8356648" cy="3965359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3758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Rostering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58D43-D6AD-4C15-8118-0831054EE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Rostering for high school biology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biology</a:t>
            </a:r>
            <a:r>
              <a:rPr lang="en-US" dirty="0"/>
              <a:t> as the course.</a:t>
            </a:r>
          </a:p>
        </p:txBody>
      </p:sp>
    </p:spTree>
    <p:extLst>
      <p:ext uri="{BB962C8B-B14F-4D97-AF65-F5344CB8AC3E}">
        <p14:creationId xmlns:p14="http://schemas.microsoft.com/office/powerpoint/2010/main" val="1971903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BB73-6705-A84F-97D8-BD91EA7A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of DLM Science Testlets</a:t>
            </a:r>
          </a:p>
        </p:txBody>
      </p:sp>
    </p:spTree>
    <p:extLst>
      <p:ext uri="{BB962C8B-B14F-4D97-AF65-F5344CB8AC3E}">
        <p14:creationId xmlns:p14="http://schemas.microsoft.com/office/powerpoint/2010/main" val="3226436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43FA2-0094-4F8E-B2CA-8E7C13FF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Commitment for the Administration of DLM Science Testlets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8FB0-A965-4A26-BF88-73BF3F1B9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9 -10 testlets per student</a:t>
            </a:r>
          </a:p>
          <a:p>
            <a:pPr lvl="1"/>
            <a:r>
              <a:rPr lang="en-US" dirty="0"/>
              <a:t>Each testlet assesses ONE of the Currently Tested Essential Elements for Science</a:t>
            </a:r>
          </a:p>
          <a:p>
            <a:r>
              <a:rPr lang="en-US" dirty="0"/>
              <a:t>3 – 5 multiple-choice items per testlet</a:t>
            </a:r>
          </a:p>
          <a:p>
            <a:pPr lvl="1"/>
            <a:r>
              <a:rPr lang="en-US" dirty="0"/>
              <a:t>Each testlet begins with an engagement activity</a:t>
            </a:r>
          </a:p>
          <a:p>
            <a:r>
              <a:rPr lang="en-US" sz="3200" dirty="0"/>
              <a:t>5 – 15 minutes per testlet</a:t>
            </a:r>
          </a:p>
          <a:p>
            <a:pPr lvl="1"/>
            <a:r>
              <a:rPr lang="en-US" dirty="0"/>
              <a:t>The total administration time needed is approximately 45–135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23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74C5-BE44-4398-858F-DBB1783E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DLM Science Essential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A9DEE-C5A6-4BC7-A346-ECAF6A41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2" y="1600201"/>
            <a:ext cx="9875020" cy="4525963"/>
          </a:xfrm>
        </p:spPr>
        <p:txBody>
          <a:bodyPr>
            <a:normAutofit/>
          </a:bodyPr>
          <a:lstStyle/>
          <a:p>
            <a:r>
              <a:rPr lang="en-US" dirty="0"/>
              <a:t>Science Essential Elements have three linkage levels: Initial, Precursor, and Target</a:t>
            </a:r>
          </a:p>
          <a:p>
            <a:r>
              <a:rPr lang="en-US" sz="3200" dirty="0">
                <a:latin typeface="Trebuchet MS" panose="020B0603020202020204" pitchFamily="34" charset="0"/>
              </a:rPr>
              <a:t>DLM science testlets are written by linkage level</a:t>
            </a:r>
          </a:p>
          <a:p>
            <a:r>
              <a:rPr lang="en-US" dirty="0"/>
              <a:t>Each testlet assesses one Essential Element at one linkage level</a:t>
            </a:r>
          </a:p>
          <a:p>
            <a:endParaRPr lang="en-US" sz="3200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714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155A-4EA6-49B5-8059-65A3A14A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Activities for Science Testlets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4955-89B5-4069-919C-65834A3E1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Short setup: </a:t>
            </a:r>
            <a:r>
              <a:rPr lang="en-US" dirty="0"/>
              <a:t>Read once.</a:t>
            </a:r>
          </a:p>
          <a:p>
            <a:r>
              <a:rPr lang="en-US" b="1" dirty="0"/>
              <a:t>Longer story: </a:t>
            </a:r>
            <a:r>
              <a:rPr lang="en-US" dirty="0"/>
              <a:t>Read twice.</a:t>
            </a:r>
          </a:p>
          <a:p>
            <a:r>
              <a:rPr lang="en-US" b="1" dirty="0"/>
              <a:t>Short video: </a:t>
            </a:r>
            <a:r>
              <a:rPr lang="en-US" dirty="0"/>
              <a:t>Approximately 30 seconds.</a:t>
            </a:r>
          </a:p>
        </p:txBody>
      </p:sp>
    </p:spTree>
    <p:extLst>
      <p:ext uri="{BB962C8B-B14F-4D97-AF65-F5344CB8AC3E}">
        <p14:creationId xmlns:p14="http://schemas.microsoft.com/office/powerpoint/2010/main" val="15059099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DCBFE-9C9B-41E6-BB05-EDC381D8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Engagement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590F-142D-43A8-9DB1-93D0F7FA4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a context</a:t>
            </a:r>
          </a:p>
          <a:p>
            <a:r>
              <a:rPr lang="en-US" dirty="0"/>
              <a:t>Activate prior knowledge</a:t>
            </a:r>
          </a:p>
          <a:p>
            <a:r>
              <a:rPr lang="en-US" dirty="0"/>
              <a:t>Engage the student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9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1E87-34E3-0649-AB71-0D6D69B5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Kite Suite Updates</a:t>
            </a:r>
          </a:p>
        </p:txBody>
      </p:sp>
    </p:spTree>
    <p:extLst>
      <p:ext uri="{BB962C8B-B14F-4D97-AF65-F5344CB8AC3E}">
        <p14:creationId xmlns:p14="http://schemas.microsoft.com/office/powerpoint/2010/main" val="38272970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C45B-2F88-45A9-A8FE-F0762FAD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Testlets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829FE-0E0B-4C4A-8F4F-2FD80E4E8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testlet linkage level is determined by the First Contact Survey</a:t>
            </a:r>
          </a:p>
          <a:p>
            <a:r>
              <a:rPr lang="en-US" dirty="0"/>
              <a:t>Subsequent testlets adapt based on student performance.</a:t>
            </a:r>
          </a:p>
          <a:p>
            <a:pPr lvl="1"/>
            <a:r>
              <a:rPr lang="en-US" dirty="0"/>
              <a:t>O</a:t>
            </a:r>
            <a:r>
              <a:rPr lang="en-US" sz="2800" dirty="0"/>
              <a:t>ne level higher, one level lower, or the same level</a:t>
            </a:r>
          </a:p>
          <a:p>
            <a:pPr lvl="1"/>
            <a:r>
              <a:rPr lang="en-US" sz="2800" dirty="0"/>
              <a:t>Testlets take up to 15 minutes to be generated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413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Management</a:t>
            </a:r>
          </a:p>
        </p:txBody>
      </p:sp>
    </p:spTree>
    <p:extLst>
      <p:ext uri="{BB962C8B-B14F-4D97-AF65-F5344CB8AC3E}">
        <p14:creationId xmlns:p14="http://schemas.microsoft.com/office/powerpoint/2010/main" val="29691558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5E73FD-551E-4046-955B-5B429170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Educator Portal: Test Management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C997EC-B872-45A6-86F3-E8A41EAD5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50" y="1320256"/>
            <a:ext cx="9207993" cy="4525963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4002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FA98-4E23-4550-84AE-ADE2ECFC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Test Management During the </a:t>
            </a:r>
            <a:br>
              <a:rPr lang="en-US" sz="4400" dirty="0"/>
            </a:br>
            <a:r>
              <a:rPr lang="en-US" sz="4400" dirty="0"/>
              <a:t>Spring Assessment Window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84534-A652-46EC-AE64-30A6ACF9A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Trebuchet MS" panose="020B0603020202020204" pitchFamily="34" charset="0"/>
              </a:rPr>
              <a:t>The Test Management tab is where test administrators will find: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assigned science testlets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test ticket information for rostered students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TIPs for testlets that have been assigned to rostered students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testlet administration completion status</a:t>
            </a:r>
          </a:p>
          <a:p>
            <a:r>
              <a:rPr lang="en-US" dirty="0">
                <a:latin typeface="Trebuchet MS" panose="020B0603020202020204" pitchFamily="34" charset="0"/>
              </a:rPr>
              <a:t>If a student does not have testlets check that the student is rostered and has a submitted First Contact Survey.</a:t>
            </a:r>
          </a:p>
          <a:p>
            <a:pPr lvl="1"/>
            <a:endParaRPr lang="en-US" dirty="0">
              <a:latin typeface="Trebuchet MS" panose="020B0603020202020204" pitchFamily="34" charset="0"/>
            </a:endParaRPr>
          </a:p>
          <a:p>
            <a:endParaRPr lang="en-US" sz="3200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853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F36-4FAF-45C2-9BDB-A57A3948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811" y="63607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Test Ticket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538C3-E1ED-4F2D-BA97-2E2931BC4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4" y="1166019"/>
            <a:ext cx="10044417" cy="4525963"/>
          </a:xfrm>
        </p:spPr>
        <p:txBody>
          <a:bodyPr>
            <a:normAutofit/>
          </a:bodyPr>
          <a:lstStyle/>
          <a:p>
            <a:r>
              <a:rPr lang="en-US" dirty="0"/>
              <a:t>Test tickets are in Educator Portal.</a:t>
            </a:r>
          </a:p>
          <a:p>
            <a:r>
              <a:rPr lang="en-US" dirty="0"/>
              <a:t>A test ticket with student login information is needed for testlet administration in Student Portal.</a:t>
            </a:r>
          </a:p>
          <a:p>
            <a:r>
              <a:rPr lang="en-US" dirty="0"/>
              <a:t>Test ticket information for rostered students is found on the Test Management tab.</a:t>
            </a:r>
          </a:p>
          <a:p>
            <a:r>
              <a:rPr lang="en-US" dirty="0"/>
              <a:t>Select the PDF icon in the Tickets column to view the test ticket for a student.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521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67DC-6B5A-4450-8911-2D406951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811" y="28096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Testlet Information Pages (TIPs)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1C473-1B8D-42D6-B2DD-009682C58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4" y="1171095"/>
            <a:ext cx="10044417" cy="5317839"/>
          </a:xfrm>
        </p:spPr>
        <p:txBody>
          <a:bodyPr>
            <a:normAutofit/>
          </a:bodyPr>
          <a:lstStyle/>
          <a:p>
            <a:r>
              <a:rPr lang="en-US" sz="3500" dirty="0"/>
              <a:t>TIPs provide test administrators with information specific to each testlet including</a:t>
            </a:r>
          </a:p>
          <a:p>
            <a:pPr lvl="1"/>
            <a:r>
              <a:rPr lang="en-US" sz="3000" dirty="0"/>
              <a:t>if the testlet is computer-delivered or teacher-administered</a:t>
            </a:r>
          </a:p>
          <a:p>
            <a:pPr lvl="1"/>
            <a:r>
              <a:rPr lang="en-US" sz="3000" dirty="0"/>
              <a:t>materials needed and how they can be used</a:t>
            </a:r>
          </a:p>
          <a:p>
            <a:r>
              <a:rPr lang="en-US" sz="3400" dirty="0"/>
              <a:t>Test administrators must download TIPs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651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67DC-6B5A-4450-8911-2D406951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993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Monitoring Student Progress During the </a:t>
            </a:r>
            <a:br>
              <a:rPr lang="en-US" dirty="0"/>
            </a:br>
            <a:r>
              <a:rPr lang="en-US" dirty="0"/>
              <a:t>Spring Assessment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1C473-1B8D-42D6-B2DD-009682C58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694" y="1394067"/>
            <a:ext cx="10044417" cy="4525963"/>
          </a:xfrm>
        </p:spPr>
        <p:txBody>
          <a:bodyPr>
            <a:normAutofit/>
          </a:bodyPr>
          <a:lstStyle/>
          <a:p>
            <a:r>
              <a:rPr lang="en-US" dirty="0"/>
              <a:t>Testlet completion status can be monitored in three ways:</a:t>
            </a:r>
          </a:p>
          <a:p>
            <a:pPr marL="1066773" lvl="1" indent="-609585">
              <a:buFont typeface="+mj-lt"/>
              <a:buAutoNum type="arabicPeriod"/>
            </a:pPr>
            <a:r>
              <a:rPr lang="en-US" b="1" dirty="0"/>
              <a:t>Educator Portal: </a:t>
            </a:r>
            <a:r>
              <a:rPr lang="en-US" dirty="0"/>
              <a:t>Test Progress column on the Test Management screen</a:t>
            </a:r>
          </a:p>
          <a:p>
            <a:pPr marL="1066773" lvl="1" indent="-609585">
              <a:buFont typeface="+mj-lt"/>
              <a:buAutoNum type="arabicPeriod"/>
            </a:pPr>
            <a:r>
              <a:rPr lang="en-US" b="1" dirty="0"/>
              <a:t>Educator Portal: </a:t>
            </a:r>
            <a:r>
              <a:rPr lang="en-US" dirty="0"/>
              <a:t>DLM Test Administration Monitoring data extract</a:t>
            </a:r>
          </a:p>
          <a:p>
            <a:pPr marL="1066773" lvl="1" indent="-609585">
              <a:buFont typeface="+mj-lt"/>
              <a:buAutoNum type="arabicPeriod"/>
            </a:pPr>
            <a:r>
              <a:rPr lang="en-US" b="1" dirty="0"/>
              <a:t>Student Portal: </a:t>
            </a:r>
            <a:r>
              <a:rPr lang="en-US" dirty="0"/>
              <a:t>When the testlet is submitted</a:t>
            </a:r>
          </a:p>
        </p:txBody>
      </p:sp>
    </p:spTree>
    <p:extLst>
      <p:ext uri="{BB962C8B-B14F-4D97-AF65-F5344CB8AC3E}">
        <p14:creationId xmlns:p14="http://schemas.microsoft.com/office/powerpoint/2010/main" val="26810918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/>
          <a:lstStyle/>
          <a:p>
            <a:r>
              <a:rPr lang="en-US" dirty="0"/>
              <a:t>Data Extracts and reports</a:t>
            </a:r>
          </a:p>
        </p:txBody>
      </p:sp>
    </p:spTree>
    <p:extLst>
      <p:ext uri="{BB962C8B-B14F-4D97-AF65-F5344CB8AC3E}">
        <p14:creationId xmlns:p14="http://schemas.microsoft.com/office/powerpoint/2010/main" val="15984780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6C7C-CCE2-4E0A-AA24-F5C746A0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Roster and First Contact Survey </a:t>
            </a:r>
            <a:br>
              <a:rPr lang="en-US" dirty="0"/>
            </a:br>
            <a:r>
              <a:rPr lang="en-US" dirty="0"/>
              <a:t>Status Extract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1DD3-835B-4DAA-A33D-0ACA1315C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rebuchet MS" panose="020B0603020202020204" pitchFamily="34" charset="0"/>
              </a:rPr>
              <a:t>This extract provides testing readiness information in one extract and lists the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grade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rostered subjects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First Contact Survey status and completion date</a:t>
            </a:r>
          </a:p>
          <a:p>
            <a:endParaRPr lang="en-US" sz="3200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609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D99CC-6F1E-4D13-8577-5A5357CF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DLM Test Monitoring Extract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A54BA-0067-494D-A1C7-C6C983C68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rebuchet MS" panose="020B0603020202020204" pitchFamily="34" charset="0"/>
              </a:rPr>
              <a:t>This extract tracks completion of assessments in the spring and lists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the number of end-of-year testlets not started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the number of end-of-year testlets completed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the number of testlets required</a:t>
            </a:r>
          </a:p>
          <a:p>
            <a:endParaRPr lang="en-US" sz="3200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8231" y="6083808"/>
            <a:ext cx="1594103" cy="5516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6811" y="321229"/>
            <a:ext cx="10972800" cy="935513"/>
          </a:xfrm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203200" algn="l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Show</a:t>
            </a:r>
            <a:r>
              <a:rPr sz="4000" spc="-100" dirty="0"/>
              <a:t> </a:t>
            </a:r>
            <a:r>
              <a:rPr sz="4000" dirty="0"/>
              <a:t>Students</a:t>
            </a:r>
            <a:r>
              <a:rPr sz="4000" spc="-90" dirty="0"/>
              <a:t> </a:t>
            </a:r>
            <a:r>
              <a:rPr sz="4000" dirty="0"/>
              <a:t>Not</a:t>
            </a:r>
            <a:r>
              <a:rPr sz="4000" spc="-125" dirty="0"/>
              <a:t> </a:t>
            </a:r>
            <a:r>
              <a:rPr sz="4000" dirty="0"/>
              <a:t>Rostered</a:t>
            </a:r>
            <a:r>
              <a:rPr sz="4000" spc="-95" dirty="0"/>
              <a:t> </a:t>
            </a:r>
            <a:r>
              <a:rPr sz="4000" dirty="0"/>
              <a:t>to</a:t>
            </a:r>
            <a:r>
              <a:rPr sz="4000" spc="-105" dirty="0"/>
              <a:t> </a:t>
            </a:r>
            <a:r>
              <a:rPr sz="4000" dirty="0"/>
              <a:t>a</a:t>
            </a:r>
            <a:r>
              <a:rPr sz="4000" spc="-114" dirty="0"/>
              <a:t> </a:t>
            </a:r>
            <a:r>
              <a:rPr sz="4000" dirty="0"/>
              <a:t>Subject</a:t>
            </a:r>
            <a:r>
              <a:rPr sz="4000" spc="-114" dirty="0"/>
              <a:t> </a:t>
            </a:r>
            <a:r>
              <a:rPr sz="4000" spc="-25" dirty="0"/>
              <a:t>(1)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1652554" y="1575874"/>
            <a:ext cx="890011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rebuchet MS"/>
                <a:cs typeface="Trebuchet MS"/>
              </a:rPr>
              <a:t>New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‘Only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show </a:t>
            </a:r>
            <a:r>
              <a:rPr sz="3200" dirty="0">
                <a:latin typeface="Trebuchet MS"/>
                <a:cs typeface="Trebuchet MS"/>
              </a:rPr>
              <a:t>students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who</a:t>
            </a:r>
            <a:r>
              <a:rPr sz="3200" spc="80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are</a:t>
            </a:r>
            <a:r>
              <a:rPr sz="3200" spc="-4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NOT </a:t>
            </a:r>
            <a:r>
              <a:rPr sz="3200" dirty="0">
                <a:latin typeface="Trebuchet MS"/>
                <a:cs typeface="Trebuchet MS"/>
              </a:rPr>
              <a:t>rostered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to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this </a:t>
            </a:r>
            <a:r>
              <a:rPr sz="3200" spc="-10" dirty="0">
                <a:latin typeface="Trebuchet MS"/>
                <a:cs typeface="Trebuchet MS"/>
              </a:rPr>
              <a:t>subject’ </a:t>
            </a:r>
            <a:r>
              <a:rPr sz="3200" dirty="0">
                <a:latin typeface="Trebuchet MS"/>
                <a:cs typeface="Trebuchet MS"/>
              </a:rPr>
              <a:t>checkbox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in</a:t>
            </a:r>
            <a:r>
              <a:rPr sz="3200" spc="-5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UI </a:t>
            </a:r>
            <a:r>
              <a:rPr sz="3200" dirty="0">
                <a:latin typeface="Trebuchet MS"/>
                <a:cs typeface="Trebuchet MS"/>
              </a:rPr>
              <a:t>when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creating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or </a:t>
            </a:r>
            <a:r>
              <a:rPr sz="3200" dirty="0">
                <a:latin typeface="Trebuchet MS"/>
                <a:cs typeface="Trebuchet MS"/>
              </a:rPr>
              <a:t>editing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roster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6246493" y="6412748"/>
            <a:ext cx="2692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83820">
              <a:lnSpc>
                <a:spcPts val="1435"/>
              </a:lnSpc>
            </a:pPr>
            <a:fld id="{81D60167-4931-47E6-BA6A-407CBD079E47}" type="slidenum">
              <a:rPr lang="en-US" spc="-50" smtClean="0"/>
              <a:pPr marL="83820">
                <a:lnSpc>
                  <a:spcPts val="1435"/>
                </a:lnSpc>
              </a:pPr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Reminders</a:t>
            </a:r>
          </a:p>
        </p:txBody>
      </p:sp>
    </p:spTree>
    <p:extLst>
      <p:ext uri="{BB962C8B-B14F-4D97-AF65-F5344CB8AC3E}">
        <p14:creationId xmlns:p14="http://schemas.microsoft.com/office/powerpoint/2010/main" val="11252918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C1C1-3718-4958-A867-E3735410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Student Data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55A42-94D2-4B10-A460-982DACE9A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violate the Family Education Rights and Privacy Act (FERPA).</a:t>
            </a:r>
          </a:p>
          <a:p>
            <a:r>
              <a:rPr lang="en-US" dirty="0"/>
              <a:t>In emails and live chat, do not include student Personally Identifiable Information (PII).</a:t>
            </a:r>
          </a:p>
          <a:p>
            <a:r>
              <a:rPr lang="en-US" dirty="0"/>
              <a:t>If you need to communicate student PII, contact the Service Desk by phone or use secure communication protocols set up by OSSE.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102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462" y="97172"/>
            <a:ext cx="10604938" cy="1143000"/>
          </a:xfrm>
        </p:spPr>
        <p:txBody>
          <a:bodyPr/>
          <a:lstStyle/>
          <a:p>
            <a:r>
              <a:rPr lang="en-US" dirty="0"/>
              <a:t>DLM Service Desk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710" y="1323667"/>
            <a:ext cx="952269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Phone: </a:t>
            </a:r>
            <a:r>
              <a:rPr lang="en-US" sz="2800" dirty="0"/>
              <a:t>1-855-277-9751 (toll-free) </a:t>
            </a:r>
          </a:p>
          <a:p>
            <a:pPr marL="0" indent="0">
              <a:buNone/>
            </a:pPr>
            <a:r>
              <a:rPr lang="en-US" sz="2800" b="1" dirty="0"/>
              <a:t>Email: </a:t>
            </a:r>
            <a:r>
              <a:rPr lang="en-US" sz="2800" dirty="0">
                <a:hlinkClick r:id="rId3"/>
              </a:rPr>
              <a:t>DLM-support@ku.edu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Live Chat: </a:t>
            </a:r>
            <a:r>
              <a:rPr lang="en-US" sz="2800" dirty="0"/>
              <a:t>Kite Educator Portal</a:t>
            </a:r>
          </a:p>
          <a:p>
            <a:pPr marL="0" indent="0">
              <a:buNone/>
            </a:pPr>
            <a:r>
              <a:rPr lang="en-US" sz="2800" b="1" dirty="0"/>
              <a:t>Availability: </a:t>
            </a:r>
            <a:r>
              <a:rPr lang="en-US" sz="2800" dirty="0"/>
              <a:t>Mon–Fri, 7:00 a.m.–5:00 p.m., Central Time</a:t>
            </a:r>
          </a:p>
          <a:p>
            <a:pPr marL="0" lvl="0"/>
            <a:r>
              <a:rPr lang="en-US" sz="2800" dirty="0"/>
              <a:t>Student Portal testing environment issues</a:t>
            </a:r>
          </a:p>
          <a:p>
            <a:pPr marL="0" lvl="0"/>
            <a:r>
              <a:rPr lang="en-US" sz="2800" dirty="0"/>
              <a:t>Test administration issues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Any issues with your rosters or student demographic information should be directed to your data manager.</a:t>
            </a:r>
          </a:p>
        </p:txBody>
      </p:sp>
    </p:spTree>
    <p:extLst>
      <p:ext uri="{BB962C8B-B14F-4D97-AF65-F5344CB8AC3E}">
        <p14:creationId xmlns:p14="http://schemas.microsoft.com/office/powerpoint/2010/main" val="10030302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F547-7302-F144-B2AE-07A87F47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Test Administration Dates</a:t>
            </a:r>
          </a:p>
        </p:txBody>
      </p:sp>
    </p:spTree>
    <p:extLst>
      <p:ext uri="{BB962C8B-B14F-4D97-AF65-F5344CB8AC3E}">
        <p14:creationId xmlns:p14="http://schemas.microsoft.com/office/powerpoint/2010/main" val="31521610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840BD-0ECD-4BB5-9771-E888FFE9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99016-1EA2-4881-804A-678A06E59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Jan 6 – Jan 31: </a:t>
            </a:r>
            <a:r>
              <a:rPr lang="en-US" dirty="0"/>
              <a:t>OSSE enrolls grade 5 and grade 8 DLM-eligible students; LEAs enroll DLM eligible high school students</a:t>
            </a:r>
          </a:p>
          <a:p>
            <a:r>
              <a:rPr lang="en-US" b="1" dirty="0"/>
              <a:t>Jan 15 – Jan 31: </a:t>
            </a:r>
            <a:r>
              <a:rPr lang="en-US" dirty="0"/>
              <a:t>Teacher accounts added or updated in Kite Educator Portal by test coordinators</a:t>
            </a:r>
          </a:p>
          <a:p>
            <a:r>
              <a:rPr lang="en-US" b="1" dirty="0"/>
              <a:t>Feb 3 – Feb 14: </a:t>
            </a:r>
            <a:r>
              <a:rPr lang="en-US" dirty="0"/>
              <a:t>OSSE rosters students eligible for DLM assessment to available teacher accounts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200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C21F3-E0D5-40B4-9922-0798ADED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066BA-7A63-4928-A416-4A83F35BC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Feb 17: </a:t>
            </a:r>
            <a:r>
              <a:rPr lang="en-US" dirty="0"/>
              <a:t>Start window for First Contact survey and PNP Profile completion by teachers</a:t>
            </a:r>
          </a:p>
          <a:p>
            <a:pPr lvl="1"/>
            <a:r>
              <a:rPr lang="en-US" dirty="0"/>
              <a:t>Must be completed prior to testing; LEAs verify DLM student rosters</a:t>
            </a:r>
          </a:p>
          <a:p>
            <a:r>
              <a:rPr lang="en-US" b="1" dirty="0"/>
              <a:t>March 10: </a:t>
            </a:r>
            <a:r>
              <a:rPr lang="en-US" dirty="0"/>
              <a:t>DLM testing window opens</a:t>
            </a:r>
          </a:p>
          <a:p>
            <a:pPr lvl="0" algn="l"/>
            <a:r>
              <a:rPr lang="en-US" b="1" dirty="0"/>
              <a:t>April 25: </a:t>
            </a:r>
            <a:r>
              <a:rPr lang="en-US" dirty="0"/>
              <a:t>DLM testing window closes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214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B6F4-C8AD-42EC-9ABC-9FED0264F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9F3E-B67C-4EBA-B361-8D5DEB91D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2" y="1360487"/>
            <a:ext cx="9886038" cy="510641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Ongoing: </a:t>
            </a:r>
            <a:r>
              <a:rPr lang="en-US" dirty="0"/>
              <a:t>Required Test Administrator Training</a:t>
            </a:r>
          </a:p>
          <a:p>
            <a:pPr lvl="1"/>
            <a:r>
              <a:rPr lang="en-US" dirty="0"/>
              <a:t>Required to access student data and complete the First Contact survey, PNP Profile settings, and to administer testlets</a:t>
            </a:r>
          </a:p>
          <a:p>
            <a:r>
              <a:rPr lang="en-US" b="1" dirty="0"/>
              <a:t>Ongoing: </a:t>
            </a:r>
            <a:r>
              <a:rPr lang="en-US" dirty="0"/>
              <a:t>School Test Security Plan submission to LEA/OSSE</a:t>
            </a:r>
          </a:p>
          <a:p>
            <a:pPr lvl="1"/>
            <a:r>
              <a:rPr lang="en-US" dirty="0"/>
              <a:t>Must be sent to OSSE at least 15 business days prior to testing</a:t>
            </a:r>
          </a:p>
          <a:p>
            <a:r>
              <a:rPr lang="en-US" b="1" dirty="0"/>
              <a:t>Ongoing: </a:t>
            </a:r>
            <a:r>
              <a:rPr lang="en-US" dirty="0"/>
              <a:t>Continuous monitoring of student data; communicating with your test coordinator for assistance as needed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162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F547-7302-F144-B2AE-07A87F47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5127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8231" y="6083808"/>
            <a:ext cx="1594103" cy="5516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Show</a:t>
            </a:r>
            <a:r>
              <a:rPr sz="4000" spc="-100" dirty="0"/>
              <a:t> </a:t>
            </a:r>
            <a:r>
              <a:rPr sz="4000" dirty="0"/>
              <a:t>Students</a:t>
            </a:r>
            <a:r>
              <a:rPr sz="4000" spc="-90" dirty="0"/>
              <a:t> </a:t>
            </a:r>
            <a:r>
              <a:rPr sz="4000" dirty="0"/>
              <a:t>Not</a:t>
            </a:r>
            <a:r>
              <a:rPr sz="4000" spc="-125" dirty="0"/>
              <a:t> </a:t>
            </a:r>
            <a:r>
              <a:rPr sz="4000" dirty="0"/>
              <a:t>Rostered</a:t>
            </a:r>
            <a:r>
              <a:rPr sz="4000" spc="-95" dirty="0"/>
              <a:t> </a:t>
            </a:r>
            <a:r>
              <a:rPr sz="4000" dirty="0"/>
              <a:t>to</a:t>
            </a:r>
            <a:r>
              <a:rPr sz="4000" spc="-105" dirty="0"/>
              <a:t> </a:t>
            </a:r>
            <a:r>
              <a:rPr sz="4000" dirty="0"/>
              <a:t>a</a:t>
            </a:r>
            <a:r>
              <a:rPr sz="4000" spc="-114" dirty="0"/>
              <a:t> </a:t>
            </a:r>
            <a:r>
              <a:rPr sz="4000" dirty="0"/>
              <a:t>Subject</a:t>
            </a:r>
            <a:r>
              <a:rPr sz="4000" spc="-114" dirty="0"/>
              <a:t> </a:t>
            </a:r>
            <a:r>
              <a:rPr sz="4000" spc="-25" dirty="0"/>
              <a:t>(2)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1285551" y="1568189"/>
            <a:ext cx="3010535" cy="42773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Trebuchet MS"/>
                <a:cs typeface="Trebuchet MS"/>
              </a:rPr>
              <a:t>When</a:t>
            </a:r>
            <a:r>
              <a:rPr sz="3000" spc="-25" dirty="0">
                <a:latin typeface="Trebuchet MS"/>
                <a:cs typeface="Trebuchet MS"/>
              </a:rPr>
              <a:t> </a:t>
            </a:r>
            <a:r>
              <a:rPr sz="3000" spc="-10" dirty="0">
                <a:latin typeface="Trebuchet MS"/>
                <a:cs typeface="Trebuchet MS"/>
              </a:rPr>
              <a:t>selected, </a:t>
            </a:r>
            <a:r>
              <a:rPr sz="3000" dirty="0">
                <a:latin typeface="Trebuchet MS"/>
                <a:cs typeface="Trebuchet MS"/>
              </a:rPr>
              <a:t>Students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-20" dirty="0">
                <a:latin typeface="Trebuchet MS"/>
                <a:cs typeface="Trebuchet MS"/>
              </a:rPr>
              <a:t>grid </a:t>
            </a:r>
            <a:r>
              <a:rPr sz="3000" dirty="0">
                <a:latin typeface="Trebuchet MS"/>
                <a:cs typeface="Trebuchet MS"/>
              </a:rPr>
              <a:t>will</a:t>
            </a:r>
            <a:r>
              <a:rPr sz="3000" spc="-50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only</a:t>
            </a:r>
            <a:r>
              <a:rPr sz="3000" spc="-55" dirty="0">
                <a:latin typeface="Trebuchet MS"/>
                <a:cs typeface="Trebuchet MS"/>
              </a:rPr>
              <a:t> </a:t>
            </a:r>
            <a:r>
              <a:rPr sz="3000" spc="-20" dirty="0">
                <a:latin typeface="Trebuchet MS"/>
                <a:cs typeface="Trebuchet MS"/>
              </a:rPr>
              <a:t>show </a:t>
            </a:r>
            <a:r>
              <a:rPr sz="3000" dirty="0">
                <a:latin typeface="Trebuchet MS"/>
                <a:cs typeface="Trebuchet MS"/>
              </a:rPr>
              <a:t>students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-25" dirty="0">
                <a:latin typeface="Trebuchet MS"/>
                <a:cs typeface="Trebuchet MS"/>
              </a:rPr>
              <a:t>who </a:t>
            </a:r>
            <a:r>
              <a:rPr sz="3000" dirty="0">
                <a:latin typeface="Trebuchet MS"/>
                <a:cs typeface="Trebuchet MS"/>
              </a:rPr>
              <a:t>are</a:t>
            </a:r>
            <a:r>
              <a:rPr sz="3000" spc="-2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not</a:t>
            </a:r>
            <a:r>
              <a:rPr sz="3000" spc="-40" dirty="0">
                <a:latin typeface="Trebuchet MS"/>
                <a:cs typeface="Trebuchet MS"/>
              </a:rPr>
              <a:t> </a:t>
            </a:r>
            <a:r>
              <a:rPr sz="3000" spc="-10" dirty="0">
                <a:latin typeface="Trebuchet MS"/>
                <a:cs typeface="Trebuchet MS"/>
              </a:rPr>
              <a:t>already </a:t>
            </a:r>
            <a:r>
              <a:rPr sz="3000" dirty="0">
                <a:latin typeface="Trebuchet MS"/>
                <a:cs typeface="Trebuchet MS"/>
              </a:rPr>
              <a:t>rostered</a:t>
            </a:r>
            <a:r>
              <a:rPr sz="3000" spc="-4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to</a:t>
            </a:r>
            <a:r>
              <a:rPr sz="3000" spc="-70" dirty="0">
                <a:latin typeface="Trebuchet MS"/>
                <a:cs typeface="Trebuchet MS"/>
              </a:rPr>
              <a:t> </a:t>
            </a:r>
            <a:r>
              <a:rPr sz="3000" spc="-25" dirty="0">
                <a:latin typeface="Trebuchet MS"/>
                <a:cs typeface="Trebuchet MS"/>
              </a:rPr>
              <a:t>the </a:t>
            </a:r>
            <a:r>
              <a:rPr sz="3000" spc="-10" dirty="0">
                <a:latin typeface="Trebuchet MS"/>
                <a:cs typeface="Trebuchet MS"/>
              </a:rPr>
              <a:t>subject</a:t>
            </a:r>
            <a:endParaRPr sz="3000" dirty="0">
              <a:latin typeface="Trebuchet MS"/>
              <a:cs typeface="Trebuchet MS"/>
            </a:endParaRPr>
          </a:p>
          <a:p>
            <a:pPr marL="355600" marR="124460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Trebuchet MS"/>
                <a:cs typeface="Trebuchet MS"/>
              </a:rPr>
              <a:t>Also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-10" dirty="0">
                <a:latin typeface="Trebuchet MS"/>
                <a:cs typeface="Trebuchet MS"/>
              </a:rPr>
              <a:t>available </a:t>
            </a:r>
            <a:r>
              <a:rPr sz="3000" dirty="0">
                <a:latin typeface="Trebuchet MS"/>
                <a:cs typeface="Trebuchet MS"/>
              </a:rPr>
              <a:t>when</a:t>
            </a:r>
            <a:r>
              <a:rPr sz="3000" spc="-30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editing</a:t>
            </a:r>
            <a:r>
              <a:rPr sz="3000" spc="-40" dirty="0">
                <a:latin typeface="Trebuchet MS"/>
                <a:cs typeface="Trebuchet MS"/>
              </a:rPr>
              <a:t> </a:t>
            </a:r>
            <a:r>
              <a:rPr sz="3000" spc="-50" dirty="0">
                <a:latin typeface="Trebuchet MS"/>
                <a:cs typeface="Trebuchet MS"/>
              </a:rPr>
              <a:t>a </a:t>
            </a:r>
            <a:r>
              <a:rPr sz="3000" spc="-10" dirty="0">
                <a:latin typeface="Trebuchet MS"/>
                <a:cs typeface="Trebuchet MS"/>
              </a:rPr>
              <a:t>roster</a:t>
            </a:r>
            <a:endParaRPr sz="3000" dirty="0">
              <a:latin typeface="Trebuchet MS"/>
              <a:cs typeface="Trebuchet MS"/>
            </a:endParaRPr>
          </a:p>
        </p:txBody>
      </p:sp>
      <p:grpSp>
        <p:nvGrpSpPr>
          <p:cNvPr id="5" name="object 5" descr="A screenshot of the Create Roster interface in Kite Educator Portal."/>
          <p:cNvGrpSpPr/>
          <p:nvPr/>
        </p:nvGrpSpPr>
        <p:grpSpPr>
          <a:xfrm>
            <a:off x="4680077" y="1473580"/>
            <a:ext cx="7303770" cy="4344035"/>
            <a:chOff x="4680077" y="1473580"/>
            <a:chExt cx="7303770" cy="43440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3252" y="1476755"/>
              <a:ext cx="7296911" cy="43373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81664" y="1475168"/>
              <a:ext cx="7300595" cy="4340860"/>
            </a:xfrm>
            <a:custGeom>
              <a:avLst/>
              <a:gdLst/>
              <a:ahLst/>
              <a:cxnLst/>
              <a:rect l="l" t="t" r="r" b="b"/>
              <a:pathLst>
                <a:path w="7300595" h="4340860">
                  <a:moveTo>
                    <a:pt x="0" y="0"/>
                  </a:moveTo>
                  <a:lnTo>
                    <a:pt x="7300086" y="0"/>
                  </a:lnTo>
                  <a:lnTo>
                    <a:pt x="7300086" y="4340479"/>
                  </a:lnTo>
                  <a:lnTo>
                    <a:pt x="0" y="43404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246493" y="6412748"/>
            <a:ext cx="2692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83820">
              <a:lnSpc>
                <a:spcPts val="1435"/>
              </a:lnSpc>
            </a:pPr>
            <a:fld id="{81D60167-4931-47E6-BA6A-407CBD079E47}" type="slidenum">
              <a:rPr lang="en-US" spc="-50" smtClean="0"/>
              <a:pPr marL="83820">
                <a:lnSpc>
                  <a:spcPts val="1435"/>
                </a:lnSpc>
              </a:pPr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265" y="423144"/>
            <a:ext cx="10972800" cy="817412"/>
          </a:xfrm>
          <a:prstGeom prst="rect">
            <a:avLst/>
          </a:prstGeom>
        </p:spPr>
        <p:txBody>
          <a:bodyPr vert="horz" wrap="square" lIns="0" tIns="199907" rIns="0" bIns="0" rtlCol="0">
            <a:spAutoFit/>
          </a:bodyPr>
          <a:lstStyle/>
          <a:p>
            <a:pPr marL="181610" algn="l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Edit</a:t>
            </a:r>
            <a:r>
              <a:rPr sz="4000" spc="-300" dirty="0"/>
              <a:t> </a:t>
            </a:r>
            <a:r>
              <a:rPr sz="4000" dirty="0"/>
              <a:t>Accountability</a:t>
            </a:r>
            <a:r>
              <a:rPr sz="4000" spc="-140" dirty="0"/>
              <a:t> </a:t>
            </a:r>
            <a:r>
              <a:rPr sz="4000" dirty="0"/>
              <a:t>District</a:t>
            </a:r>
            <a:r>
              <a:rPr sz="4000" spc="-105" dirty="0"/>
              <a:t> </a:t>
            </a:r>
            <a:r>
              <a:rPr sz="4000" dirty="0"/>
              <a:t>and</a:t>
            </a:r>
            <a:r>
              <a:rPr sz="4000" spc="-125" dirty="0"/>
              <a:t> </a:t>
            </a:r>
            <a:r>
              <a:rPr sz="4000" dirty="0"/>
              <a:t>School</a:t>
            </a:r>
            <a:r>
              <a:rPr sz="4000" spc="-110" dirty="0"/>
              <a:t> </a:t>
            </a:r>
            <a:r>
              <a:rPr sz="4000" dirty="0"/>
              <a:t>via</a:t>
            </a:r>
            <a:r>
              <a:rPr sz="4000" spc="-110" dirty="0"/>
              <a:t> </a:t>
            </a:r>
            <a:r>
              <a:rPr sz="4000" spc="-25" dirty="0"/>
              <a:t>UI</a:t>
            </a:r>
            <a:endParaRPr sz="4000" dirty="0"/>
          </a:p>
        </p:txBody>
      </p:sp>
      <p:grpSp>
        <p:nvGrpSpPr>
          <p:cNvPr id="3" name="object 3" descr="A screenshot of the Edit Student interface in Kite Educator Portal showing the accountability district and accountability school fields."/>
          <p:cNvGrpSpPr/>
          <p:nvPr/>
        </p:nvGrpSpPr>
        <p:grpSpPr>
          <a:xfrm>
            <a:off x="1689989" y="1357757"/>
            <a:ext cx="10005695" cy="4532630"/>
            <a:chOff x="1689989" y="1357757"/>
            <a:chExt cx="10005695" cy="45326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3164" y="1360932"/>
              <a:ext cx="9998963" cy="45262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91576" y="1359344"/>
              <a:ext cx="10002520" cy="4529455"/>
            </a:xfrm>
            <a:custGeom>
              <a:avLst/>
              <a:gdLst/>
              <a:ahLst/>
              <a:cxnLst/>
              <a:rect l="l" t="t" r="r" b="b"/>
              <a:pathLst>
                <a:path w="10002520" h="4529455">
                  <a:moveTo>
                    <a:pt x="0" y="0"/>
                  </a:moveTo>
                  <a:lnTo>
                    <a:pt x="10002139" y="0"/>
                  </a:lnTo>
                  <a:lnTo>
                    <a:pt x="10002139" y="4529455"/>
                  </a:lnTo>
                  <a:lnTo>
                    <a:pt x="0" y="45294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246493" y="6412748"/>
            <a:ext cx="26924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83820">
              <a:lnSpc>
                <a:spcPts val="1435"/>
              </a:lnSpc>
            </a:pPr>
            <a:fld id="{81D60167-4931-47E6-BA6A-407CBD079E47}" type="slidenum">
              <a:rPr lang="en-US" spc="-50" smtClean="0"/>
              <a:pPr marL="83820">
                <a:lnSpc>
                  <a:spcPts val="1435"/>
                </a:lnSpc>
              </a:pPr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TEC</a:t>
            </a:r>
            <a:r>
              <a:rPr spc="-130" dirty="0"/>
              <a:t> </a:t>
            </a:r>
            <a:r>
              <a:rPr dirty="0"/>
              <a:t>Upload</a:t>
            </a:r>
            <a:r>
              <a:rPr spc="-204" dirty="0"/>
              <a:t> </a:t>
            </a:r>
            <a:r>
              <a:rPr spc="-530" dirty="0"/>
              <a:t>T</a:t>
            </a:r>
            <a:r>
              <a:rPr spc="20" dirty="0"/>
              <a:t>e</a:t>
            </a:r>
            <a:r>
              <a:rPr spc="25" dirty="0"/>
              <a:t>m</a:t>
            </a:r>
            <a:r>
              <a:rPr spc="15" dirty="0"/>
              <a:t>pl</a:t>
            </a:r>
            <a:r>
              <a:rPr spc="25" dirty="0"/>
              <a:t>a</a:t>
            </a:r>
            <a:r>
              <a:rPr spc="30" dirty="0"/>
              <a:t>t</a:t>
            </a:r>
            <a:r>
              <a:rPr spc="25" dirty="0"/>
              <a:t>e</a:t>
            </a:r>
            <a:r>
              <a:rPr spc="-120" dirty="0"/>
              <a:t> </a:t>
            </a:r>
            <a:r>
              <a:rPr spc="-10" dirty="0"/>
              <a:t>Updates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24D80C8-3389-D85B-25AB-4C7417AA1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pc="-10" dirty="0">
                <a:latin typeface="Trebuchet MS"/>
                <a:cs typeface="Trebuchet MS"/>
              </a:rPr>
              <a:t>Attendance_School_Program_Identifier</a:t>
            </a:r>
            <a:r>
              <a:rPr lang="en-US" sz="3200" spc="-50" dirty="0">
                <a:latin typeface="Trebuchet MS"/>
                <a:cs typeface="Trebuchet MS"/>
              </a:rPr>
              <a:t> </a:t>
            </a:r>
            <a:r>
              <a:rPr lang="en-US" sz="3200" dirty="0">
                <a:latin typeface="Trebuchet MS"/>
                <a:cs typeface="Trebuchet MS"/>
              </a:rPr>
              <a:t>column</a:t>
            </a:r>
            <a:r>
              <a:rPr lang="en-US" sz="3200" spc="-50" dirty="0">
                <a:latin typeface="Trebuchet MS"/>
                <a:cs typeface="Trebuchet MS"/>
              </a:rPr>
              <a:t> has been renamed </a:t>
            </a:r>
            <a:r>
              <a:rPr lang="en-US" sz="3200" spc="-25" dirty="0">
                <a:latin typeface="Trebuchet MS"/>
                <a:cs typeface="Trebuchet MS"/>
              </a:rPr>
              <a:t>to be </a:t>
            </a:r>
            <a:r>
              <a:rPr lang="en-US" sz="3200" spc="-10" dirty="0">
                <a:latin typeface="Trebuchet MS"/>
                <a:cs typeface="Trebuchet MS"/>
              </a:rPr>
              <a:t>Attendance_School_Identifier</a:t>
            </a:r>
            <a:r>
              <a:rPr lang="en-US" sz="3200" spc="35" dirty="0">
                <a:latin typeface="Trebuchet MS"/>
                <a:cs typeface="Trebuchet MS"/>
              </a:rPr>
              <a:t> </a:t>
            </a:r>
            <a:r>
              <a:rPr lang="en-US" sz="3200" dirty="0">
                <a:latin typeface="Trebuchet MS"/>
                <a:cs typeface="Trebuchet MS"/>
              </a:rPr>
              <a:t>and</a:t>
            </a:r>
            <a:r>
              <a:rPr lang="en-US" sz="3200" spc="5" dirty="0">
                <a:latin typeface="Trebuchet MS"/>
                <a:cs typeface="Trebuchet MS"/>
              </a:rPr>
              <a:t> </a:t>
            </a:r>
            <a:r>
              <a:rPr lang="en-US" sz="3200" spc="-10" dirty="0">
                <a:latin typeface="Trebuchet MS"/>
                <a:cs typeface="Trebuchet MS"/>
              </a:rPr>
              <a:t>reorder</a:t>
            </a:r>
            <a:endParaRPr lang="en-US" sz="3200" dirty="0"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6317646" y="6368170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A6A6A6"/>
                </a:solidFill>
                <a:latin typeface="Calibri"/>
                <a:cs typeface="Calibri"/>
              </a:rPr>
              <a:t>8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8231" y="6083808"/>
            <a:ext cx="1594103" cy="5516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_DLM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PLATE_DLM_PPT_no page #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PLATE_DLM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!DLM Presentation Template</Template>
  <TotalTime>0</TotalTime>
  <Words>2274</Words>
  <Application>Microsoft Office PowerPoint</Application>
  <PresentationFormat>Widescreen</PresentationFormat>
  <Paragraphs>348</Paragraphs>
  <Slides>67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Trebuchet MS</vt:lpstr>
      <vt:lpstr>TEMPLATE_DLM_PPT</vt:lpstr>
      <vt:lpstr>1_TEMPLATE_DLM_PPT_no page #</vt:lpstr>
      <vt:lpstr>1_TEMPLATE_DLM_PPT</vt:lpstr>
      <vt:lpstr>Dynamic Learning Maps® (DLM®) Spring 2025 Assessments for District of Columbia Test Coordinators</vt:lpstr>
      <vt:lpstr>Spring 2025 DLM Assessment Window</vt:lpstr>
      <vt:lpstr>Important Information (1)</vt:lpstr>
      <vt:lpstr>Important Information (2)</vt:lpstr>
      <vt:lpstr>Kite Suite Updates</vt:lpstr>
      <vt:lpstr>Show Students Not Rostered to a Subject (1)</vt:lpstr>
      <vt:lpstr>Show Students Not Rostered to a Subject (2)</vt:lpstr>
      <vt:lpstr>Edit Accountability District and School via UI</vt:lpstr>
      <vt:lpstr>TEC Upload Template Updates</vt:lpstr>
      <vt:lpstr>Remove Roles from Users (1)</vt:lpstr>
      <vt:lpstr>Remove Roles from Users (2)</vt:lpstr>
      <vt:lpstr>User Extract Updates</vt:lpstr>
      <vt:lpstr>TIP Access Extract Updates</vt:lpstr>
      <vt:lpstr>Enrollment Extract and Enrollment Upload Template Update</vt:lpstr>
      <vt:lpstr>Training Status Extract: Complete Date</vt:lpstr>
      <vt:lpstr>Educator Portal Dashboard (1)</vt:lpstr>
      <vt:lpstr>Educator Portal Dashboard (2)</vt:lpstr>
      <vt:lpstr>New Student Login Usernames/Passwords Extract (1)</vt:lpstr>
      <vt:lpstr>New Student Login Usernames/Passwords Extract (2)</vt:lpstr>
      <vt:lpstr>Kite® Clients</vt:lpstr>
      <vt:lpstr>Required Test Administrator Training</vt:lpstr>
      <vt:lpstr>Required Test Administrator Training  Modules (1)</vt:lpstr>
      <vt:lpstr>Required Test Administrator Training  Modules (2)</vt:lpstr>
      <vt:lpstr>DLM Roles &amp; Resources</vt:lpstr>
      <vt:lpstr>Locating District of Columbia Resources  on the DLM Website</vt:lpstr>
      <vt:lpstr>Resources for Teachers on the DLM Website</vt:lpstr>
      <vt:lpstr>Resources for Technology Personnel  on the DLM Website</vt:lpstr>
      <vt:lpstr>Resources for Test (Assessment) Coordinators  on the DLM Website</vt:lpstr>
      <vt:lpstr>Resources for Data Managers  on the DLM Website</vt:lpstr>
      <vt:lpstr>Additional Training</vt:lpstr>
      <vt:lpstr>Managing Data in Educator Portal</vt:lpstr>
      <vt:lpstr>Data Verification and Revisions</vt:lpstr>
      <vt:lpstr>Where to Complete Data Management Tasks</vt:lpstr>
      <vt:lpstr>Managing User Account Data (1)</vt:lpstr>
      <vt:lpstr>Managing User Account Data (2)</vt:lpstr>
      <vt:lpstr>Add User Accounts</vt:lpstr>
      <vt:lpstr>Edit User Accounts</vt:lpstr>
      <vt:lpstr>Resending the Account Activation  Email to Users</vt:lpstr>
      <vt:lpstr>Adding Students</vt:lpstr>
      <vt:lpstr>Edit a Student</vt:lpstr>
      <vt:lpstr>Exit a Student</vt:lpstr>
      <vt:lpstr>Rostering (1)</vt:lpstr>
      <vt:lpstr>Rostering (2)</vt:lpstr>
      <vt:lpstr>Rostering (3)</vt:lpstr>
      <vt:lpstr>Administration of DLM Science Testlets</vt:lpstr>
      <vt:lpstr>Time Commitment for the Administration of DLM Science Testlets</vt:lpstr>
      <vt:lpstr>DLM Science Essential Elements</vt:lpstr>
      <vt:lpstr>Engagement Activities for Science Testlets</vt:lpstr>
      <vt:lpstr>Purpose of Engagement Activities</vt:lpstr>
      <vt:lpstr>Adaptive Testlets</vt:lpstr>
      <vt:lpstr>Test Management</vt:lpstr>
      <vt:lpstr>Educator Portal: Test Management</vt:lpstr>
      <vt:lpstr>Test Management During the  Spring Assessment Window</vt:lpstr>
      <vt:lpstr>Test Ticket Information</vt:lpstr>
      <vt:lpstr>Testlet Information Pages (TIPs)</vt:lpstr>
      <vt:lpstr>Monitoring Student Progress During the  Spring Assessment Window</vt:lpstr>
      <vt:lpstr>Data Extracts and reports</vt:lpstr>
      <vt:lpstr>Student Roster and First Contact Survey  Status Extract</vt:lpstr>
      <vt:lpstr>DLM Test Monitoring Extract</vt:lpstr>
      <vt:lpstr>Important Reminders</vt:lpstr>
      <vt:lpstr>Protect Student Data Privacy</vt:lpstr>
      <vt:lpstr>DLM Service Desk Contact Information</vt:lpstr>
      <vt:lpstr>Key Test Administration Dates</vt:lpstr>
      <vt:lpstr>Key Dates (1)</vt:lpstr>
      <vt:lpstr>Key Dates (2)</vt:lpstr>
      <vt:lpstr>Key Dates (3)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2025-01-10T15:20:24Z</dcterms:created>
  <dcterms:modified xsi:type="dcterms:W3CDTF">2025-01-10T15:20:39Z</dcterms:modified>
  <cp:category/>
</cp:coreProperties>
</file>