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  <p:sldMasterId id="2147483691" r:id="rId2"/>
    <p:sldMasterId id="2147483694" r:id="rId3"/>
  </p:sldMasterIdLst>
  <p:notesMasterIdLst>
    <p:notesMasterId r:id="rId49"/>
  </p:notesMasterIdLst>
  <p:handoutMasterIdLst>
    <p:handoutMasterId r:id="rId50"/>
  </p:handoutMasterIdLst>
  <p:sldIdLst>
    <p:sldId id="357" r:id="rId4"/>
    <p:sldId id="1167" r:id="rId5"/>
    <p:sldId id="1203" r:id="rId6"/>
    <p:sldId id="1202" r:id="rId7"/>
    <p:sldId id="1205" r:id="rId8"/>
    <p:sldId id="366" r:id="rId9"/>
    <p:sldId id="1175" r:id="rId10"/>
    <p:sldId id="1154" r:id="rId11"/>
    <p:sldId id="311" r:id="rId12"/>
    <p:sldId id="312" r:id="rId13"/>
    <p:sldId id="426" r:id="rId14"/>
    <p:sldId id="315" r:id="rId15"/>
    <p:sldId id="1178" r:id="rId16"/>
    <p:sldId id="428" r:id="rId17"/>
    <p:sldId id="1179" r:id="rId18"/>
    <p:sldId id="1180" r:id="rId19"/>
    <p:sldId id="1181" r:id="rId20"/>
    <p:sldId id="285" r:id="rId21"/>
    <p:sldId id="321" r:id="rId22"/>
    <p:sldId id="1155" r:id="rId23"/>
    <p:sldId id="1182" r:id="rId24"/>
    <p:sldId id="1184" r:id="rId25"/>
    <p:sldId id="1185" r:id="rId26"/>
    <p:sldId id="1186" r:id="rId27"/>
    <p:sldId id="1187" r:id="rId28"/>
    <p:sldId id="300" r:id="rId29"/>
    <p:sldId id="1166" r:id="rId30"/>
    <p:sldId id="1188" r:id="rId31"/>
    <p:sldId id="333" r:id="rId32"/>
    <p:sldId id="326" r:id="rId33"/>
    <p:sldId id="330" r:id="rId34"/>
    <p:sldId id="434" r:id="rId35"/>
    <p:sldId id="510" r:id="rId36"/>
    <p:sldId id="1190" r:id="rId37"/>
    <p:sldId id="1191" r:id="rId38"/>
    <p:sldId id="1195" r:id="rId39"/>
    <p:sldId id="1196" r:id="rId40"/>
    <p:sldId id="520" r:id="rId41"/>
    <p:sldId id="1197" r:id="rId42"/>
    <p:sldId id="523" r:id="rId43"/>
    <p:sldId id="1152" r:id="rId44"/>
    <p:sldId id="1198" r:id="rId45"/>
    <p:sldId id="1199" r:id="rId46"/>
    <p:sldId id="1200" r:id="rId47"/>
    <p:sldId id="783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02C36-C573-4E69-9EBF-6C97AF6616BC}" v="7" dt="2025-01-30T20:14:53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81973" autoAdjust="0"/>
  </p:normalViewPr>
  <p:slideViewPr>
    <p:cSldViewPr snapToGrid="0">
      <p:cViewPr varScale="1">
        <p:scale>
          <a:sx n="86" d="100"/>
          <a:sy n="86" d="100"/>
        </p:scale>
        <p:origin x="114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362"/>
    </p:cViewPr>
  </p:sorterViewPr>
  <p:notesViewPr>
    <p:cSldViewPr snapToGrid="0">
      <p:cViewPr>
        <p:scale>
          <a:sx n="1" d="2"/>
          <a:sy n="1" d="2"/>
        </p:scale>
        <p:origin x="287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82016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Building and District Administrator District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296058-AC77-464A-970A-3C330C45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8BCABD-EA50-BF4C-A132-A17B08F2264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B5D93E-2273-1A40-9594-B0F117CB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4644" y="4637088"/>
            <a:ext cx="6800056" cy="4106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11124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4666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4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00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5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9261-1B70-4564-9706-0C76460F3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07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813" y="5029200"/>
            <a:ext cx="6656387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753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7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5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9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0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9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8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0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2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2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64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5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51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7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7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4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27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34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790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9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D93E-2273-1A40-9594-B0F117CBDC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56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0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5D93E-2273-1A40-9594-B0F117CBDC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4B247-3EF4-4B92-B384-051E3FA20BB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6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2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9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43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96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95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3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33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66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79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8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6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359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3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4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5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3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54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9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78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9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or.kiteaa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LM-support@ku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ynamic Learning Maps® (DLM®)&#10;Spring 2023 Assessments for District of Columbia LEAs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Learning Maps</a:t>
            </a:r>
            <a:r>
              <a:rPr lang="en-US" baseline="30000" dirty="0"/>
              <a:t>®</a:t>
            </a:r>
            <a:r>
              <a:rPr lang="en-US" dirty="0"/>
              <a:t> (DLM</a:t>
            </a:r>
            <a:r>
              <a:rPr lang="en-US" baseline="30000" dirty="0"/>
              <a:t>®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Spring 2025 Assessments for District of Columbia Test Administrators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14" y="440545"/>
            <a:ext cx="1134277" cy="151236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4" y="417728"/>
            <a:ext cx="1984678" cy="148850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633" y="426806"/>
            <a:ext cx="2592533" cy="149096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010" y="437692"/>
            <a:ext cx="2677538" cy="153984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1" name="TextBox 10"/>
          <p:cNvSpPr txBox="1"/>
          <p:nvPr/>
        </p:nvSpPr>
        <p:spPr>
          <a:xfrm>
            <a:off x="3201006" y="5638800"/>
            <a:ext cx="633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© 2025 Accessible Teaching, Learning, and Assessment Systems (ATLAS), the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84790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E325-ED57-4A59-99A4-6FEA0DB0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28096"/>
            <a:ext cx="10972800" cy="1143000"/>
          </a:xfrm>
        </p:spPr>
        <p:txBody>
          <a:bodyPr/>
          <a:lstStyle/>
          <a:p>
            <a:r>
              <a:rPr lang="en-US"/>
              <a:t>Accessing Educator Portal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73373-8464-4E3F-8DC7-5D427922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600201"/>
            <a:ext cx="9864004" cy="4525963"/>
          </a:xfrm>
        </p:spPr>
        <p:txBody>
          <a:bodyPr/>
          <a:lstStyle/>
          <a:p>
            <a:r>
              <a:rPr lang="en-US" dirty="0"/>
              <a:t>Access Educator Portal at </a:t>
            </a:r>
            <a:r>
              <a:rPr lang="en-US" dirty="0">
                <a:hlinkClick r:id="rId3"/>
              </a:rPr>
              <a:t>https://educator.kiteaai.org</a:t>
            </a:r>
            <a:endParaRPr lang="en-US" dirty="0"/>
          </a:p>
          <a:p>
            <a:r>
              <a:rPr lang="en-US" dirty="0"/>
              <a:t>A test coordinator must add new test administrator accounts.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FCC0-F6AF-4738-AC5C-CD57AC4C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 Account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BCFC-D86F-4D56-AD4A-5D07374C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teachers must activate their account in Educator Portal using the activation email.</a:t>
            </a:r>
          </a:p>
          <a:p>
            <a:r>
              <a:rPr lang="en-US" dirty="0"/>
              <a:t>All teachers, new or returning, must agree to security standards in Educator Portal.</a:t>
            </a:r>
          </a:p>
          <a:p>
            <a:pPr lvl="1"/>
            <a:r>
              <a:rPr lang="en-US" dirty="0"/>
              <a:t>The Security Agreement pops up the first time a teacher logs in to Educator Portal for the new school year.</a:t>
            </a:r>
          </a:p>
          <a:p>
            <a:pPr lvl="1"/>
            <a:r>
              <a:rPr lang="en-US" dirty="0"/>
              <a:t>A teacher who does not agree to the security standards will not be able to administer testlets.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8C7D-97F6-4CD3-AF1E-B5D58F47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0"/>
            <a:ext cx="10972800" cy="1143000"/>
          </a:xfrm>
        </p:spPr>
        <p:txBody>
          <a:bodyPr/>
          <a:lstStyle/>
          <a:p>
            <a:r>
              <a:rPr lang="en-US" dirty="0"/>
              <a:t>Verify Student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C74B-3731-4014-8FB2-6A8E16C7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4" y="1166018"/>
            <a:ext cx="10044417" cy="4525963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Use the Students tab to </a:t>
            </a:r>
          </a:p>
          <a:p>
            <a:pPr lvl="1"/>
            <a:r>
              <a:rPr lang="en-US" sz="3000" dirty="0"/>
              <a:t>check the spelling of student name and other demographic information</a:t>
            </a:r>
          </a:p>
          <a:p>
            <a:pPr lvl="1"/>
            <a:r>
              <a:rPr lang="en-US" sz="3000" dirty="0"/>
              <a:t>view and edit PNP Profile</a:t>
            </a:r>
          </a:p>
          <a:p>
            <a:pPr lvl="1"/>
            <a:r>
              <a:rPr lang="en-US" sz="3000" dirty="0"/>
              <a:t>view and edit First Contact survey</a:t>
            </a:r>
          </a:p>
          <a:p>
            <a:pPr lvl="1"/>
            <a:r>
              <a:rPr lang="en-US" sz="3000" dirty="0"/>
              <a:t>view Kite® Student Portal login username and password</a:t>
            </a:r>
          </a:p>
          <a:p>
            <a:r>
              <a:rPr lang="en-US" sz="3500" dirty="0"/>
              <a:t>Contact the test coordinator if changes to student data are needed.</a:t>
            </a:r>
          </a:p>
        </p:txBody>
      </p:sp>
    </p:spTree>
    <p:extLst>
      <p:ext uri="{BB962C8B-B14F-4D97-AF65-F5344CB8AC3E}">
        <p14:creationId xmlns:p14="http://schemas.microsoft.com/office/powerpoint/2010/main" val="137786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5026-4896-484A-9B20-3EE6587B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Student Rosters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550F-A03F-48AC-94A2-49F4E005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1" y="1490032"/>
            <a:ext cx="10044417" cy="4525963"/>
          </a:xfrm>
        </p:spPr>
        <p:txBody>
          <a:bodyPr/>
          <a:lstStyle/>
          <a:p>
            <a:r>
              <a:rPr lang="en-US" dirty="0"/>
              <a:t>Rosters connect an enrolled student to the test administrator.</a:t>
            </a:r>
          </a:p>
          <a:p>
            <a:r>
              <a:rPr lang="en-US" dirty="0"/>
              <a:t>Test administrators must have an active Educator Portal account to be added to a roster.</a:t>
            </a:r>
          </a:p>
          <a:p>
            <a:r>
              <a:rPr lang="en-US" dirty="0"/>
              <a:t>If you are missing students from your roster, contact your test coordinator for assistance.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FCC0-F6AF-4738-AC5C-CD57AC4C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the First Contact Survey and PNP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BCFC-D86F-4D56-AD4A-5D07374C5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061" y="1600202"/>
            <a:ext cx="4289079" cy="3546230"/>
          </a:xfrm>
        </p:spPr>
        <p:txBody>
          <a:bodyPr/>
          <a:lstStyle/>
          <a:p>
            <a:r>
              <a:rPr lang="en-US" dirty="0"/>
              <a:t>Complete and submit the First Contact Survey and Personal Needs and Preferences (PNP) Profile for all rostered students in Educator Portal.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 descr="A picture of the student setting screen with an arrow point to the PNP Profile and First Contact Survey links.">
            <a:extLst>
              <a:ext uri="{FF2B5EF4-FFF2-40B4-BE49-F238E27FC236}">
                <a16:creationId xmlns:a16="http://schemas.microsoft.com/office/drawing/2014/main" id="{C38E65AE-03C0-E954-885B-034C9FF2E3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4646" y="1688947"/>
            <a:ext cx="5897492" cy="33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8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7775-8B3C-4D81-9ED6-C45391EF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Contact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4A8E-0E38-4594-AD43-B430C6A6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44" y="1512066"/>
            <a:ext cx="10044417" cy="4525963"/>
          </a:xfrm>
        </p:spPr>
        <p:txBody>
          <a:bodyPr/>
          <a:lstStyle/>
          <a:p>
            <a:r>
              <a:rPr lang="en-US" dirty="0"/>
              <a:t>Completed for each student every school year</a:t>
            </a:r>
          </a:p>
          <a:p>
            <a:r>
              <a:rPr lang="en-US" dirty="0"/>
              <a:t>Includes questions about a student’s communication, academic, and attention skills</a:t>
            </a:r>
          </a:p>
          <a:p>
            <a:r>
              <a:rPr lang="en-US" dirty="0"/>
              <a:t>Used to determine the linkage level for the student’s first </a:t>
            </a:r>
            <a:r>
              <a:rPr lang="en-US" dirty="0" err="1"/>
              <a:t>testlet</a:t>
            </a:r>
            <a:r>
              <a:rPr lang="en-US" dirty="0"/>
              <a:t> in each subject</a:t>
            </a:r>
          </a:p>
          <a:p>
            <a:r>
              <a:rPr lang="en-US" dirty="0"/>
              <a:t>Reviewed, revised, and resubmitted each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3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1001-85FE-40F7-88FF-3EA4FB8E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Needs and Preferences (PNP)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E820-88A4-4FA4-98A8-B75F50E1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44" y="1360486"/>
            <a:ext cx="10044417" cy="5073365"/>
          </a:xfrm>
        </p:spPr>
        <p:txBody>
          <a:bodyPr>
            <a:noAutofit/>
          </a:bodyPr>
          <a:lstStyle/>
          <a:p>
            <a:r>
              <a:rPr lang="en-US" sz="2900" dirty="0"/>
              <a:t>The PNP lists a variety of accessibility supports available to the student.</a:t>
            </a:r>
          </a:p>
          <a:p>
            <a:r>
              <a:rPr lang="en-US" sz="2900" dirty="0"/>
              <a:t>Only select the supports a student needs and uses regularly during instruction.</a:t>
            </a:r>
          </a:p>
          <a:p>
            <a:r>
              <a:rPr lang="en-US" sz="2900" dirty="0"/>
              <a:t>Guidelines at the state level are provided to assist IEP teams when making decisions about accessibility supports.</a:t>
            </a:r>
          </a:p>
          <a:p>
            <a:r>
              <a:rPr lang="en-US" sz="2900" dirty="0"/>
              <a:t>Test administrator may adjust the PNP Profile selections between testlets.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13702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40E7-2AA9-4D9C-AD7B-6B92519F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PNP Profile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50C3-957E-469F-AE6D-F4CF91B8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test coordinator can provide further IEP guidance if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0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66897"/>
            <a:ext cx="10972800" cy="964494"/>
          </a:xfrm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3680460"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Kite</a:t>
            </a:r>
            <a:r>
              <a:rPr sz="4350" baseline="24904" dirty="0"/>
              <a:t>®</a:t>
            </a:r>
            <a:r>
              <a:rPr sz="4350" spc="434" baseline="24904" dirty="0"/>
              <a:t> </a:t>
            </a:r>
            <a:r>
              <a:rPr lang="en-US" sz="4400" spc="-10" dirty="0"/>
              <a:t>Student Portal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88403" y="1524105"/>
            <a:ext cx="9733280" cy="25808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80365" algn="l"/>
              </a:tabLst>
            </a:pPr>
            <a:r>
              <a:rPr dirty="0"/>
              <a:t>Kite</a:t>
            </a:r>
            <a:r>
              <a:rPr sz="3150" spc="-67" baseline="25132" dirty="0"/>
              <a:t> </a:t>
            </a:r>
            <a:r>
              <a:rPr sz="3200" dirty="0"/>
              <a:t>Client</a:t>
            </a:r>
            <a:r>
              <a:rPr sz="3200" spc="-55" dirty="0"/>
              <a:t> </a:t>
            </a:r>
            <a:r>
              <a:rPr sz="3200" dirty="0"/>
              <a:t>v11.0</a:t>
            </a:r>
            <a:r>
              <a:rPr sz="3200" spc="-75" dirty="0"/>
              <a:t> </a:t>
            </a:r>
            <a:r>
              <a:rPr sz="3200" dirty="0"/>
              <a:t>will</a:t>
            </a:r>
            <a:r>
              <a:rPr sz="3200" spc="-55" dirty="0"/>
              <a:t> </a:t>
            </a:r>
            <a:r>
              <a:rPr sz="3200" dirty="0"/>
              <a:t>be</a:t>
            </a:r>
            <a:r>
              <a:rPr sz="3200" spc="-50" dirty="0"/>
              <a:t> </a:t>
            </a:r>
            <a:r>
              <a:rPr sz="3200" dirty="0"/>
              <a:t>used</a:t>
            </a:r>
            <a:r>
              <a:rPr sz="3200" spc="-40" dirty="0"/>
              <a:t> </a:t>
            </a:r>
            <a:r>
              <a:rPr sz="3200" dirty="0"/>
              <a:t>in</a:t>
            </a:r>
            <a:r>
              <a:rPr sz="3200" spc="-50" dirty="0"/>
              <a:t> </a:t>
            </a:r>
            <a:r>
              <a:rPr sz="3200" spc="-10" dirty="0"/>
              <a:t>2024–2025.</a:t>
            </a:r>
            <a:endParaRPr sz="3200" dirty="0"/>
          </a:p>
          <a:p>
            <a:pPr marL="3803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</a:tabLst>
            </a:pPr>
            <a:r>
              <a:rPr dirty="0"/>
              <a:t>Android</a:t>
            </a:r>
            <a:r>
              <a:rPr spc="-65" dirty="0"/>
              <a:t> </a:t>
            </a:r>
            <a:r>
              <a:rPr dirty="0"/>
              <a:t>client</a:t>
            </a:r>
            <a:r>
              <a:rPr spc="-5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now</a:t>
            </a:r>
            <a:r>
              <a:rPr spc="-60" dirty="0"/>
              <a:t> </a:t>
            </a:r>
            <a:r>
              <a:rPr spc="-10" dirty="0"/>
              <a:t>available.</a:t>
            </a:r>
          </a:p>
          <a:p>
            <a:pPr marL="494665" marR="3048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/>
              <a:t>If</a:t>
            </a:r>
            <a:r>
              <a:rPr sz="2800" spc="-60" dirty="0"/>
              <a:t> </a:t>
            </a:r>
            <a:r>
              <a:rPr sz="2800" dirty="0"/>
              <a:t>you</a:t>
            </a:r>
            <a:r>
              <a:rPr sz="2800" spc="-65" dirty="0"/>
              <a:t> </a:t>
            </a:r>
            <a:r>
              <a:rPr sz="2800" dirty="0"/>
              <a:t>plan</a:t>
            </a:r>
            <a:r>
              <a:rPr sz="2800" spc="-45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spc="-10" dirty="0"/>
              <a:t>use</a:t>
            </a:r>
            <a:r>
              <a:rPr sz="2800" spc="-200" dirty="0"/>
              <a:t> </a:t>
            </a:r>
            <a:r>
              <a:rPr sz="2800" dirty="0"/>
              <a:t>Android</a:t>
            </a:r>
            <a:r>
              <a:rPr sz="2800" spc="-30" dirty="0"/>
              <a:t> </a:t>
            </a:r>
            <a:r>
              <a:rPr sz="2800" dirty="0"/>
              <a:t>tablets</a:t>
            </a:r>
            <a:r>
              <a:rPr sz="2800" spc="-35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spc="-10" dirty="0"/>
              <a:t>2024–2025 </a:t>
            </a:r>
            <a:r>
              <a:rPr sz="2800" dirty="0"/>
              <a:t>school</a:t>
            </a:r>
            <a:r>
              <a:rPr sz="2800" spc="-90" dirty="0"/>
              <a:t> </a:t>
            </a:r>
            <a:r>
              <a:rPr sz="2800" spc="-70" dirty="0"/>
              <a:t>year,</a:t>
            </a:r>
            <a:r>
              <a:rPr sz="2800" spc="-95" dirty="0"/>
              <a:t> </a:t>
            </a:r>
            <a:r>
              <a:rPr sz="2800" dirty="0"/>
              <a:t>please</a:t>
            </a:r>
            <a:r>
              <a:rPr sz="2800" spc="-85" dirty="0"/>
              <a:t> </a:t>
            </a:r>
            <a:r>
              <a:rPr sz="2800" dirty="0"/>
              <a:t>contact</a:t>
            </a:r>
            <a:r>
              <a:rPr sz="2800" spc="-65" dirty="0"/>
              <a:t> </a:t>
            </a:r>
            <a:r>
              <a:rPr sz="2800" dirty="0"/>
              <a:t>the</a:t>
            </a:r>
            <a:r>
              <a:rPr sz="2800" spc="-90" dirty="0"/>
              <a:t> </a:t>
            </a:r>
            <a:r>
              <a:rPr lang="en-US" sz="2800" spc="-90" dirty="0"/>
              <a:t>DLM</a:t>
            </a:r>
            <a:r>
              <a:rPr sz="2800" spc="-95" dirty="0"/>
              <a:t> </a:t>
            </a:r>
            <a:r>
              <a:rPr sz="2800" dirty="0"/>
              <a:t>Service</a:t>
            </a:r>
            <a:r>
              <a:rPr sz="2800" spc="-80" dirty="0"/>
              <a:t> </a:t>
            </a:r>
            <a:r>
              <a:rPr sz="2800" dirty="0"/>
              <a:t>Desk</a:t>
            </a:r>
            <a:r>
              <a:rPr sz="2800" spc="-85" dirty="0"/>
              <a:t> </a:t>
            </a:r>
            <a:r>
              <a:rPr sz="2800" spc="-25" dirty="0"/>
              <a:t>to </a:t>
            </a:r>
            <a:r>
              <a:rPr sz="2800" dirty="0"/>
              <a:t>discuss</a:t>
            </a:r>
            <a:r>
              <a:rPr sz="2800" spc="-75" dirty="0"/>
              <a:t> </a:t>
            </a:r>
            <a:r>
              <a:rPr sz="2800" dirty="0"/>
              <a:t>this</a:t>
            </a:r>
            <a:r>
              <a:rPr sz="2800" spc="-95" dirty="0"/>
              <a:t> </a:t>
            </a:r>
            <a:r>
              <a:rPr sz="2800" spc="-25" dirty="0"/>
              <a:t>compatibility.</a:t>
            </a:r>
            <a:r>
              <a:rPr sz="2800" spc="-70" dirty="0"/>
              <a:t> 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8231" y="6083808"/>
            <a:ext cx="1594103" cy="5516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F36-4FAF-45C2-9BDB-A57A3948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DLM Testing Readiness and Data Management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38C3-E1ED-4F2D-BA97-2E2931BC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216" y="1431167"/>
            <a:ext cx="10228265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Activate your Educator Portal account or login if you are an existing user.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required test administrator training.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that you see all your students in Educator Portal.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First Contact Survey and if applicable the Personal Needs and Preferences Profile for each of your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that Student Portal is installed on any testing devices used for DLM.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4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E925-68F3-4B4F-8DC5-587D191A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Spring 2025 Administration of DLM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A6B8-A720-4069-88E4-E0D8E1B5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73" y="1931479"/>
            <a:ext cx="10044417" cy="4525963"/>
          </a:xfrm>
        </p:spPr>
        <p:txBody>
          <a:bodyPr/>
          <a:lstStyle/>
          <a:p>
            <a:r>
              <a:rPr lang="en-US" sz="3200" dirty="0"/>
              <a:t>Required spring window</a:t>
            </a:r>
            <a:r>
              <a:rPr lang="en-US" dirty="0"/>
              <a:t>: </a:t>
            </a:r>
            <a:r>
              <a:rPr lang="en-US" sz="3200" b="1" dirty="0"/>
              <a:t>March 10th – April 25th</a:t>
            </a:r>
          </a:p>
          <a:p>
            <a:pPr marL="857250" lvl="1" indent="-457200"/>
            <a:r>
              <a:rPr lang="en-US" dirty="0"/>
              <a:t>Eligible students in grades 5, 8, and high school biology.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5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BB73-6705-A84F-97D8-BD91EA7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of DLM Science Testlets</a:t>
            </a:r>
          </a:p>
        </p:txBody>
      </p:sp>
    </p:spTree>
    <p:extLst>
      <p:ext uri="{BB962C8B-B14F-4D97-AF65-F5344CB8AC3E}">
        <p14:creationId xmlns:p14="http://schemas.microsoft.com/office/powerpoint/2010/main" val="322643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3FA2-0094-4F8E-B2CA-8E7C13FF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Commitment for the Administration of DLM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8FB0-A965-4A26-BF88-73BF3F1B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9 -10 testlets per student</a:t>
            </a:r>
          </a:p>
          <a:p>
            <a:pPr lvl="1"/>
            <a:r>
              <a:rPr lang="en-US" sz="2400" dirty="0"/>
              <a:t>Each testlet assesses ONE of the Currently Tested Essential Elements for Science</a:t>
            </a:r>
          </a:p>
          <a:p>
            <a:r>
              <a:rPr lang="en-US" dirty="0"/>
              <a:t>3 – 5 multiple-choice items per testlet</a:t>
            </a:r>
          </a:p>
          <a:p>
            <a:pPr lvl="1"/>
            <a:r>
              <a:rPr lang="en-US" sz="2400" dirty="0"/>
              <a:t>Each testlet begins with an engagement activity</a:t>
            </a:r>
          </a:p>
          <a:p>
            <a:r>
              <a:rPr lang="en-US" sz="3200" dirty="0"/>
              <a:t>5 – 15 minutes per testlet</a:t>
            </a:r>
          </a:p>
          <a:p>
            <a:pPr lvl="1"/>
            <a:r>
              <a:rPr lang="en-US" sz="2400" dirty="0"/>
              <a:t>The total administration time needed is approximately 45–135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74C5-BE44-4398-858F-DBB1783E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DLM Science 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DEE-C5A6-4BC7-A346-ECAF6A41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600201"/>
            <a:ext cx="9875020" cy="4525963"/>
          </a:xfrm>
        </p:spPr>
        <p:txBody>
          <a:bodyPr>
            <a:normAutofit/>
          </a:bodyPr>
          <a:lstStyle/>
          <a:p>
            <a:r>
              <a:rPr lang="en-US" dirty="0"/>
              <a:t>Science Essential Elements have three linkage levels:</a:t>
            </a:r>
          </a:p>
          <a:p>
            <a:pPr lvl="1"/>
            <a:r>
              <a:rPr lang="en-US" dirty="0"/>
              <a:t>Initial, Precursor, and Target</a:t>
            </a:r>
          </a:p>
          <a:p>
            <a:r>
              <a:rPr lang="en-US" sz="3200" dirty="0">
                <a:latin typeface="Trebuchet MS" panose="020B0603020202020204" pitchFamily="34" charset="0"/>
              </a:rPr>
              <a:t>DLM science testlets are written by linkage level</a:t>
            </a:r>
          </a:p>
          <a:p>
            <a:r>
              <a:rPr lang="en-US" dirty="0"/>
              <a:t>Each testlet assesses one Essential Element at one linkage level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155A-4EA6-49B5-8059-65A3A14A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Activities for Science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4955-89B5-4069-919C-65834A3E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 setup: </a:t>
            </a:r>
            <a:r>
              <a:rPr lang="en-US" dirty="0"/>
              <a:t>Read once.</a:t>
            </a:r>
          </a:p>
          <a:p>
            <a:r>
              <a:rPr lang="en-US" b="1" dirty="0"/>
              <a:t>Longer story: </a:t>
            </a:r>
            <a:r>
              <a:rPr lang="en-US" dirty="0"/>
              <a:t>Read twice.</a:t>
            </a:r>
          </a:p>
          <a:p>
            <a:r>
              <a:rPr lang="en-US" b="1" dirty="0"/>
              <a:t>Short video: </a:t>
            </a:r>
            <a:r>
              <a:rPr lang="en-US" dirty="0"/>
              <a:t>Approximately 30 seconds.</a:t>
            </a:r>
          </a:p>
        </p:txBody>
      </p:sp>
    </p:spTree>
    <p:extLst>
      <p:ext uri="{BB962C8B-B14F-4D97-AF65-F5344CB8AC3E}">
        <p14:creationId xmlns:p14="http://schemas.microsoft.com/office/powerpoint/2010/main" val="150590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CBFE-9C9B-41E6-BB05-EDC381D8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Engagement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590F-142D-43A8-9DB1-93D0F7FA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context</a:t>
            </a:r>
          </a:p>
          <a:p>
            <a:r>
              <a:rPr lang="en-US" dirty="0"/>
              <a:t>Activate prior knowledge</a:t>
            </a:r>
          </a:p>
          <a:p>
            <a:r>
              <a:rPr lang="en-US" dirty="0"/>
              <a:t>Engage the student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C45B-2F88-45A9-A8FE-F0762FAD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Testlets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29FE-0E0B-4C4A-8F4F-2FD80E4E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testlet</a:t>
            </a:r>
            <a:endParaRPr lang="en-US" dirty="0"/>
          </a:p>
          <a:p>
            <a:pPr lvl="1"/>
            <a:r>
              <a:rPr lang="en-US" dirty="0"/>
              <a:t>First Contact survey determines the linkage level</a:t>
            </a:r>
          </a:p>
          <a:p>
            <a:r>
              <a:rPr lang="en-US" dirty="0"/>
              <a:t>Subsequent testlets</a:t>
            </a:r>
          </a:p>
          <a:p>
            <a:pPr lvl="1"/>
            <a:r>
              <a:rPr lang="en-US" dirty="0"/>
              <a:t>System adapts the linkage level based on student performance</a:t>
            </a:r>
          </a:p>
          <a:p>
            <a:pPr lvl="1"/>
            <a:r>
              <a:rPr lang="en-US" dirty="0"/>
              <a:t>O</a:t>
            </a:r>
            <a:r>
              <a:rPr lang="en-US" sz="2800" dirty="0"/>
              <a:t>ne level higher, one level lower, or the same level</a:t>
            </a:r>
          </a:p>
          <a:p>
            <a:pPr lvl="1"/>
            <a:r>
              <a:rPr lang="en-US" sz="2800" dirty="0"/>
              <a:t>Testlets take up to 15 minutes to be generated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Testlets in Educator Portal</a:t>
            </a:r>
          </a:p>
        </p:txBody>
      </p:sp>
    </p:spTree>
    <p:extLst>
      <p:ext uri="{BB962C8B-B14F-4D97-AF65-F5344CB8AC3E}">
        <p14:creationId xmlns:p14="http://schemas.microsoft.com/office/powerpoint/2010/main" val="296915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E73FD-551E-4046-955B-5B429170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Portal: Test Management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C997EC-B872-45A6-86F3-E8A41EAD5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50" y="1320256"/>
            <a:ext cx="9207993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0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FA98-4E23-4550-84AE-ADE2ECFC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Test Management During the </a:t>
            </a:r>
            <a:br>
              <a:rPr lang="en-US" sz="4400" dirty="0"/>
            </a:br>
            <a:r>
              <a:rPr lang="en-US" sz="4400" dirty="0"/>
              <a:t>Spring Assessment Window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4534-A652-46EC-AE64-30A6ACF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The Test Management tab is where test administrators will find: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assigned science testlets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test ticket information for rostered students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TIPs for testlets that have been assigned to rostered students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testlet administration completion status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F36-4FAF-45C2-9BDB-A57A3948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6360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Test Ticket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38C3-E1ED-4F2D-BA97-2E2931BC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4" y="1166019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A test ticket with student login information is needed for testlet administration in Student Portal.</a:t>
            </a:r>
          </a:p>
          <a:p>
            <a:r>
              <a:rPr lang="en-US" dirty="0"/>
              <a:t>Download multiple test tickets into one PDF by selecting multiple students. </a:t>
            </a:r>
          </a:p>
          <a:p>
            <a:r>
              <a:rPr lang="en-US" dirty="0"/>
              <a:t>If you are missing test tickets</a:t>
            </a:r>
          </a:p>
          <a:p>
            <a:pPr lvl="1"/>
            <a:r>
              <a:rPr lang="en-US" dirty="0"/>
              <a:t>Verify the student is rostered to you and has a completed First Contact Survey.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1E09-5F00-4E56-91CD-43F9614F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0F10-FB5D-42FF-828D-56BE8A86C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Test Security Agreement must be completed each school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Required Test Administrator Training must be completed by new and returning teachers.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student will be enrolled by OSSE or the LEA depending on grade.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11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67DC-6B5A-4450-8911-2D40695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28096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Testlet Information Pages (TIPs)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473-1B8D-42D6-B2DD-009682C5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4" y="1171095"/>
            <a:ext cx="10044417" cy="5317839"/>
          </a:xfrm>
        </p:spPr>
        <p:txBody>
          <a:bodyPr>
            <a:normAutofit/>
          </a:bodyPr>
          <a:lstStyle/>
          <a:p>
            <a:r>
              <a:rPr lang="en-US" sz="3500" dirty="0"/>
              <a:t>TIPs provide test administrators with information specific to each testlet including</a:t>
            </a:r>
          </a:p>
          <a:p>
            <a:pPr lvl="1"/>
            <a:r>
              <a:rPr lang="en-US" sz="3000" dirty="0"/>
              <a:t>if the testlet is computer-delivered or teacher-administered</a:t>
            </a:r>
          </a:p>
          <a:p>
            <a:pPr lvl="1"/>
            <a:r>
              <a:rPr lang="en-US" sz="3000" dirty="0"/>
              <a:t>materials needed and how they can be used</a:t>
            </a:r>
          </a:p>
          <a:p>
            <a:r>
              <a:rPr lang="en-US" sz="3400" dirty="0"/>
              <a:t>Test administrators must download TIPs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65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67DC-6B5A-4450-8911-2D40695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9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Monitoring Student Progress During the </a:t>
            </a:r>
            <a:br>
              <a:rPr lang="en-US" dirty="0"/>
            </a:br>
            <a:r>
              <a:rPr lang="en-US" dirty="0"/>
              <a:t>Spring Assessment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473-1B8D-42D6-B2DD-009682C5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94" y="1394067"/>
            <a:ext cx="10044417" cy="4525963"/>
          </a:xfrm>
        </p:spPr>
        <p:txBody>
          <a:bodyPr>
            <a:normAutofit/>
          </a:bodyPr>
          <a:lstStyle/>
          <a:p>
            <a:r>
              <a:rPr lang="en-US" dirty="0"/>
              <a:t>Testlet completion status can be monitored in three ways: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Educator Portal: </a:t>
            </a:r>
            <a:r>
              <a:rPr lang="en-US" dirty="0"/>
              <a:t>Test Progress column on the Test Management screen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Educator Portal: </a:t>
            </a:r>
            <a:r>
              <a:rPr lang="en-US" dirty="0"/>
              <a:t>DLM Test Administration Monitoring data extract on the Data Extracts tab</a:t>
            </a:r>
          </a:p>
          <a:p>
            <a:pPr marL="1066773" lvl="1" indent="-609585">
              <a:buFont typeface="+mj-lt"/>
              <a:buAutoNum type="arabicPeriod"/>
            </a:pPr>
            <a:r>
              <a:rPr lang="en-US" b="1" dirty="0"/>
              <a:t>Student Portal: </a:t>
            </a:r>
            <a:r>
              <a:rPr lang="en-US" dirty="0"/>
              <a:t>When the testlet is submitted</a:t>
            </a:r>
          </a:p>
        </p:txBody>
      </p:sp>
    </p:spTree>
    <p:extLst>
      <p:ext uri="{BB962C8B-B14F-4D97-AF65-F5344CB8AC3E}">
        <p14:creationId xmlns:p14="http://schemas.microsoft.com/office/powerpoint/2010/main" val="2681091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/>
          <a:lstStyle/>
          <a:p>
            <a:r>
              <a:rPr lang="en-US" dirty="0"/>
              <a:t>Data Extracts and reports</a:t>
            </a:r>
          </a:p>
        </p:txBody>
      </p:sp>
    </p:spTree>
    <p:extLst>
      <p:ext uri="{BB962C8B-B14F-4D97-AF65-F5344CB8AC3E}">
        <p14:creationId xmlns:p14="http://schemas.microsoft.com/office/powerpoint/2010/main" val="1598478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880B-2214-49BB-ACAC-AB0E0FDC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Portal: Extracts</a:t>
            </a:r>
          </a:p>
        </p:txBody>
      </p:sp>
      <p:pic>
        <p:nvPicPr>
          <p:cNvPr id="20" name="Content Placeholder 19" descr="A screenshot the Educator Portal main screen with the Reports tab and Data Extracts sub menu highlighted.">
            <a:extLst>
              <a:ext uri="{FF2B5EF4-FFF2-40B4-BE49-F238E27FC236}">
                <a16:creationId xmlns:a16="http://schemas.microsoft.com/office/drawing/2014/main" id="{68F8ED9F-0C64-95DA-5577-CF6DA048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69" y="1488544"/>
            <a:ext cx="10044112" cy="2617042"/>
          </a:xfrm>
        </p:spPr>
      </p:pic>
    </p:spTree>
    <p:extLst>
      <p:ext uri="{BB962C8B-B14F-4D97-AF65-F5344CB8AC3E}">
        <p14:creationId xmlns:p14="http://schemas.microsoft.com/office/powerpoint/2010/main" val="3618590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99CC-6F1E-4D13-8577-5A5357CF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DLM Test Monitoring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54BA-0067-494D-A1C7-C6C983C6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This extract tracks completion of assessments in the spring and lists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end-of-year testlets not started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end-of-year testlets completed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number of testlets required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BC0B-CACA-4E0A-B812-0D4A996C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Contact Survey File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0309-7BAA-41FC-BB26-BE92D4FF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This extract lists information for each student rostered to you, including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all responses selected in the First Contact survey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status of the First Contact survey (not started, in progress, ready to submit, or submitted)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date and name of the last person to modify the First Contact survey for the student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6C7C-CCE2-4E0A-AA24-F5C746A0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Roster and First Contact Survey </a:t>
            </a:r>
            <a:br>
              <a:rPr lang="en-US" dirty="0"/>
            </a:br>
            <a:r>
              <a:rPr lang="en-US" dirty="0"/>
              <a:t>Status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1DD3-835B-4DAA-A33D-0ACA1315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This extract provides testing readiness information in one extract and lists the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grade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rostered subjects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First Contact survey status and completion date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0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9782-0A3D-4F48-8F02-C729C27D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Data Verification and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1C63-2EBC-41FF-B61E-3922635C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ebuchet MS" panose="020B0603020202020204" pitchFamily="34" charset="0"/>
              </a:rPr>
              <a:t>Data cleanup means asking the following questions: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Are any students rostered to me who should not be taking the DLM alternate assessment?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Are there any students not rostered to me who will be taking the DLM alternate assessment?</a:t>
            </a:r>
          </a:p>
          <a:p>
            <a:r>
              <a:rPr lang="en-US" dirty="0">
                <a:latin typeface="Trebuchet MS" panose="020B0603020202020204" pitchFamily="34" charset="0"/>
              </a:rPr>
              <a:t>Contact your test coordinator for assistance with adding, editing, or removing student data</a:t>
            </a:r>
          </a:p>
          <a:p>
            <a:endParaRPr lang="en-US" sz="3200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5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</p:spTree>
    <p:extLst>
      <p:ext uri="{BB962C8B-B14F-4D97-AF65-F5344CB8AC3E}">
        <p14:creationId xmlns:p14="http://schemas.microsoft.com/office/powerpoint/2010/main" val="1125291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C1C1-3718-4958-A867-E373541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Student Data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5A42-94D2-4B10-A460-982DACE9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violate the Family Education Rights and Privacy Act (FERPA).</a:t>
            </a:r>
          </a:p>
          <a:p>
            <a:r>
              <a:rPr lang="en-US" dirty="0"/>
              <a:t>In emails and live chat, do not include student Personally Identifiable Information (PII).</a:t>
            </a:r>
          </a:p>
          <a:p>
            <a:r>
              <a:rPr lang="en-US" dirty="0"/>
              <a:t>If you need to communicate student PII, contact the Service Desk by phone or use secure communication protocols set up by OSSE.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4264-D811-4332-9169-5B9B2ADF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C854-A7DF-4C80-A32C-37D7ADD11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 will be rostered by OSSE to available teacher accounts.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student’s First Contact survey must be completed by the teacher.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student’s Personal Needs and Preferences profile will be completed by the teacher if needed.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8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62" y="97172"/>
            <a:ext cx="10604938" cy="1143000"/>
          </a:xfrm>
        </p:spPr>
        <p:txBody>
          <a:bodyPr/>
          <a:lstStyle/>
          <a:p>
            <a:r>
              <a:rPr lang="en-US" dirty="0"/>
              <a:t>DLM Service Desk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10" y="1323667"/>
            <a:ext cx="952269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Phone: </a:t>
            </a:r>
            <a:r>
              <a:rPr lang="en-US" sz="2800" dirty="0"/>
              <a:t>1-855-277-9751 (toll-free) </a:t>
            </a:r>
          </a:p>
          <a:p>
            <a:pPr marL="0" indent="0">
              <a:buNone/>
            </a:pPr>
            <a:r>
              <a:rPr lang="en-US" sz="2800" b="1" dirty="0"/>
              <a:t>Email: </a:t>
            </a:r>
            <a:r>
              <a:rPr lang="en-US" sz="2800" dirty="0">
                <a:hlinkClick r:id="rId3"/>
              </a:rPr>
              <a:t>DLM-support@ku.edu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Live Chat: </a:t>
            </a:r>
            <a:r>
              <a:rPr lang="en-US" sz="2800" dirty="0"/>
              <a:t>Kite Educator Portal</a:t>
            </a:r>
          </a:p>
          <a:p>
            <a:pPr marL="0" indent="0">
              <a:buNone/>
            </a:pPr>
            <a:r>
              <a:rPr lang="en-US" sz="2800" b="1" dirty="0"/>
              <a:t>Availability: </a:t>
            </a:r>
            <a:r>
              <a:rPr lang="en-US" sz="2800" dirty="0"/>
              <a:t>Mon–Fri, 7:00 a.m.–5:00 p.m., Central Time</a:t>
            </a:r>
          </a:p>
          <a:p>
            <a:pPr marL="0" lvl="0"/>
            <a:r>
              <a:rPr lang="en-US" sz="2800" dirty="0"/>
              <a:t>Student Portal testing environment issues</a:t>
            </a:r>
          </a:p>
          <a:p>
            <a:pPr marL="0" lvl="0"/>
            <a:r>
              <a:rPr lang="en-US" sz="2800" dirty="0"/>
              <a:t>Test administration issues</a:t>
            </a:r>
          </a:p>
          <a:p>
            <a:pPr marL="0" indent="0">
              <a:buNone/>
            </a:pPr>
            <a:r>
              <a:rPr lang="en-US" sz="2800" dirty="0"/>
              <a:t>Any issues with your rosters or student demographic information should be directed to your test coordinator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1003030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547-7302-F144-B2AE-07A87F47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Test Administration Dates</a:t>
            </a:r>
          </a:p>
        </p:txBody>
      </p:sp>
    </p:spTree>
    <p:extLst>
      <p:ext uri="{BB962C8B-B14F-4D97-AF65-F5344CB8AC3E}">
        <p14:creationId xmlns:p14="http://schemas.microsoft.com/office/powerpoint/2010/main" val="3152161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40BD-0ECD-4BB5-9771-E888FFE9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9016-1EA2-4881-804A-678A06E5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Jan 6 – Jan 31: </a:t>
            </a:r>
            <a:r>
              <a:rPr lang="en-US" dirty="0"/>
              <a:t>OSSE enrolls grade 5 and grade 8 DLM-eligible students; LEAs enroll DLM eligible high school students</a:t>
            </a:r>
          </a:p>
          <a:p>
            <a:r>
              <a:rPr lang="en-US" b="1" dirty="0"/>
              <a:t>Jan 15 – Jan 31: </a:t>
            </a:r>
            <a:r>
              <a:rPr lang="en-US" dirty="0"/>
              <a:t>Teacher accounts added or updated in Kite Educator Portal by test coordinators</a:t>
            </a:r>
          </a:p>
          <a:p>
            <a:r>
              <a:rPr lang="en-US" b="1" dirty="0"/>
              <a:t>Feb 3 – Feb 14: </a:t>
            </a:r>
            <a:r>
              <a:rPr lang="en-US" dirty="0"/>
              <a:t>OSSE rosters students eligible for DLM assessment to available teacher accounts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20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21F3-E0D5-40B4-9922-0798ADED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66BA-7A63-4928-A416-4A83F35B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 17: </a:t>
            </a:r>
            <a:r>
              <a:rPr lang="en-US" dirty="0"/>
              <a:t>Start window for First Contact survey and PNP Profile completion by teachers</a:t>
            </a:r>
          </a:p>
          <a:p>
            <a:pPr lvl="1"/>
            <a:r>
              <a:rPr lang="en-US" dirty="0"/>
              <a:t>Must be completed prior to testing; LEAs verify DLM student rosters</a:t>
            </a:r>
          </a:p>
          <a:p>
            <a:r>
              <a:rPr lang="en-US" b="1" dirty="0"/>
              <a:t>March 10: </a:t>
            </a:r>
            <a:r>
              <a:rPr lang="en-US" dirty="0"/>
              <a:t>DLM testing window opens</a:t>
            </a:r>
          </a:p>
          <a:p>
            <a:pPr lvl="0" algn="l"/>
            <a:r>
              <a:rPr lang="en-US" b="1" dirty="0"/>
              <a:t>April 25: </a:t>
            </a:r>
            <a:r>
              <a:rPr lang="en-US" dirty="0"/>
              <a:t>DLM testing window closes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21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B6F4-C8AD-42EC-9ABC-9FED0264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9F3E-B67C-4EBA-B361-8D5DEB91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062" y="1360487"/>
            <a:ext cx="9886038" cy="510641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Ongoing: </a:t>
            </a:r>
            <a:r>
              <a:rPr lang="en-US" dirty="0"/>
              <a:t>Required Test Administrator Training</a:t>
            </a:r>
          </a:p>
          <a:p>
            <a:pPr lvl="1"/>
            <a:r>
              <a:rPr lang="en-US" dirty="0"/>
              <a:t>Required to access student data and complete the First Contact survey, PNP Profile settings, and to administer testlets</a:t>
            </a:r>
          </a:p>
          <a:p>
            <a:r>
              <a:rPr lang="en-US" b="1" dirty="0"/>
              <a:t>Ongoing: </a:t>
            </a:r>
            <a:r>
              <a:rPr lang="en-US" dirty="0"/>
              <a:t>School Test Security Plan submission to LEA/OSSE</a:t>
            </a:r>
          </a:p>
          <a:p>
            <a:pPr lvl="1"/>
            <a:r>
              <a:rPr lang="en-US" dirty="0"/>
              <a:t>Must be sent to OSSE at least 15 business days prior to testing</a:t>
            </a:r>
          </a:p>
          <a:p>
            <a:r>
              <a:rPr lang="en-US" b="1" dirty="0"/>
              <a:t>Ongoing: </a:t>
            </a:r>
            <a:r>
              <a:rPr lang="en-US" dirty="0"/>
              <a:t>Continuous monitoring of student data; communicating with your test coordinator for assistance as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16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547-7302-F144-B2AE-07A87F47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12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E87-34E3-0649-AB71-0D6D69B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Test Administrator Training</a:t>
            </a:r>
          </a:p>
        </p:txBody>
      </p:sp>
    </p:spTree>
    <p:extLst>
      <p:ext uri="{BB962C8B-B14F-4D97-AF65-F5344CB8AC3E}">
        <p14:creationId xmlns:p14="http://schemas.microsoft.com/office/powerpoint/2010/main" val="820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6692-3675-45AA-816A-573070E1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5603-62EC-147B-0590-0BE4A7C68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Teachers will use the Training tab in Educator Portal to access the DLM Required Test Administrator Training.</a:t>
            </a:r>
          </a:p>
          <a:p>
            <a:pPr lvl="1"/>
            <a:r>
              <a:rPr lang="en-US" dirty="0"/>
              <a:t>Access to the Test Management tab in Educator Portal is permitted about 30 minutes after accepting the completion certificate in the training course.</a:t>
            </a:r>
          </a:p>
        </p:txBody>
      </p:sp>
    </p:spTree>
    <p:extLst>
      <p:ext uri="{BB962C8B-B14F-4D97-AF65-F5344CB8AC3E}">
        <p14:creationId xmlns:p14="http://schemas.microsoft.com/office/powerpoint/2010/main" val="39742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5CFE-209F-4638-90D0-9BF207A9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Required Test Administrator Training </a:t>
            </a:r>
            <a:br>
              <a:rPr lang="en-US" sz="3700"/>
            </a:br>
            <a:r>
              <a:rPr lang="en-US" sz="3700"/>
              <a:t>Modules</a:t>
            </a:r>
          </a:p>
        </p:txBody>
      </p:sp>
      <p:pic>
        <p:nvPicPr>
          <p:cNvPr id="6" name="Picture 5" descr="A blue and white table. Column headers, column 1, required modules. Column 2, optional modules. Row 1, New teachers 4 required modules, 1 optional module. Row 2, returning teachers. Required modules 1, optional modules 1. For returning teachers if the module is not passed, the teacher is directed to additional required training.">
            <a:extLst>
              <a:ext uri="{FF2B5EF4-FFF2-40B4-BE49-F238E27FC236}">
                <a16:creationId xmlns:a16="http://schemas.microsoft.com/office/drawing/2014/main" id="{F98E56E8-FDDC-8306-5A5E-9A0A88FC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77" y="2233976"/>
            <a:ext cx="10044417" cy="2767758"/>
          </a:xfrm>
          <a:prstGeom prst="rect">
            <a:avLst/>
          </a:prstGeom>
          <a:noFill/>
        </p:spPr>
      </p:pic>
      <p:sp>
        <p:nvSpPr>
          <p:cNvPr id="9" name="Rectangle 8" descr="If the module is not passed, the returning teacher is directed to additional required training.">
            <a:extLst>
              <a:ext uri="{FF2B5EF4-FFF2-40B4-BE49-F238E27FC236}">
                <a16:creationId xmlns:a16="http://schemas.microsoft.com/office/drawing/2014/main" id="{FC2BFD80-6A5D-31A3-5DCB-481D00B0C600}"/>
              </a:ext>
            </a:extLst>
          </p:cNvPr>
          <p:cNvSpPr/>
          <p:nvPr/>
        </p:nvSpPr>
        <p:spPr>
          <a:xfrm>
            <a:off x="2013120" y="5001734"/>
            <a:ext cx="8929943" cy="5352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*If the module is not passed, the returning teacher is directed to additional required training. </a:t>
            </a:r>
          </a:p>
        </p:txBody>
      </p:sp>
    </p:spTree>
    <p:extLst>
      <p:ext uri="{BB962C8B-B14F-4D97-AF65-F5344CB8AC3E}">
        <p14:creationId xmlns:p14="http://schemas.microsoft.com/office/powerpoint/2010/main" val="148717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E87-34E3-0649-AB71-0D6D69B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Preparation &amp;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3051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Educator Portal</a:t>
            </a:r>
            <a:r>
              <a:rPr lang="en-US"/>
              <a:t>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4" y="1180735"/>
            <a:ext cx="10044417" cy="4525963"/>
          </a:xfrm>
        </p:spPr>
        <p:txBody>
          <a:bodyPr/>
          <a:lstStyle/>
          <a:p>
            <a:r>
              <a:rPr lang="en-US" dirty="0"/>
              <a:t>Educator Portal is a web-based system that manages student data and retrieves reports.</a:t>
            </a:r>
          </a:p>
          <a:p>
            <a:r>
              <a:rPr lang="en-US" dirty="0"/>
              <a:t>The following browsers support Educator Portal for the 2024–2025 school year.</a:t>
            </a:r>
          </a:p>
          <a:p>
            <a:pPr lvl="1"/>
            <a:r>
              <a:rPr lang="en-US" dirty="0"/>
              <a:t>Mozilla Firefox</a:t>
            </a:r>
          </a:p>
          <a:p>
            <a:pPr lvl="1"/>
            <a:r>
              <a:rPr lang="en-US" dirty="0"/>
              <a:t>Google Chrome</a:t>
            </a:r>
          </a:p>
          <a:p>
            <a:pPr lvl="1"/>
            <a:r>
              <a:rPr lang="en-US" dirty="0"/>
              <a:t>Microsoft Edge</a:t>
            </a:r>
          </a:p>
          <a:p>
            <a:pPr lvl="1"/>
            <a:r>
              <a:rPr lang="en-US" dirty="0"/>
              <a:t>Safari</a:t>
            </a:r>
          </a:p>
        </p:txBody>
      </p:sp>
    </p:spTree>
    <p:extLst>
      <p:ext uri="{BB962C8B-B14F-4D97-AF65-F5344CB8AC3E}">
        <p14:creationId xmlns:p14="http://schemas.microsoft.com/office/powerpoint/2010/main" val="484622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DLM_PPT_no page 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!DLM Presentation Template</Template>
  <TotalTime>0</TotalTime>
  <Words>1649</Words>
  <Application>Microsoft Office PowerPoint</Application>
  <PresentationFormat>Widescreen</PresentationFormat>
  <Paragraphs>226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Trebuchet MS</vt:lpstr>
      <vt:lpstr>TEMPLATE_DLM_PPT</vt:lpstr>
      <vt:lpstr>1_TEMPLATE_DLM_PPT_no page #</vt:lpstr>
      <vt:lpstr>1_TEMPLATE_DLM_PPT</vt:lpstr>
      <vt:lpstr>Dynamic Learning Maps® (DLM®) Spring 2025 Assessments for District of Columbia Test Administrators</vt:lpstr>
      <vt:lpstr>Spring 2025 Administration of DLM Science Testlets</vt:lpstr>
      <vt:lpstr>Important Information (1)</vt:lpstr>
      <vt:lpstr>Important Information (2)</vt:lpstr>
      <vt:lpstr>Required Test Administrator Training</vt:lpstr>
      <vt:lpstr>Training Access</vt:lpstr>
      <vt:lpstr>Required Test Administrator Training  Modules</vt:lpstr>
      <vt:lpstr>Teacher Preparation &amp; Data Management</vt:lpstr>
      <vt:lpstr>Educator Portal Information</vt:lpstr>
      <vt:lpstr>Accessing Educator Portal</vt:lpstr>
      <vt:lpstr>Educator Portal Account Activation</vt:lpstr>
      <vt:lpstr>Verify Student Enrollment</vt:lpstr>
      <vt:lpstr>Verify Student Rosters</vt:lpstr>
      <vt:lpstr>Complete the First Contact Survey and PNP Profile</vt:lpstr>
      <vt:lpstr>First Contact Survey</vt:lpstr>
      <vt:lpstr>Personal Needs and Preferences (PNP) Profile</vt:lpstr>
      <vt:lpstr>PNP Profile Help</vt:lpstr>
      <vt:lpstr>Kite® Student Portal</vt:lpstr>
      <vt:lpstr>DLM Testing Readiness and Data Management Checklist</vt:lpstr>
      <vt:lpstr>Administration of DLM Science Testlets</vt:lpstr>
      <vt:lpstr>Time Commitment for the Administration of DLM Science Testlets</vt:lpstr>
      <vt:lpstr>DLM Science Essential Elements</vt:lpstr>
      <vt:lpstr>Engagement Activities for Science Testlets</vt:lpstr>
      <vt:lpstr>Purpose of Engagement Activities</vt:lpstr>
      <vt:lpstr>Adaptive Testlets</vt:lpstr>
      <vt:lpstr>Finding Testlets in Educator Portal</vt:lpstr>
      <vt:lpstr>Educator Portal: Test Management</vt:lpstr>
      <vt:lpstr>Test Management During the  Spring Assessment Window</vt:lpstr>
      <vt:lpstr>Test Ticket Information</vt:lpstr>
      <vt:lpstr>Testlet Information Pages (TIPs)</vt:lpstr>
      <vt:lpstr>Monitoring Student Progress During the  Spring Assessment Window</vt:lpstr>
      <vt:lpstr>Data Extracts and reports</vt:lpstr>
      <vt:lpstr>Educator Portal: Extracts</vt:lpstr>
      <vt:lpstr>DLM Test Monitoring Extract</vt:lpstr>
      <vt:lpstr>First Contact Survey File Extract</vt:lpstr>
      <vt:lpstr>Student Roster and First Contact Survey  Status Extract</vt:lpstr>
      <vt:lpstr>Managing Data Verification and Revisions</vt:lpstr>
      <vt:lpstr>Important Reminders</vt:lpstr>
      <vt:lpstr>Protect Student Data Privacy</vt:lpstr>
      <vt:lpstr>DLM Service Desk Contact Information</vt:lpstr>
      <vt:lpstr>Key Test Administration Dates</vt:lpstr>
      <vt:lpstr>Key Dates (1)</vt:lpstr>
      <vt:lpstr>Key Dates (2)</vt:lpstr>
      <vt:lpstr>Key Dates (3)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2025-01-30T20:14:53Z</dcterms:created>
  <dcterms:modified xsi:type="dcterms:W3CDTF">2025-01-30T20:16:29Z</dcterms:modified>
  <cp:category/>
</cp:coreProperties>
</file>