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91" r:id="rId2"/>
    <p:sldMasterId id="2147483706" r:id="rId3"/>
  </p:sldMasterIdLst>
  <p:notesMasterIdLst>
    <p:notesMasterId r:id="rId77"/>
  </p:notesMasterIdLst>
  <p:handoutMasterIdLst>
    <p:handoutMasterId r:id="rId78"/>
  </p:handoutMasterIdLst>
  <p:sldIdLst>
    <p:sldId id="357" r:id="rId4"/>
    <p:sldId id="1260" r:id="rId5"/>
    <p:sldId id="1167" r:id="rId6"/>
    <p:sldId id="1208" r:id="rId7"/>
    <p:sldId id="1216" r:id="rId8"/>
    <p:sldId id="607" r:id="rId9"/>
    <p:sldId id="608" r:id="rId10"/>
    <p:sldId id="609" r:id="rId11"/>
    <p:sldId id="657" r:id="rId12"/>
    <p:sldId id="611" r:id="rId13"/>
    <p:sldId id="614" r:id="rId14"/>
    <p:sldId id="613" r:id="rId15"/>
    <p:sldId id="615" r:id="rId16"/>
    <p:sldId id="1234" r:id="rId17"/>
    <p:sldId id="616" r:id="rId18"/>
    <p:sldId id="635" r:id="rId19"/>
    <p:sldId id="634" r:id="rId20"/>
    <p:sldId id="1255" r:id="rId21"/>
    <p:sldId id="1236" r:id="rId22"/>
    <p:sldId id="1237" r:id="rId23"/>
    <p:sldId id="1240" r:id="rId24"/>
    <p:sldId id="1239" r:id="rId25"/>
    <p:sldId id="1241" r:id="rId26"/>
    <p:sldId id="1243" r:id="rId27"/>
    <p:sldId id="1205" r:id="rId28"/>
    <p:sldId id="1175" r:id="rId29"/>
    <p:sldId id="1217" r:id="rId30"/>
    <p:sldId id="464" r:id="rId31"/>
    <p:sldId id="780" r:id="rId32"/>
    <p:sldId id="488" r:id="rId33"/>
    <p:sldId id="474" r:id="rId34"/>
    <p:sldId id="489" r:id="rId35"/>
    <p:sldId id="481" r:id="rId36"/>
    <p:sldId id="1211" r:id="rId37"/>
    <p:sldId id="1072" r:id="rId38"/>
    <p:sldId id="514" r:id="rId39"/>
    <p:sldId id="1078" r:id="rId40"/>
    <p:sldId id="1173" r:id="rId41"/>
    <p:sldId id="1215" r:id="rId42"/>
    <p:sldId id="576" r:id="rId43"/>
    <p:sldId id="491" r:id="rId44"/>
    <p:sldId id="492" r:id="rId45"/>
    <p:sldId id="579" r:id="rId46"/>
    <p:sldId id="497" r:id="rId47"/>
    <p:sldId id="498" r:id="rId48"/>
    <p:sldId id="508" r:id="rId49"/>
    <p:sldId id="1079" r:id="rId50"/>
    <p:sldId id="1212" r:id="rId51"/>
    <p:sldId id="1155" r:id="rId52"/>
    <p:sldId id="1182" r:id="rId53"/>
    <p:sldId id="1184" r:id="rId54"/>
    <p:sldId id="1185" r:id="rId55"/>
    <p:sldId id="1187" r:id="rId56"/>
    <p:sldId id="300" r:id="rId57"/>
    <p:sldId id="1166" r:id="rId58"/>
    <p:sldId id="1188" r:id="rId59"/>
    <p:sldId id="333" r:id="rId60"/>
    <p:sldId id="326" r:id="rId61"/>
    <p:sldId id="330" r:id="rId62"/>
    <p:sldId id="434" r:id="rId63"/>
    <p:sldId id="1246" r:id="rId64"/>
    <p:sldId id="1250" r:id="rId65"/>
    <p:sldId id="520" r:id="rId66"/>
    <p:sldId id="1203" r:id="rId67"/>
    <p:sldId id="1202" r:id="rId68"/>
    <p:sldId id="1197" r:id="rId69"/>
    <p:sldId id="523" r:id="rId70"/>
    <p:sldId id="1152" r:id="rId71"/>
    <p:sldId id="1252" r:id="rId72"/>
    <p:sldId id="1251" r:id="rId73"/>
    <p:sldId id="1253" r:id="rId74"/>
    <p:sldId id="1254" r:id="rId75"/>
    <p:sldId id="783" r:id="rId7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9C47F-4C64-4A5D-A13A-972AED3E4EB2}" v="8" dt="2026-01-08T22:53:20.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35" autoAdjust="0"/>
    <p:restoredTop sz="80151" autoAdjust="0"/>
  </p:normalViewPr>
  <p:slideViewPr>
    <p:cSldViewPr snapToGrid="0">
      <p:cViewPr>
        <p:scale>
          <a:sx n="10" d="100"/>
          <a:sy n="10" d="100"/>
        </p:scale>
        <p:origin x="2952" y="171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362"/>
    </p:cViewPr>
  </p:sorterViewPr>
  <p:notesViewPr>
    <p:cSldViewPr snapToGrid="0">
      <p:cViewPr>
        <p:scale>
          <a:sx n="1" d="2"/>
          <a:sy n="1" d="2"/>
        </p:scale>
        <p:origin x="2874"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microsoft.com/office/2015/10/relationships/revisionInfo" Target="revisionInfo.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4"/>
            <a:ext cx="3820160" cy="481726"/>
          </a:xfrm>
          <a:prstGeom prst="rect">
            <a:avLst/>
          </a:prstGeom>
        </p:spPr>
        <p:txBody>
          <a:bodyPr vert="horz" lIns="96661" tIns="48331" rIns="96661" bIns="48331" rtlCol="0" anchor="b"/>
          <a:lstStyle>
            <a:lvl1pPr algn="l">
              <a:defRPr sz="1300"/>
            </a:lvl1pPr>
          </a:lstStyle>
          <a:p>
            <a:r>
              <a:rPr lang="en-US" dirty="0"/>
              <a:t>Building and District Administrator District Training</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D296058-AC77-464A-970A-3C330C45CDA4}" type="slidenum">
              <a:rPr lang="en-US" smtClean="0"/>
              <a:t>‹#›</a:t>
            </a:fld>
            <a:endParaRPr lang="en-US" dirty="0"/>
          </a:p>
        </p:txBody>
      </p:sp>
    </p:spTree>
    <p:extLst>
      <p:ext uri="{BB962C8B-B14F-4D97-AF65-F5344CB8AC3E}">
        <p14:creationId xmlns:p14="http://schemas.microsoft.com/office/powerpoint/2010/main" val="52520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08BCABD-EA50-BF4C-A132-A17B08F22645}" type="datetimeFigureOut">
              <a:rPr lang="en-US" smtClean="0"/>
              <a:t>1/8/2026</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3B5D93E-2273-1A40-9594-B0F117CBDCCC}" type="slidenum">
              <a:rPr lang="en-US" smtClean="0"/>
              <a:t>‹#›</a:t>
            </a:fld>
            <a:endParaRPr lang="en-US" dirty="0"/>
          </a:p>
        </p:txBody>
      </p:sp>
    </p:spTree>
    <p:extLst>
      <p:ext uri="{BB962C8B-B14F-4D97-AF65-F5344CB8AC3E}">
        <p14:creationId xmlns:p14="http://schemas.microsoft.com/office/powerpoint/2010/main" val="137281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24644" y="4637088"/>
            <a:ext cx="6800056" cy="4106862"/>
          </a:xfrm>
          <a:prstGeom prst="rect">
            <a:avLst/>
          </a:prstGeom>
        </p:spPr>
        <p:txBody>
          <a:bodyPr>
            <a:normAutofit/>
          </a:bodyPr>
          <a:lstStyle/>
          <a:p>
            <a:endParaRPr dirty="0"/>
          </a:p>
        </p:txBody>
      </p:sp>
      <p:sp>
        <p:nvSpPr>
          <p:cNvPr id="2" name="Slide Image Placeholder 1"/>
          <p:cNvSpPr>
            <a:spLocks noGrp="1" noRot="1" noChangeAspect="1"/>
          </p:cNvSpPr>
          <p:nvPr>
            <p:ph type="sldImg"/>
          </p:nvPr>
        </p:nvSpPr>
        <p:spPr/>
        <p:txBody>
          <a:bodyPr/>
          <a:lstStyle/>
          <a:p>
            <a:endParaRPr lang="en-US"/>
          </a:p>
        </p:txBody>
      </p:sp>
    </p:spTree>
    <p:extLst>
      <p:ext uri="{BB962C8B-B14F-4D97-AF65-F5344CB8AC3E}">
        <p14:creationId xmlns:p14="http://schemas.microsoft.com/office/powerpoint/2010/main" val="184666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89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11</a:t>
            </a:fld>
            <a:endParaRPr lang="en-US" dirty="0"/>
          </a:p>
        </p:txBody>
      </p:sp>
    </p:spTree>
    <p:extLst>
      <p:ext uri="{BB962C8B-B14F-4D97-AF65-F5344CB8AC3E}">
        <p14:creationId xmlns:p14="http://schemas.microsoft.com/office/powerpoint/2010/main" val="97526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12</a:t>
            </a:fld>
            <a:endParaRPr lang="en-US" dirty="0"/>
          </a:p>
        </p:txBody>
      </p:sp>
    </p:spTree>
    <p:extLst>
      <p:ext uri="{BB962C8B-B14F-4D97-AF65-F5344CB8AC3E}">
        <p14:creationId xmlns:p14="http://schemas.microsoft.com/office/powerpoint/2010/main" val="276692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13</a:t>
            </a:fld>
            <a:endParaRPr lang="en-US" dirty="0"/>
          </a:p>
        </p:txBody>
      </p:sp>
    </p:spTree>
    <p:extLst>
      <p:ext uri="{BB962C8B-B14F-4D97-AF65-F5344CB8AC3E}">
        <p14:creationId xmlns:p14="http://schemas.microsoft.com/office/powerpoint/2010/main" val="335417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14</a:t>
            </a:fld>
            <a:endParaRPr lang="en-US" dirty="0"/>
          </a:p>
        </p:txBody>
      </p:sp>
    </p:spTree>
    <p:extLst>
      <p:ext uri="{BB962C8B-B14F-4D97-AF65-F5344CB8AC3E}">
        <p14:creationId xmlns:p14="http://schemas.microsoft.com/office/powerpoint/2010/main" val="33485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15</a:t>
            </a:fld>
            <a:endParaRPr lang="en-US" dirty="0"/>
          </a:p>
        </p:txBody>
      </p:sp>
    </p:spTree>
    <p:extLst>
      <p:ext uri="{BB962C8B-B14F-4D97-AF65-F5344CB8AC3E}">
        <p14:creationId xmlns:p14="http://schemas.microsoft.com/office/powerpoint/2010/main" val="3155116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16</a:t>
            </a:fld>
            <a:endParaRPr lang="en-US" dirty="0"/>
          </a:p>
        </p:txBody>
      </p:sp>
    </p:spTree>
    <p:extLst>
      <p:ext uri="{BB962C8B-B14F-4D97-AF65-F5344CB8AC3E}">
        <p14:creationId xmlns:p14="http://schemas.microsoft.com/office/powerpoint/2010/main" val="47383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17</a:t>
            </a:fld>
            <a:endParaRPr lang="en-US" dirty="0"/>
          </a:p>
        </p:txBody>
      </p:sp>
    </p:spTree>
    <p:extLst>
      <p:ext uri="{BB962C8B-B14F-4D97-AF65-F5344CB8AC3E}">
        <p14:creationId xmlns:p14="http://schemas.microsoft.com/office/powerpoint/2010/main" val="54958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DB5A-9ABF-DFE1-BDD2-DB7DA8256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5F83E-BFFD-9D29-220B-D90D30C1FD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A0FF01-0BA1-B70E-FF17-5BFED60007FB}"/>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0FC66A37-FF54-AA4A-CBEA-D3EF38517F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678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03B6-8B0B-9EF0-0C2E-0F24D4437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71937-492F-DA94-DFBA-065CB1F7C1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CC1E04-97EF-7E4D-C973-F0C5C4A928D9}"/>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BC8D9874-38C1-F0D8-CBFF-90D83909A4E9}"/>
              </a:ext>
            </a:extLst>
          </p:cNvPr>
          <p:cNvSpPr>
            <a:spLocks noGrp="1"/>
          </p:cNvSpPr>
          <p:nvPr>
            <p:ph type="sldNum" sz="quarter" idx="5"/>
          </p:nvPr>
        </p:nvSpPr>
        <p:spPr/>
        <p:txBody>
          <a:bodyPr/>
          <a:lstStyle/>
          <a:p>
            <a:fld id="{0714B247-3EF4-4B92-B384-051E3FA20BBF}" type="slidenum">
              <a:rPr lang="en-US" smtClean="0"/>
              <a:pPr/>
              <a:t>19</a:t>
            </a:fld>
            <a:endParaRPr lang="en-US" dirty="0"/>
          </a:p>
        </p:txBody>
      </p:sp>
    </p:spTree>
    <p:extLst>
      <p:ext uri="{BB962C8B-B14F-4D97-AF65-F5344CB8AC3E}">
        <p14:creationId xmlns:p14="http://schemas.microsoft.com/office/powerpoint/2010/main" val="381559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2</a:t>
            </a:fld>
            <a:endParaRPr lang="en-US" dirty="0"/>
          </a:p>
        </p:txBody>
      </p:sp>
    </p:spTree>
    <p:extLst>
      <p:ext uri="{BB962C8B-B14F-4D97-AF65-F5344CB8AC3E}">
        <p14:creationId xmlns:p14="http://schemas.microsoft.com/office/powerpoint/2010/main" val="301164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1161-22AB-CC89-E907-3D1FB60CC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F4250-EC81-753E-F98D-87405E1E68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A4F5A7-1CB7-6369-18FC-244EE4216E3B}"/>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0962EABD-020E-0229-E7B0-AE1D22E9CC8D}"/>
              </a:ext>
            </a:extLst>
          </p:cNvPr>
          <p:cNvSpPr>
            <a:spLocks noGrp="1"/>
          </p:cNvSpPr>
          <p:nvPr>
            <p:ph type="sldNum" sz="quarter" idx="5"/>
          </p:nvPr>
        </p:nvSpPr>
        <p:spPr/>
        <p:txBody>
          <a:bodyPr/>
          <a:lstStyle/>
          <a:p>
            <a:fld id="{0714B247-3EF4-4B92-B384-051E3FA20BBF}" type="slidenum">
              <a:rPr lang="en-US" smtClean="0"/>
              <a:pPr/>
              <a:t>20</a:t>
            </a:fld>
            <a:endParaRPr lang="en-US" dirty="0"/>
          </a:p>
        </p:txBody>
      </p:sp>
    </p:spTree>
    <p:extLst>
      <p:ext uri="{BB962C8B-B14F-4D97-AF65-F5344CB8AC3E}">
        <p14:creationId xmlns:p14="http://schemas.microsoft.com/office/powerpoint/2010/main" val="103509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0E1EF-001B-535B-C927-D963D4B12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8D8F7-6978-7F08-160D-3F956FB2F5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E156EC-BD75-9987-D23E-E8A9596DE330}"/>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0C6E9174-5069-D1DC-39E4-1396C1C9E8BC}"/>
              </a:ext>
            </a:extLst>
          </p:cNvPr>
          <p:cNvSpPr>
            <a:spLocks noGrp="1"/>
          </p:cNvSpPr>
          <p:nvPr>
            <p:ph type="sldNum" sz="quarter" idx="5"/>
          </p:nvPr>
        </p:nvSpPr>
        <p:spPr/>
        <p:txBody>
          <a:bodyPr/>
          <a:lstStyle/>
          <a:p>
            <a:fld id="{0714B247-3EF4-4B92-B384-051E3FA20BBF}" type="slidenum">
              <a:rPr lang="en-US" smtClean="0"/>
              <a:pPr/>
              <a:t>21</a:t>
            </a:fld>
            <a:endParaRPr lang="en-US" dirty="0"/>
          </a:p>
        </p:txBody>
      </p:sp>
    </p:spTree>
    <p:extLst>
      <p:ext uri="{BB962C8B-B14F-4D97-AF65-F5344CB8AC3E}">
        <p14:creationId xmlns:p14="http://schemas.microsoft.com/office/powerpoint/2010/main" val="3223441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8D45-930C-973A-6BB7-C21CD0252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C8FCD-1771-C253-E3BA-8A3238DB23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10C3DF-E4B7-E50C-1A27-34E99DFE6EE9}"/>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25CA4E26-9D7E-E124-B6BE-0E03B0D5F497}"/>
              </a:ext>
            </a:extLst>
          </p:cNvPr>
          <p:cNvSpPr>
            <a:spLocks noGrp="1"/>
          </p:cNvSpPr>
          <p:nvPr>
            <p:ph type="sldNum" sz="quarter" idx="5"/>
          </p:nvPr>
        </p:nvSpPr>
        <p:spPr/>
        <p:txBody>
          <a:bodyPr/>
          <a:lstStyle/>
          <a:p>
            <a:fld id="{0714B247-3EF4-4B92-B384-051E3FA20BBF}" type="slidenum">
              <a:rPr lang="en-US" smtClean="0"/>
              <a:pPr/>
              <a:t>22</a:t>
            </a:fld>
            <a:endParaRPr lang="en-US" dirty="0"/>
          </a:p>
        </p:txBody>
      </p:sp>
    </p:spTree>
    <p:extLst>
      <p:ext uri="{BB962C8B-B14F-4D97-AF65-F5344CB8AC3E}">
        <p14:creationId xmlns:p14="http://schemas.microsoft.com/office/powerpoint/2010/main" val="1653481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E57E4-6663-B337-2BEA-B20DAEAF5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CD8E8-258C-1F12-BDFE-9EC0C7F177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2B4F5AC-6198-D5CD-858A-97BF7212BD9B}"/>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209E6FA7-B39C-A75F-43A7-B7B0E3DA8CFB}"/>
              </a:ext>
            </a:extLst>
          </p:cNvPr>
          <p:cNvSpPr>
            <a:spLocks noGrp="1"/>
          </p:cNvSpPr>
          <p:nvPr>
            <p:ph type="sldNum" sz="quarter" idx="5"/>
          </p:nvPr>
        </p:nvSpPr>
        <p:spPr/>
        <p:txBody>
          <a:bodyPr/>
          <a:lstStyle/>
          <a:p>
            <a:fld id="{0714B247-3EF4-4B92-B384-051E3FA20BBF}" type="slidenum">
              <a:rPr lang="en-US" smtClean="0"/>
              <a:pPr/>
              <a:t>23</a:t>
            </a:fld>
            <a:endParaRPr lang="en-US" dirty="0"/>
          </a:p>
        </p:txBody>
      </p:sp>
    </p:spTree>
    <p:extLst>
      <p:ext uri="{BB962C8B-B14F-4D97-AF65-F5344CB8AC3E}">
        <p14:creationId xmlns:p14="http://schemas.microsoft.com/office/powerpoint/2010/main" val="468378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731A-2F78-CE54-09DC-341714A49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D7CCC-1830-0F35-F2EE-2C71BF2712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FE2794-638F-FA63-E732-FE6CAA68D37E}"/>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137FA9E1-9895-A00F-D8EB-879357EA7A39}"/>
              </a:ext>
            </a:extLst>
          </p:cNvPr>
          <p:cNvSpPr>
            <a:spLocks noGrp="1"/>
          </p:cNvSpPr>
          <p:nvPr>
            <p:ph type="sldNum" sz="quarter" idx="5"/>
          </p:nvPr>
        </p:nvSpPr>
        <p:spPr/>
        <p:txBody>
          <a:bodyPr/>
          <a:lstStyle/>
          <a:p>
            <a:fld id="{0714B247-3EF4-4B92-B384-051E3FA20BBF}" type="slidenum">
              <a:rPr lang="en-US" smtClean="0"/>
              <a:pPr/>
              <a:t>24</a:t>
            </a:fld>
            <a:endParaRPr lang="en-US" dirty="0"/>
          </a:p>
        </p:txBody>
      </p:sp>
    </p:spTree>
    <p:extLst>
      <p:ext uri="{BB962C8B-B14F-4D97-AF65-F5344CB8AC3E}">
        <p14:creationId xmlns:p14="http://schemas.microsoft.com/office/powerpoint/2010/main" val="2356464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08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26</a:t>
            </a:fld>
            <a:endParaRPr lang="en-US" dirty="0"/>
          </a:p>
        </p:txBody>
      </p:sp>
    </p:spTree>
    <p:extLst>
      <p:ext uri="{BB962C8B-B14F-4D97-AF65-F5344CB8AC3E}">
        <p14:creationId xmlns:p14="http://schemas.microsoft.com/office/powerpoint/2010/main" val="3142402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27</a:t>
            </a:fld>
            <a:endParaRPr lang="en-US"/>
          </a:p>
        </p:txBody>
      </p:sp>
    </p:spTree>
    <p:extLst>
      <p:ext uri="{BB962C8B-B14F-4D97-AF65-F5344CB8AC3E}">
        <p14:creationId xmlns:p14="http://schemas.microsoft.com/office/powerpoint/2010/main" val="3142402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lstStyle/>
          <a:p>
            <a:endParaRPr/>
          </a:p>
        </p:txBody>
      </p:sp>
      <p:sp>
        <p:nvSpPr>
          <p:cNvPr id="4" name="Slide Image Placeholder 3"/>
          <p:cNvSpPr>
            <a:spLocks noGrp="1" noRot="1" noChangeAspect="1"/>
          </p:cNvSpPr>
          <p:nvPr>
            <p:ph type="sldImg"/>
          </p:nvPr>
        </p:nvSpPr>
        <p:spPr/>
        <p:txBody>
          <a:bodyPr/>
          <a:lstStyle/>
          <a:p>
            <a:endParaRPr lang="en-US"/>
          </a:p>
        </p:txBody>
      </p:sp>
    </p:spTree>
    <p:extLst>
      <p:ext uri="{BB962C8B-B14F-4D97-AF65-F5344CB8AC3E}">
        <p14:creationId xmlns:p14="http://schemas.microsoft.com/office/powerpoint/2010/main" val="1365928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17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3</a:t>
            </a:fld>
            <a:endParaRPr lang="en-US" dirty="0"/>
          </a:p>
        </p:txBody>
      </p:sp>
    </p:spTree>
    <p:extLst>
      <p:ext uri="{BB962C8B-B14F-4D97-AF65-F5344CB8AC3E}">
        <p14:creationId xmlns:p14="http://schemas.microsoft.com/office/powerpoint/2010/main" val="374620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742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066" y="5558590"/>
            <a:ext cx="6871109" cy="5053263"/>
          </a:xfrm>
          <a:prstGeom prst="rect">
            <a:avLst/>
          </a:prstGeom>
        </p:spPr>
        <p:txBody>
          <a:bodyPr/>
          <a:lstStyle/>
          <a:p>
            <a:endParaRPr dirty="0"/>
          </a:p>
        </p:txBody>
      </p:sp>
      <p:sp>
        <p:nvSpPr>
          <p:cNvPr id="4" name="Slide Image Placeholder 3"/>
          <p:cNvSpPr>
            <a:spLocks noGrp="1" noRot="1" noChangeAspect="1"/>
          </p:cNvSpPr>
          <p:nvPr>
            <p:ph type="sldImg"/>
          </p:nvPr>
        </p:nvSpPr>
        <p:spPr/>
        <p:txBody>
          <a:bodyPr/>
          <a:lstStyle/>
          <a:p>
            <a:endParaRPr lang="en-US"/>
          </a:p>
        </p:txBody>
      </p:sp>
    </p:spTree>
    <p:extLst>
      <p:ext uri="{BB962C8B-B14F-4D97-AF65-F5344CB8AC3E}">
        <p14:creationId xmlns:p14="http://schemas.microsoft.com/office/powerpoint/2010/main" val="2027673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99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343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34</a:t>
            </a:fld>
            <a:endParaRPr lang="en-US" dirty="0"/>
          </a:p>
        </p:txBody>
      </p:sp>
    </p:spTree>
    <p:extLst>
      <p:ext uri="{BB962C8B-B14F-4D97-AF65-F5344CB8AC3E}">
        <p14:creationId xmlns:p14="http://schemas.microsoft.com/office/powerpoint/2010/main" val="388238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333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865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156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38</a:t>
            </a:fld>
            <a:endParaRPr lang="en-US"/>
          </a:p>
        </p:txBody>
      </p:sp>
    </p:spTree>
    <p:extLst>
      <p:ext uri="{BB962C8B-B14F-4D97-AF65-F5344CB8AC3E}">
        <p14:creationId xmlns:p14="http://schemas.microsoft.com/office/powerpoint/2010/main" val="3992752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1143B-8D48-39CF-C05E-BA118AEDC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1DD27-9090-9EA6-9E4B-419A95855E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1D5F784-C983-EF12-0061-200E94604C4E}"/>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CCD3F819-BBD8-5BE2-4029-0E0B3E4A7981}"/>
              </a:ext>
            </a:extLst>
          </p:cNvPr>
          <p:cNvSpPr>
            <a:spLocks noGrp="1"/>
          </p:cNvSpPr>
          <p:nvPr>
            <p:ph type="sldNum" sz="quarter" idx="5"/>
          </p:nvPr>
        </p:nvSpPr>
        <p:spPr/>
        <p:txBody>
          <a:bodyPr/>
          <a:lstStyle/>
          <a:p>
            <a:fld id="{0714B247-3EF4-4B92-B384-051E3FA20BBF}" type="slidenum">
              <a:rPr lang="en-US" smtClean="0"/>
              <a:pPr/>
              <a:t>39</a:t>
            </a:fld>
            <a:endParaRPr lang="en-US"/>
          </a:p>
        </p:txBody>
      </p:sp>
    </p:spTree>
    <p:extLst>
      <p:ext uri="{BB962C8B-B14F-4D97-AF65-F5344CB8AC3E}">
        <p14:creationId xmlns:p14="http://schemas.microsoft.com/office/powerpoint/2010/main" val="171890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308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B5D93E-2273-1A40-9594-B0F117CBDCC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948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639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900113"/>
            <a:ext cx="6846888" cy="3852862"/>
          </a:xfrm>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893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956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66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639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30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668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851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8813" y="5029200"/>
            <a:ext cx="6656387" cy="4572000"/>
          </a:xfrm>
          <a:prstGeom prst="rect">
            <a:avLst/>
          </a:prstGeom>
        </p:spPr>
        <p:txBody>
          <a:bodyPr/>
          <a:lstStyle/>
          <a:p>
            <a:endParaRPr/>
          </a:p>
        </p:txBody>
      </p:sp>
      <p:sp>
        <p:nvSpPr>
          <p:cNvPr id="4" name="Slide Image Placeholder 3"/>
          <p:cNvSpPr>
            <a:spLocks noGrp="1" noRot="1" noChangeAspect="1"/>
          </p:cNvSpPr>
          <p:nvPr>
            <p:ph type="sldImg"/>
          </p:nvPr>
        </p:nvSpPr>
        <p:spPr/>
        <p:txBody>
          <a:bodyPr/>
          <a:lstStyle/>
          <a:p>
            <a:endParaRPr lang="en-US"/>
          </a:p>
        </p:txBody>
      </p:sp>
    </p:spTree>
    <p:extLst>
      <p:ext uri="{BB962C8B-B14F-4D97-AF65-F5344CB8AC3E}">
        <p14:creationId xmlns:p14="http://schemas.microsoft.com/office/powerpoint/2010/main" val="197753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5</a:t>
            </a:fld>
            <a:endParaRPr lang="en-US" dirty="0"/>
          </a:p>
        </p:txBody>
      </p:sp>
    </p:spTree>
    <p:extLst>
      <p:ext uri="{BB962C8B-B14F-4D97-AF65-F5344CB8AC3E}">
        <p14:creationId xmlns:p14="http://schemas.microsoft.com/office/powerpoint/2010/main" val="2577313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50</a:t>
            </a:fld>
            <a:endParaRPr lang="en-US" dirty="0"/>
          </a:p>
        </p:txBody>
      </p:sp>
    </p:spTree>
    <p:extLst>
      <p:ext uri="{BB962C8B-B14F-4D97-AF65-F5344CB8AC3E}">
        <p14:creationId xmlns:p14="http://schemas.microsoft.com/office/powerpoint/2010/main" val="4170677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51</a:t>
            </a:fld>
            <a:endParaRPr lang="en-US" dirty="0"/>
          </a:p>
        </p:txBody>
      </p:sp>
    </p:spTree>
    <p:extLst>
      <p:ext uri="{BB962C8B-B14F-4D97-AF65-F5344CB8AC3E}">
        <p14:creationId xmlns:p14="http://schemas.microsoft.com/office/powerpoint/2010/main" val="3121925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52</a:t>
            </a:fld>
            <a:endParaRPr lang="en-US" dirty="0"/>
          </a:p>
        </p:txBody>
      </p:sp>
    </p:spTree>
    <p:extLst>
      <p:ext uri="{BB962C8B-B14F-4D97-AF65-F5344CB8AC3E}">
        <p14:creationId xmlns:p14="http://schemas.microsoft.com/office/powerpoint/2010/main" val="881629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53</a:t>
            </a:fld>
            <a:endParaRPr lang="en-US" dirty="0"/>
          </a:p>
        </p:txBody>
      </p:sp>
    </p:spTree>
    <p:extLst>
      <p:ext uri="{BB962C8B-B14F-4D97-AF65-F5344CB8AC3E}">
        <p14:creationId xmlns:p14="http://schemas.microsoft.com/office/powerpoint/2010/main" val="3934699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54</a:t>
            </a:fld>
            <a:endParaRPr lang="en-US" dirty="0"/>
          </a:p>
        </p:txBody>
      </p:sp>
    </p:spTree>
    <p:extLst>
      <p:ext uri="{BB962C8B-B14F-4D97-AF65-F5344CB8AC3E}">
        <p14:creationId xmlns:p14="http://schemas.microsoft.com/office/powerpoint/2010/main" val="900918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55</a:t>
            </a:fld>
            <a:endParaRPr lang="en-US" dirty="0"/>
          </a:p>
        </p:txBody>
      </p:sp>
    </p:spTree>
    <p:extLst>
      <p:ext uri="{BB962C8B-B14F-4D97-AF65-F5344CB8AC3E}">
        <p14:creationId xmlns:p14="http://schemas.microsoft.com/office/powerpoint/2010/main" val="3149903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56</a:t>
            </a:fld>
            <a:endParaRPr lang="en-US" dirty="0"/>
          </a:p>
        </p:txBody>
      </p:sp>
    </p:spTree>
    <p:extLst>
      <p:ext uri="{BB962C8B-B14F-4D97-AF65-F5344CB8AC3E}">
        <p14:creationId xmlns:p14="http://schemas.microsoft.com/office/powerpoint/2010/main" val="236013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714B247-3EF4-4B92-B384-051E3FA20BBF}" type="slidenum">
              <a:rPr lang="en-US" smtClean="0"/>
              <a:pPr/>
              <a:t>57</a:t>
            </a:fld>
            <a:endParaRPr lang="en-US" dirty="0"/>
          </a:p>
        </p:txBody>
      </p:sp>
    </p:spTree>
    <p:extLst>
      <p:ext uri="{BB962C8B-B14F-4D97-AF65-F5344CB8AC3E}">
        <p14:creationId xmlns:p14="http://schemas.microsoft.com/office/powerpoint/2010/main" val="1712586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58</a:t>
            </a:fld>
            <a:endParaRPr lang="en-US" dirty="0"/>
          </a:p>
        </p:txBody>
      </p:sp>
    </p:spTree>
    <p:extLst>
      <p:ext uri="{BB962C8B-B14F-4D97-AF65-F5344CB8AC3E}">
        <p14:creationId xmlns:p14="http://schemas.microsoft.com/office/powerpoint/2010/main" val="4068067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59</a:t>
            </a:fld>
            <a:endParaRPr lang="en-US" dirty="0"/>
          </a:p>
        </p:txBody>
      </p:sp>
    </p:spTree>
    <p:extLst>
      <p:ext uri="{BB962C8B-B14F-4D97-AF65-F5344CB8AC3E}">
        <p14:creationId xmlns:p14="http://schemas.microsoft.com/office/powerpoint/2010/main" val="134535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6</a:t>
            </a:fld>
            <a:endParaRPr lang="en-US" dirty="0"/>
          </a:p>
        </p:txBody>
      </p:sp>
    </p:spTree>
    <p:extLst>
      <p:ext uri="{BB962C8B-B14F-4D97-AF65-F5344CB8AC3E}">
        <p14:creationId xmlns:p14="http://schemas.microsoft.com/office/powerpoint/2010/main" val="31522056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44042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EA0B-1E63-1224-3528-1EF1B9B7A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F3EF5-1B77-3F07-A934-B6631E5C6F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FDD5C4-5502-B847-858F-DFF924DBC90B}"/>
              </a:ext>
            </a:extLst>
          </p:cNvPr>
          <p:cNvSpPr>
            <a:spLocks noGrp="1"/>
          </p:cNvSpPr>
          <p:nvPr>
            <p:ph type="body" idx="1"/>
          </p:nvPr>
        </p:nvSpPr>
        <p:spPr/>
        <p:txBody>
          <a:bodyPr/>
          <a:lstStyle/>
          <a:p>
            <a:endParaRPr dirty="0"/>
          </a:p>
        </p:txBody>
      </p:sp>
    </p:spTree>
    <p:extLst>
      <p:ext uri="{BB962C8B-B14F-4D97-AF65-F5344CB8AC3E}">
        <p14:creationId xmlns:p14="http://schemas.microsoft.com/office/powerpoint/2010/main" val="27858221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0714B247-3EF4-4B92-B384-051E3FA20BBF}" type="slidenum">
              <a:rPr lang="en-US" smtClean="0"/>
              <a:pPr/>
              <a:t>62</a:t>
            </a:fld>
            <a:endParaRPr lang="en-US" dirty="0"/>
          </a:p>
        </p:txBody>
      </p:sp>
    </p:spTree>
    <p:extLst>
      <p:ext uri="{BB962C8B-B14F-4D97-AF65-F5344CB8AC3E}">
        <p14:creationId xmlns:p14="http://schemas.microsoft.com/office/powerpoint/2010/main" val="37207657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714B247-3EF4-4B92-B384-051E3FA20BBF}" type="slidenum">
              <a:rPr lang="en-US" smtClean="0"/>
              <a:pPr/>
              <a:t>63</a:t>
            </a:fld>
            <a:endParaRPr lang="en-US" dirty="0"/>
          </a:p>
        </p:txBody>
      </p:sp>
    </p:spTree>
    <p:extLst>
      <p:ext uri="{BB962C8B-B14F-4D97-AF65-F5344CB8AC3E}">
        <p14:creationId xmlns:p14="http://schemas.microsoft.com/office/powerpoint/2010/main" val="2120270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64</a:t>
            </a:fld>
            <a:endParaRPr lang="en-US" dirty="0"/>
          </a:p>
        </p:txBody>
      </p:sp>
    </p:spTree>
    <p:extLst>
      <p:ext uri="{BB962C8B-B14F-4D97-AF65-F5344CB8AC3E}">
        <p14:creationId xmlns:p14="http://schemas.microsoft.com/office/powerpoint/2010/main" val="109946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13B5D93E-2273-1A40-9594-B0F117CBDCCC}" type="slidenum">
              <a:rPr lang="en-US" smtClean="0"/>
              <a:t>65</a:t>
            </a:fld>
            <a:endParaRPr lang="en-US" dirty="0"/>
          </a:p>
        </p:txBody>
      </p:sp>
    </p:spTree>
    <p:extLst>
      <p:ext uri="{BB962C8B-B14F-4D97-AF65-F5344CB8AC3E}">
        <p14:creationId xmlns:p14="http://schemas.microsoft.com/office/powerpoint/2010/main" val="1294595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66</a:t>
            </a:fld>
            <a:endParaRPr lang="en-US" dirty="0"/>
          </a:p>
        </p:txBody>
      </p:sp>
    </p:spTree>
    <p:extLst>
      <p:ext uri="{BB962C8B-B14F-4D97-AF65-F5344CB8AC3E}">
        <p14:creationId xmlns:p14="http://schemas.microsoft.com/office/powerpoint/2010/main" val="30283536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67</a:t>
            </a:fld>
            <a:endParaRPr lang="en-US" dirty="0"/>
          </a:p>
        </p:txBody>
      </p:sp>
    </p:spTree>
    <p:extLst>
      <p:ext uri="{BB962C8B-B14F-4D97-AF65-F5344CB8AC3E}">
        <p14:creationId xmlns:p14="http://schemas.microsoft.com/office/powerpoint/2010/main" val="17937276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68</a:t>
            </a:fld>
            <a:endParaRPr lang="en-US" dirty="0"/>
          </a:p>
        </p:txBody>
      </p:sp>
    </p:spTree>
    <p:extLst>
      <p:ext uri="{BB962C8B-B14F-4D97-AF65-F5344CB8AC3E}">
        <p14:creationId xmlns:p14="http://schemas.microsoft.com/office/powerpoint/2010/main" val="16387345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69</a:t>
            </a:fld>
            <a:endParaRPr lang="en-US" dirty="0"/>
          </a:p>
        </p:txBody>
      </p:sp>
    </p:spTree>
    <p:extLst>
      <p:ext uri="{BB962C8B-B14F-4D97-AF65-F5344CB8AC3E}">
        <p14:creationId xmlns:p14="http://schemas.microsoft.com/office/powerpoint/2010/main" val="337730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79622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B5D93E-2273-1A40-9594-B0F117CBDCCC}" type="slidenum">
              <a:rPr lang="en-US" smtClean="0"/>
              <a:t>70</a:t>
            </a:fld>
            <a:endParaRPr lang="en-US" dirty="0"/>
          </a:p>
        </p:txBody>
      </p:sp>
    </p:spTree>
    <p:extLst>
      <p:ext uri="{BB962C8B-B14F-4D97-AF65-F5344CB8AC3E}">
        <p14:creationId xmlns:p14="http://schemas.microsoft.com/office/powerpoint/2010/main" val="3680662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9061-0EDE-C908-D7AD-97EF0AFEF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CD391-2F35-06BE-079B-E594FBB9E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C28CF-1EB9-C1DA-87FF-DECBE0FDD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E98325-124D-4463-1B82-90CD22DEA948}"/>
              </a:ext>
            </a:extLst>
          </p:cNvPr>
          <p:cNvSpPr>
            <a:spLocks noGrp="1"/>
          </p:cNvSpPr>
          <p:nvPr>
            <p:ph type="sldNum" sz="quarter" idx="5"/>
          </p:nvPr>
        </p:nvSpPr>
        <p:spPr/>
        <p:txBody>
          <a:bodyPr/>
          <a:lstStyle/>
          <a:p>
            <a:fld id="{13B5D93E-2273-1A40-9594-B0F117CBDCCC}" type="slidenum">
              <a:rPr lang="en-US" smtClean="0"/>
              <a:t>71</a:t>
            </a:fld>
            <a:endParaRPr lang="en-US" dirty="0"/>
          </a:p>
        </p:txBody>
      </p:sp>
    </p:spTree>
    <p:extLst>
      <p:ext uri="{BB962C8B-B14F-4D97-AF65-F5344CB8AC3E}">
        <p14:creationId xmlns:p14="http://schemas.microsoft.com/office/powerpoint/2010/main" val="20590705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AD7E-F180-BC69-2E29-A01B53AF4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47485-5A2D-4274-827C-32DDE54F4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AE5F4-9D42-F3E2-AFE4-8AF6266041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3F5F05-1EC6-7855-3A9E-6B8E9E0DE715}"/>
              </a:ext>
            </a:extLst>
          </p:cNvPr>
          <p:cNvSpPr>
            <a:spLocks noGrp="1"/>
          </p:cNvSpPr>
          <p:nvPr>
            <p:ph type="sldNum" sz="quarter" idx="5"/>
          </p:nvPr>
        </p:nvSpPr>
        <p:spPr/>
        <p:txBody>
          <a:bodyPr/>
          <a:lstStyle/>
          <a:p>
            <a:fld id="{13B5D93E-2273-1A40-9594-B0F117CBDCCC}" type="slidenum">
              <a:rPr lang="en-US" smtClean="0"/>
              <a:t>72</a:t>
            </a:fld>
            <a:endParaRPr lang="en-US" dirty="0"/>
          </a:p>
        </p:txBody>
      </p:sp>
    </p:spTree>
    <p:extLst>
      <p:ext uri="{BB962C8B-B14F-4D97-AF65-F5344CB8AC3E}">
        <p14:creationId xmlns:p14="http://schemas.microsoft.com/office/powerpoint/2010/main" val="9004258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13B5D93E-2273-1A40-9594-B0F117CBDCCC}" type="slidenum">
              <a:rPr lang="en-US" smtClean="0"/>
              <a:t>73</a:t>
            </a:fld>
            <a:endParaRPr lang="en-US" dirty="0"/>
          </a:p>
        </p:txBody>
      </p:sp>
    </p:spTree>
    <p:extLst>
      <p:ext uri="{BB962C8B-B14F-4D97-AF65-F5344CB8AC3E}">
        <p14:creationId xmlns:p14="http://schemas.microsoft.com/office/powerpoint/2010/main" val="70549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96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14B247-3EF4-4B92-B384-051E3FA20BB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12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extBox 3"/>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dirty="0">
              <a:solidFill>
                <a:schemeClr val="bg1">
                  <a:lumMod val="65000"/>
                </a:schemeClr>
              </a:solidFill>
            </a:endParaRPr>
          </a:p>
        </p:txBody>
      </p:sp>
    </p:spTree>
    <p:extLst>
      <p:ext uri="{BB962C8B-B14F-4D97-AF65-F5344CB8AC3E}">
        <p14:creationId xmlns:p14="http://schemas.microsoft.com/office/powerpoint/2010/main" val="216566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97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43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5477"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2533675"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91969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811" y="217486"/>
            <a:ext cx="10972800" cy="1143000"/>
          </a:xfrm>
        </p:spPr>
        <p:txBody>
          <a:bodyPr/>
          <a:lstStyle/>
          <a:p>
            <a:r>
              <a:rPr lang="en-US"/>
              <a:t>Click to edit Master title style</a:t>
            </a:r>
          </a:p>
        </p:txBody>
      </p:sp>
      <p:sp>
        <p:nvSpPr>
          <p:cNvPr id="3" name="Content Placeholder 2"/>
          <p:cNvSpPr>
            <a:spLocks noGrp="1"/>
          </p:cNvSpPr>
          <p:nvPr>
            <p:ph idx="1"/>
          </p:nvPr>
        </p:nvSpPr>
        <p:spPr>
          <a:xfrm>
            <a:off x="1935061" y="1600201"/>
            <a:ext cx="1004441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95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3CA4-80FE-ADD5-6CAF-5AAFD04ED0A4}"/>
              </a:ext>
            </a:extLst>
          </p:cNvPr>
          <p:cNvSpPr>
            <a:spLocks noGrp="1"/>
          </p:cNvSpPr>
          <p:nvPr>
            <p:ph type="ctrTitle"/>
          </p:nvPr>
        </p:nvSpPr>
        <p:spPr>
          <a:xfrm>
            <a:off x="690879" y="1584960"/>
            <a:ext cx="9323275" cy="2280602"/>
          </a:xfrm>
        </p:spPr>
        <p:txBody>
          <a:bodyPr anchor="b">
            <a:normAutofit/>
          </a:bodyPr>
          <a:lstStyle>
            <a:lvl1pPr algn="l">
              <a:defRPr sz="4400">
                <a:solidFill>
                  <a:srgbClr val="002060"/>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8F4058-1050-8101-9A84-45ED0AFFF2D4}"/>
              </a:ext>
            </a:extLst>
          </p:cNvPr>
          <p:cNvSpPr>
            <a:spLocks noGrp="1"/>
          </p:cNvSpPr>
          <p:nvPr>
            <p:ph type="subTitle" idx="1"/>
          </p:nvPr>
        </p:nvSpPr>
        <p:spPr>
          <a:xfrm>
            <a:off x="690879" y="3957638"/>
            <a:ext cx="9323275"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40E07159-6FC4-422C-8489-194D33DEA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1F4ED-E943-6B17-195B-65867288692A}"/>
              </a:ext>
            </a:extLst>
          </p:cNvPr>
          <p:cNvSpPr>
            <a:spLocks noGrp="1"/>
          </p:cNvSpPr>
          <p:nvPr>
            <p:ph type="sldNum" sz="quarter" idx="12"/>
          </p:nvPr>
        </p:nvSpPr>
        <p:spPr/>
        <p:txBody>
          <a:bodyPr/>
          <a:lstStyle>
            <a:lvl1pPr>
              <a:defRPr sz="1400"/>
            </a:lvl1pPr>
          </a:lstStyle>
          <a:p>
            <a:fld id="{A4EB6226-725C-4143-B24A-A9EFA37342F2}" type="slidenum">
              <a:rPr lang="en-US" smtClean="0"/>
              <a:pPr/>
              <a:t>‹#›</a:t>
            </a:fld>
            <a:endParaRPr lang="en-US" dirty="0"/>
          </a:p>
        </p:txBody>
      </p:sp>
      <p:sp>
        <p:nvSpPr>
          <p:cNvPr id="4" name="TextBox 3">
            <a:extLst>
              <a:ext uri="{FF2B5EF4-FFF2-40B4-BE49-F238E27FC236}">
                <a16:creationId xmlns:a16="http://schemas.microsoft.com/office/drawing/2014/main" id="{F0336DBF-5291-5C1E-0B01-AC78F10B4EDD}"/>
              </a:ext>
            </a:extLst>
          </p:cNvPr>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dirty="0">
              <a:solidFill>
                <a:schemeClr val="bg1">
                  <a:lumMod val="65000"/>
                </a:schemeClr>
              </a:solidFill>
            </a:endParaRPr>
          </a:p>
        </p:txBody>
      </p:sp>
    </p:spTree>
    <p:extLst>
      <p:ext uri="{BB962C8B-B14F-4D97-AF65-F5344CB8AC3E}">
        <p14:creationId xmlns:p14="http://schemas.microsoft.com/office/powerpoint/2010/main" val="3373028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76B8-985D-571D-30AC-9F51810B4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1A91D-8F79-0C74-27C1-CCEEFB2C73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4EA450-5E06-FC2D-7865-E59B0E33F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CE5BF-DA77-B388-0E75-B57BD5604D04}"/>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695893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B843-3486-C662-D43B-05C90586D903}"/>
              </a:ext>
            </a:extLst>
          </p:cNvPr>
          <p:cNvSpPr>
            <a:spLocks noGrp="1"/>
          </p:cNvSpPr>
          <p:nvPr>
            <p:ph type="title"/>
          </p:nvPr>
        </p:nvSpPr>
        <p:spPr>
          <a:xfrm>
            <a:off x="831849" y="1981200"/>
            <a:ext cx="8902085" cy="2581275"/>
          </a:xfrm>
        </p:spPr>
        <p:txBody>
          <a:bodyPr anchor="b">
            <a:normAutofit/>
          </a:bodyPr>
          <a:lstStyle>
            <a:lvl1pPr>
              <a:defRPr sz="4000" b="1" cap="all" baseline="0"/>
            </a:lvl1pPr>
          </a:lstStyle>
          <a:p>
            <a:r>
              <a:rPr lang="en-US"/>
              <a:t>Click to edit Master title style</a:t>
            </a:r>
          </a:p>
        </p:txBody>
      </p:sp>
      <p:sp>
        <p:nvSpPr>
          <p:cNvPr id="3" name="Text Placeholder 2">
            <a:extLst>
              <a:ext uri="{FF2B5EF4-FFF2-40B4-BE49-F238E27FC236}">
                <a16:creationId xmlns:a16="http://schemas.microsoft.com/office/drawing/2014/main" id="{FD0B129A-88DF-D83A-B086-3143C9DDBE75}"/>
              </a:ext>
            </a:extLst>
          </p:cNvPr>
          <p:cNvSpPr>
            <a:spLocks noGrp="1"/>
          </p:cNvSpPr>
          <p:nvPr>
            <p:ph type="body" idx="1"/>
          </p:nvPr>
        </p:nvSpPr>
        <p:spPr>
          <a:xfrm>
            <a:off x="831849" y="4589463"/>
            <a:ext cx="8902085" cy="835977"/>
          </a:xfrm>
        </p:spPr>
        <p:txBody>
          <a:bodyPr/>
          <a:lstStyle>
            <a:lvl1pPr marL="0" indent="0">
              <a:buNone/>
              <a:defRPr sz="2400">
                <a:solidFill>
                  <a:schemeClr val="tx1">
                    <a:lumMod val="75000"/>
                    <a:lumOff val="2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DD90C04-2CA7-6F0F-E4B4-AA0D0F85334F}"/>
              </a:ext>
            </a:extLst>
          </p:cNvPr>
          <p:cNvSpPr>
            <a:spLocks noGrp="1"/>
          </p:cNvSpPr>
          <p:nvPr>
            <p:ph type="ftr" sz="quarter" idx="11"/>
          </p:nvPr>
        </p:nvSpPr>
        <p:spPr>
          <a:xfrm>
            <a:off x="2489200" y="6356350"/>
            <a:ext cx="6409140" cy="365125"/>
          </a:xfrm>
        </p:spPr>
        <p:txBody>
          <a:bodyPr/>
          <a:lstStyle/>
          <a:p>
            <a:endParaRPr lang="en-US"/>
          </a:p>
        </p:txBody>
      </p:sp>
      <p:sp>
        <p:nvSpPr>
          <p:cNvPr id="6" name="Slide Number Placeholder 5">
            <a:extLst>
              <a:ext uri="{FF2B5EF4-FFF2-40B4-BE49-F238E27FC236}">
                <a16:creationId xmlns:a16="http://schemas.microsoft.com/office/drawing/2014/main" id="{17E9217C-15B4-9EFF-23B1-7175E70D2481}"/>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862863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53DA-AA28-A7E3-9882-E908DAD6A3AB}"/>
              </a:ext>
            </a:extLst>
          </p:cNvPr>
          <p:cNvSpPr>
            <a:spLocks noGrp="1"/>
          </p:cNvSpPr>
          <p:nvPr>
            <p:ph type="title"/>
          </p:nvPr>
        </p:nvSpPr>
        <p:spPr>
          <a:xfrm>
            <a:off x="736599" y="680720"/>
            <a:ext cx="10885130" cy="10302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E80F90B-AD55-AA67-DE50-E310A44E8512}"/>
              </a:ext>
            </a:extLst>
          </p:cNvPr>
          <p:cNvSpPr>
            <a:spLocks noGrp="1"/>
          </p:cNvSpPr>
          <p:nvPr>
            <p:ph sz="half" idx="1"/>
          </p:nvPr>
        </p:nvSpPr>
        <p:spPr>
          <a:xfrm>
            <a:off x="736599" y="1846262"/>
            <a:ext cx="5279923" cy="401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52AAC-B3B9-9758-97BF-D426DCD85E82}"/>
              </a:ext>
            </a:extLst>
          </p:cNvPr>
          <p:cNvSpPr>
            <a:spLocks noGrp="1"/>
          </p:cNvSpPr>
          <p:nvPr>
            <p:ph sz="half" idx="2"/>
          </p:nvPr>
        </p:nvSpPr>
        <p:spPr>
          <a:xfrm>
            <a:off x="6341806" y="1846262"/>
            <a:ext cx="5279923" cy="4016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76E966B-AA36-6AAF-B8E1-47DB4CB6E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BA1F6-F65A-6D82-ABE2-2D483815AA1B}"/>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964938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9298-87CB-2739-62CF-74EF80F47816}"/>
              </a:ext>
            </a:extLst>
          </p:cNvPr>
          <p:cNvSpPr>
            <a:spLocks noGrp="1"/>
          </p:cNvSpPr>
          <p:nvPr>
            <p:ph type="title"/>
          </p:nvPr>
        </p:nvSpPr>
        <p:spPr>
          <a:xfrm>
            <a:off x="721359" y="701040"/>
            <a:ext cx="10900369" cy="9896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3B687-1FDB-7BF1-4A56-531FFD568203}"/>
              </a:ext>
            </a:extLst>
          </p:cNvPr>
          <p:cNvSpPr>
            <a:spLocks noGrp="1"/>
          </p:cNvSpPr>
          <p:nvPr>
            <p:ph type="body" idx="1"/>
          </p:nvPr>
        </p:nvSpPr>
        <p:spPr>
          <a:xfrm>
            <a:off x="721361" y="1690687"/>
            <a:ext cx="5220928" cy="7575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C43DE-C315-9591-7A10-A85156DFEB22}"/>
              </a:ext>
            </a:extLst>
          </p:cNvPr>
          <p:cNvSpPr>
            <a:spLocks noGrp="1"/>
          </p:cNvSpPr>
          <p:nvPr>
            <p:ph sz="half" idx="2"/>
          </p:nvPr>
        </p:nvSpPr>
        <p:spPr>
          <a:xfrm>
            <a:off x="721361" y="2514599"/>
            <a:ext cx="5220928" cy="338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60CC0D-5495-1F6E-DD14-F3FBD9203BD9}"/>
              </a:ext>
            </a:extLst>
          </p:cNvPr>
          <p:cNvSpPr>
            <a:spLocks noGrp="1"/>
          </p:cNvSpPr>
          <p:nvPr>
            <p:ph type="body" sz="quarter" idx="3"/>
          </p:nvPr>
        </p:nvSpPr>
        <p:spPr>
          <a:xfrm>
            <a:off x="6400800" y="1690687"/>
            <a:ext cx="5220928" cy="7575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98AE8E-6DF4-3524-A29F-B187C074E3F7}"/>
              </a:ext>
            </a:extLst>
          </p:cNvPr>
          <p:cNvSpPr>
            <a:spLocks noGrp="1"/>
          </p:cNvSpPr>
          <p:nvPr>
            <p:ph sz="quarter" idx="4"/>
          </p:nvPr>
        </p:nvSpPr>
        <p:spPr>
          <a:xfrm>
            <a:off x="6400800" y="2514599"/>
            <a:ext cx="5220928" cy="338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991606B-58FF-05F4-F667-23F64F06CF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3E047C-4580-8F58-D831-90EFECCDE1BC}"/>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66677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FE6F-98C8-F102-26BC-06581EDEF28C}"/>
              </a:ext>
            </a:extLst>
          </p:cNvPr>
          <p:cNvSpPr>
            <a:spLocks noGrp="1"/>
          </p:cNvSpPr>
          <p:nvPr>
            <p:ph type="title"/>
          </p:nvPr>
        </p:nvSpPr>
        <p:spPr>
          <a:xfrm>
            <a:off x="736600" y="680720"/>
            <a:ext cx="10140666" cy="103028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7B4EDA4F-60CB-791F-9DB0-A5463A8DE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FF802A-E5C9-3A3B-EFF4-A9094372D907}"/>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78656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811" y="217486"/>
            <a:ext cx="10972800" cy="1143000"/>
          </a:xfrm>
        </p:spPr>
        <p:txBody>
          <a:bodyPr/>
          <a:lstStyle/>
          <a:p>
            <a:r>
              <a:rPr lang="en-US"/>
              <a:t>Click to edit Master title style</a:t>
            </a:r>
          </a:p>
        </p:txBody>
      </p:sp>
      <p:sp>
        <p:nvSpPr>
          <p:cNvPr id="3" name="Content Placeholder 2"/>
          <p:cNvSpPr>
            <a:spLocks noGrp="1"/>
          </p:cNvSpPr>
          <p:nvPr>
            <p:ph idx="1"/>
          </p:nvPr>
        </p:nvSpPr>
        <p:spPr>
          <a:xfrm>
            <a:off x="1935061" y="1600201"/>
            <a:ext cx="1004441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79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16BA13-3659-AE37-466C-3FEAA18D6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93651-CF5F-01D9-390C-7C07720EF3F6}"/>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982725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6692-368F-F519-B25B-8A0033105256}"/>
              </a:ext>
            </a:extLst>
          </p:cNvPr>
          <p:cNvSpPr>
            <a:spLocks noGrp="1"/>
          </p:cNvSpPr>
          <p:nvPr>
            <p:ph type="title"/>
          </p:nvPr>
        </p:nvSpPr>
        <p:spPr>
          <a:xfrm>
            <a:off x="839789" y="670560"/>
            <a:ext cx="3835450" cy="138684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7F500D-C97B-A008-29CD-95CDDA3542AD}"/>
              </a:ext>
            </a:extLst>
          </p:cNvPr>
          <p:cNvSpPr>
            <a:spLocks noGrp="1"/>
          </p:cNvSpPr>
          <p:nvPr>
            <p:ph idx="1"/>
          </p:nvPr>
        </p:nvSpPr>
        <p:spPr>
          <a:xfrm>
            <a:off x="4807974" y="670560"/>
            <a:ext cx="6817126" cy="51984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B2D3A-5211-A632-81F4-065F2AE92109}"/>
              </a:ext>
            </a:extLst>
          </p:cNvPr>
          <p:cNvSpPr>
            <a:spLocks noGrp="1"/>
          </p:cNvSpPr>
          <p:nvPr>
            <p:ph type="body" sz="half" idx="2"/>
          </p:nvPr>
        </p:nvSpPr>
        <p:spPr>
          <a:xfrm>
            <a:off x="839789" y="2057400"/>
            <a:ext cx="38354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A2F8CC1-DF09-8043-2848-9702F135E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03D00-9D5A-9032-6DD7-838567A7D1DA}"/>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71917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8A3-766E-FA5E-86DA-29A6EE3A6439}"/>
              </a:ext>
            </a:extLst>
          </p:cNvPr>
          <p:cNvSpPr>
            <a:spLocks noGrp="1"/>
          </p:cNvSpPr>
          <p:nvPr>
            <p:ph type="title"/>
          </p:nvPr>
        </p:nvSpPr>
        <p:spPr>
          <a:xfrm>
            <a:off x="839789" y="680720"/>
            <a:ext cx="3630612" cy="137668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C85626-7A3D-08C7-5334-D4EEBFFB4C15}"/>
              </a:ext>
            </a:extLst>
          </p:cNvPr>
          <p:cNvSpPr>
            <a:spLocks noGrp="1"/>
          </p:cNvSpPr>
          <p:nvPr>
            <p:ph type="pic" idx="1"/>
          </p:nvPr>
        </p:nvSpPr>
        <p:spPr>
          <a:xfrm>
            <a:off x="4635501" y="680721"/>
            <a:ext cx="6971480" cy="518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2893482-5936-517F-F950-9C24A0F34190}"/>
              </a:ext>
            </a:extLst>
          </p:cNvPr>
          <p:cNvSpPr>
            <a:spLocks noGrp="1"/>
          </p:cNvSpPr>
          <p:nvPr>
            <p:ph type="body" sz="half" idx="2"/>
          </p:nvPr>
        </p:nvSpPr>
        <p:spPr>
          <a:xfrm>
            <a:off x="839789" y="2057400"/>
            <a:ext cx="36306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BC280BB-73E8-33FE-DE6F-13C63F79E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70668-3E6F-F904-DDF5-59B1FF724CD2}"/>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425396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89FB-D517-208F-60C2-DAA48BDA4B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23CB9-D40F-1E5B-1CBF-73FC85D5C1C9}"/>
              </a:ext>
            </a:extLst>
          </p:cNvPr>
          <p:cNvSpPr>
            <a:spLocks noGrp="1"/>
          </p:cNvSpPr>
          <p:nvPr>
            <p:ph type="body" orient="vert" idx="1"/>
          </p:nvPr>
        </p:nvSpPr>
        <p:spPr>
          <a:xfrm>
            <a:off x="736599" y="1825625"/>
            <a:ext cx="10855633" cy="40265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EF504F5-AB66-0C09-4B35-7B895C6CF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5F44A-869B-226F-BDE8-205F3046B68A}"/>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3154657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6D5D8-854C-B80B-D501-58B3110B9EB8}"/>
              </a:ext>
            </a:extLst>
          </p:cNvPr>
          <p:cNvSpPr>
            <a:spLocks noGrp="1"/>
          </p:cNvSpPr>
          <p:nvPr>
            <p:ph type="title" orient="vert"/>
          </p:nvPr>
        </p:nvSpPr>
        <p:spPr>
          <a:xfrm>
            <a:off x="9969149" y="671114"/>
            <a:ext cx="1628140" cy="51998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5E9A8D-E7C8-1EC7-1B7C-159655FFB95B}"/>
              </a:ext>
            </a:extLst>
          </p:cNvPr>
          <p:cNvSpPr>
            <a:spLocks noGrp="1"/>
          </p:cNvSpPr>
          <p:nvPr>
            <p:ph type="body" orient="vert" idx="1"/>
          </p:nvPr>
        </p:nvSpPr>
        <p:spPr>
          <a:xfrm>
            <a:off x="865497" y="671113"/>
            <a:ext cx="8986426" cy="55058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AAD7A8-B819-A70A-7881-C1857E322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B8A6F-7F67-C079-BDE9-8628F74570A1}"/>
              </a:ext>
            </a:extLst>
          </p:cNvPr>
          <p:cNvSpPr>
            <a:spLocks noGrp="1"/>
          </p:cNvSpPr>
          <p:nvPr>
            <p:ph type="sldNum" sz="quarter" idx="12"/>
          </p:nvPr>
        </p:nvSpPr>
        <p:spPr/>
        <p:txBody>
          <a:bodyPr/>
          <a:lstStyle/>
          <a:p>
            <a:fld id="{A4EB6226-725C-4143-B24A-A9EFA37342F2}" type="slidenum">
              <a:rPr lang="en-US" smtClean="0"/>
              <a:t>‹#›</a:t>
            </a:fld>
            <a:endParaRPr lang="en-US"/>
          </a:p>
        </p:txBody>
      </p:sp>
    </p:spTree>
    <p:extLst>
      <p:ext uri="{BB962C8B-B14F-4D97-AF65-F5344CB8AC3E}">
        <p14:creationId xmlns:p14="http://schemas.microsoft.com/office/powerpoint/2010/main" val="204638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629"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125906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589"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68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776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19423" y="150994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423" y="2191653"/>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70302" y="150994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73622" y="22000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163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2265" y="260350"/>
            <a:ext cx="10972800" cy="1143000"/>
          </a:xfrm>
        </p:spPr>
        <p:txBody>
          <a:bodyPr/>
          <a:lstStyle/>
          <a:p>
            <a:r>
              <a:rPr lang="en-US"/>
              <a:t>Click to edit Master title style</a:t>
            </a:r>
          </a:p>
        </p:txBody>
      </p:sp>
    </p:spTree>
    <p:extLst>
      <p:ext uri="{BB962C8B-B14F-4D97-AF65-F5344CB8AC3E}">
        <p14:creationId xmlns:p14="http://schemas.microsoft.com/office/powerpoint/2010/main" val="92046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54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090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578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dirty="0">
              <a:solidFill>
                <a:schemeClr val="bg1">
                  <a:lumMod val="65000"/>
                </a:schemeClr>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16125933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1" y="0"/>
            <a:ext cx="12187772" cy="6926580"/>
          </a:xfrm>
          <a:prstGeom prst="rect">
            <a:avLst/>
          </a:prstGeom>
        </p:spPr>
      </p:pic>
      <p:sp>
        <p:nvSpPr>
          <p:cNvPr id="2" name="Title Placeholder 1"/>
          <p:cNvSpPr>
            <a:spLocks noGrp="1"/>
          </p:cNvSpPr>
          <p:nvPr>
            <p:ph type="title"/>
          </p:nvPr>
        </p:nvSpPr>
        <p:spPr>
          <a:xfrm>
            <a:off x="1217996"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24626" y="1632185"/>
            <a:ext cx="975930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2811686952"/>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81554-25E9-C86F-D5B5-9B215E356E9C}"/>
              </a:ext>
            </a:extLst>
          </p:cNvPr>
          <p:cNvSpPr>
            <a:spLocks noGrp="1"/>
          </p:cNvSpPr>
          <p:nvPr>
            <p:ph type="title"/>
          </p:nvPr>
        </p:nvSpPr>
        <p:spPr>
          <a:xfrm>
            <a:off x="736599" y="680720"/>
            <a:ext cx="10855633" cy="10302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B9715-1ECE-5566-5731-B0DE4CDD4DF3}"/>
              </a:ext>
            </a:extLst>
          </p:cNvPr>
          <p:cNvSpPr>
            <a:spLocks noGrp="1"/>
          </p:cNvSpPr>
          <p:nvPr>
            <p:ph type="body" idx="1"/>
          </p:nvPr>
        </p:nvSpPr>
        <p:spPr>
          <a:xfrm>
            <a:off x="736598" y="1825625"/>
            <a:ext cx="10855633" cy="4067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4EDCC5-3885-C7B3-B925-CAC3791559E1}"/>
              </a:ext>
            </a:extLst>
          </p:cNvPr>
          <p:cNvSpPr>
            <a:spLocks noGrp="1"/>
          </p:cNvSpPr>
          <p:nvPr>
            <p:ph type="ftr" sz="quarter" idx="3"/>
          </p:nvPr>
        </p:nvSpPr>
        <p:spPr>
          <a:xfrm>
            <a:off x="1637731" y="6356350"/>
            <a:ext cx="7260609"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245CD3-3F71-7C3E-D9E0-AA415EE109DF}"/>
              </a:ext>
            </a:extLst>
          </p:cNvPr>
          <p:cNvSpPr>
            <a:spLocks noGrp="1"/>
          </p:cNvSpPr>
          <p:nvPr>
            <p:ph type="sldNum" sz="quarter" idx="4"/>
          </p:nvPr>
        </p:nvSpPr>
        <p:spPr>
          <a:xfrm>
            <a:off x="386687" y="6356350"/>
            <a:ext cx="478809" cy="365125"/>
          </a:xfrm>
          <a:prstGeom prst="rect">
            <a:avLst/>
          </a:prstGeom>
        </p:spPr>
        <p:txBody>
          <a:bodyPr vert="horz" lIns="91440" tIns="45720" rIns="91440" bIns="45720" rtlCol="0" anchor="ctr"/>
          <a:lstStyle>
            <a:lvl1pPr algn="r">
              <a:defRPr sz="1200">
                <a:solidFill>
                  <a:schemeClr val="bg1"/>
                </a:solidFill>
              </a:defRPr>
            </a:lvl1pPr>
          </a:lstStyle>
          <a:p>
            <a:fld id="{A4EB6226-725C-4143-B24A-A9EFA37342F2}" type="slidenum">
              <a:rPr lang="en-US" smtClean="0"/>
              <a:pPr/>
              <a:t>‹#›</a:t>
            </a:fld>
            <a:endParaRPr lang="en-US"/>
          </a:p>
        </p:txBody>
      </p:sp>
      <p:sp>
        <p:nvSpPr>
          <p:cNvPr id="4" name="TextBox 3">
            <a:extLst>
              <a:ext uri="{FF2B5EF4-FFF2-40B4-BE49-F238E27FC236}">
                <a16:creationId xmlns:a16="http://schemas.microsoft.com/office/drawing/2014/main" id="{AF289B0B-4656-2E92-6AFC-F27319365CE3}"/>
              </a:ext>
            </a:extLst>
          </p:cNvPr>
          <p:cNvSpPr txBox="1"/>
          <p:nvPr userDrawn="1"/>
        </p:nvSpPr>
        <p:spPr>
          <a:xfrm>
            <a:off x="4927600" y="6347342"/>
            <a:ext cx="28956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endParaRPr lang="en-US" sz="1400" dirty="0">
              <a:solidFill>
                <a:schemeClr val="bg1">
                  <a:lumMod val="65000"/>
                </a:schemeClr>
              </a:solidFill>
            </a:endParaRPr>
          </a:p>
        </p:txBody>
      </p:sp>
      <p:pic>
        <p:nvPicPr>
          <p:cNvPr id="7" name="Picture 6">
            <a:extLst>
              <a:ext uri="{FF2B5EF4-FFF2-40B4-BE49-F238E27FC236}">
                <a16:creationId xmlns:a16="http://schemas.microsoft.com/office/drawing/2014/main" id="{A9966886-1FCC-9B15-0AA9-B33349A4D5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60712" y="6035040"/>
            <a:ext cx="1673094" cy="685800"/>
          </a:xfrm>
          <a:prstGeom prst="rect">
            <a:avLst/>
          </a:prstGeom>
        </p:spPr>
      </p:pic>
    </p:spTree>
    <p:extLst>
      <p:ext uri="{BB962C8B-B14F-4D97-AF65-F5344CB8AC3E}">
        <p14:creationId xmlns:p14="http://schemas.microsoft.com/office/powerpoint/2010/main" val="3186517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0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vimeo.com/181819504?fl=pl&amp;fe=cm"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Dynamic Learning Maps® (DLM®)&#10;Spring 2023 Assessments for District of Columbia LEAs"/>
          <p:cNvSpPr>
            <a:spLocks noGrp="1"/>
          </p:cNvSpPr>
          <p:nvPr>
            <p:ph type="ctrTitle"/>
          </p:nvPr>
        </p:nvSpPr>
        <p:spPr/>
        <p:txBody>
          <a:bodyPr>
            <a:normAutofit/>
          </a:bodyPr>
          <a:lstStyle/>
          <a:p>
            <a:r>
              <a:rPr lang="en-US" dirty="0"/>
              <a:t>Dynamic Learning Maps</a:t>
            </a:r>
            <a:r>
              <a:rPr lang="en-US" baseline="30000" dirty="0"/>
              <a:t>®</a:t>
            </a:r>
            <a:r>
              <a:rPr lang="en-US" dirty="0"/>
              <a:t> (DLM</a:t>
            </a:r>
            <a:r>
              <a:rPr lang="en-US" baseline="30000" dirty="0"/>
              <a:t>®</a:t>
            </a:r>
            <a:r>
              <a:rPr lang="en-US" dirty="0"/>
              <a:t>)</a:t>
            </a:r>
            <a:br>
              <a:rPr lang="en-US" dirty="0"/>
            </a:br>
            <a:r>
              <a:rPr lang="en-US" dirty="0"/>
              <a:t>Spring 2026 Assessments for District of Columbia Test Coordinators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6014" y="440545"/>
            <a:ext cx="1134277" cy="1512369"/>
          </a:xfrm>
          <a:prstGeom prst="rect">
            <a:avLst/>
          </a:prstGeom>
          <a:effectLst>
            <a:softEdge rad="190500"/>
          </a:effectLst>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9664" y="417728"/>
            <a:ext cx="1984678" cy="1488509"/>
          </a:xfrm>
          <a:prstGeom prst="rect">
            <a:avLst/>
          </a:prstGeom>
          <a:effectLst>
            <a:softEdge rad="190500"/>
          </a:effectLst>
        </p:spPr>
      </p:pic>
      <p:pic>
        <p:nvPicPr>
          <p:cNvPr id="6" name="Content Placeholder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565633" y="426806"/>
            <a:ext cx="2592533" cy="1490962"/>
          </a:xfrm>
          <a:prstGeom prst="rect">
            <a:avLst/>
          </a:prstGeom>
          <a:effectLst>
            <a:softEdge rad="190500"/>
          </a:effectLst>
        </p:spPr>
      </p:pic>
      <p:pic>
        <p:nvPicPr>
          <p:cNvPr id="7" name="Content Placeholder 5">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030010" y="437692"/>
            <a:ext cx="2677538" cy="1539848"/>
          </a:xfrm>
          <a:prstGeom prst="rect">
            <a:avLst/>
          </a:prstGeom>
          <a:effectLst>
            <a:softEdge rad="190500"/>
          </a:effectLst>
        </p:spPr>
      </p:pic>
      <p:sp>
        <p:nvSpPr>
          <p:cNvPr id="11" name="TextBox 10" descr="© 2026 Accessible Teaching, Learning, and Assessment Systems (ATLAS), the University of Kansas&#10;"/>
          <p:cNvSpPr txBox="1"/>
          <p:nvPr/>
        </p:nvSpPr>
        <p:spPr>
          <a:xfrm>
            <a:off x="3201006" y="5638800"/>
            <a:ext cx="6335545" cy="584775"/>
          </a:xfrm>
          <a:prstGeom prst="rect">
            <a:avLst/>
          </a:prstGeom>
          <a:noFill/>
        </p:spPr>
        <p:txBody>
          <a:bodyPr wrap="square" rtlCol="0">
            <a:spAutoFit/>
          </a:bodyPr>
          <a:lstStyle/>
          <a:p>
            <a:pPr algn="ctr"/>
            <a:r>
              <a:rPr lang="en-US" sz="1600" dirty="0"/>
              <a:t>© 2026 Accessible Teaching, Learning, and Assessment Systems (ATLAS), the University of Kansas</a:t>
            </a:r>
          </a:p>
        </p:txBody>
      </p:sp>
    </p:spTree>
    <p:extLst>
      <p:ext uri="{BB962C8B-B14F-4D97-AF65-F5344CB8AC3E}">
        <p14:creationId xmlns:p14="http://schemas.microsoft.com/office/powerpoint/2010/main" val="184790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05A2-5986-2A61-B3C9-111B199C1745}"/>
              </a:ext>
            </a:extLst>
          </p:cNvPr>
          <p:cNvSpPr>
            <a:spLocks noGrp="1"/>
          </p:cNvSpPr>
          <p:nvPr>
            <p:ph type="title"/>
          </p:nvPr>
        </p:nvSpPr>
        <p:spPr/>
        <p:txBody>
          <a:bodyPr/>
          <a:lstStyle/>
          <a:p>
            <a:r>
              <a:rPr lang="en-US" dirty="0"/>
              <a:t>Educator Portal Home Page Update</a:t>
            </a:r>
          </a:p>
        </p:txBody>
      </p:sp>
      <p:pic>
        <p:nvPicPr>
          <p:cNvPr id="4" name="Content Placeholder 3" descr="A screenshot of the updated Educator Portal home screen.">
            <a:extLst>
              <a:ext uri="{FF2B5EF4-FFF2-40B4-BE49-F238E27FC236}">
                <a16:creationId xmlns:a16="http://schemas.microsoft.com/office/drawing/2014/main" id="{B82CBC2B-61F8-76AE-CAD9-53D4E7444614}"/>
              </a:ext>
            </a:extLst>
          </p:cNvPr>
          <p:cNvPicPr>
            <a:picLocks noGrp="1" noChangeAspect="1"/>
          </p:cNvPicPr>
          <p:nvPr>
            <p:ph idx="1"/>
          </p:nvPr>
        </p:nvPicPr>
        <p:blipFill>
          <a:blip r:embed="rId3"/>
          <a:stretch/>
        </p:blipFill>
        <p:spPr>
          <a:xfrm>
            <a:off x="736600" y="2209817"/>
            <a:ext cx="10855325" cy="3298791"/>
          </a:xfrm>
          <a:prstGeom prst="rect">
            <a:avLst/>
          </a:prstGeom>
        </p:spPr>
      </p:pic>
    </p:spTree>
    <p:extLst>
      <p:ext uri="{BB962C8B-B14F-4D97-AF65-F5344CB8AC3E}">
        <p14:creationId xmlns:p14="http://schemas.microsoft.com/office/powerpoint/2010/main" val="150199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89E0-C2E6-7514-3031-41BA6C2733A0}"/>
              </a:ext>
            </a:extLst>
          </p:cNvPr>
          <p:cNvSpPr>
            <a:spLocks noGrp="1"/>
          </p:cNvSpPr>
          <p:nvPr>
            <p:ph type="title"/>
          </p:nvPr>
        </p:nvSpPr>
        <p:spPr>
          <a:xfrm>
            <a:off x="736599" y="966470"/>
            <a:ext cx="10885130" cy="1030288"/>
          </a:xfrm>
        </p:spPr>
        <p:txBody>
          <a:bodyPr>
            <a:noAutofit/>
          </a:bodyPr>
          <a:lstStyle/>
          <a:p>
            <a:pPr algn="l"/>
            <a:r>
              <a:rPr lang="en-US" dirty="0"/>
              <a:t>New Value Added to Comprehensive Race in Student Enrollment</a:t>
            </a:r>
          </a:p>
        </p:txBody>
      </p:sp>
      <p:sp>
        <p:nvSpPr>
          <p:cNvPr id="4" name="Content Placeholder 3">
            <a:extLst>
              <a:ext uri="{FF2B5EF4-FFF2-40B4-BE49-F238E27FC236}">
                <a16:creationId xmlns:a16="http://schemas.microsoft.com/office/drawing/2014/main" id="{0C5E2698-3CA8-8304-7282-FA492CC0B5D8}"/>
              </a:ext>
            </a:extLst>
          </p:cNvPr>
          <p:cNvSpPr>
            <a:spLocks noGrp="1"/>
          </p:cNvSpPr>
          <p:nvPr>
            <p:ph sz="half" idx="1"/>
          </p:nvPr>
        </p:nvSpPr>
        <p:spPr>
          <a:xfrm>
            <a:off x="736599" y="2343150"/>
            <a:ext cx="5279923" cy="3519170"/>
          </a:xfrm>
        </p:spPr>
        <p:txBody>
          <a:bodyPr/>
          <a:lstStyle/>
          <a:p>
            <a:r>
              <a:rPr lang="en-US" dirty="0"/>
              <a:t>The following value has been added to the Comprehensive Race options in student enrollment:</a:t>
            </a:r>
          </a:p>
          <a:p>
            <a:pPr lvl="1"/>
            <a:r>
              <a:rPr lang="en-US" dirty="0"/>
              <a:t>10 = Middle Eastern or North African</a:t>
            </a:r>
          </a:p>
        </p:txBody>
      </p:sp>
      <p:pic>
        <p:nvPicPr>
          <p:cNvPr id="6" name="Content Placeholder 5" descr="A screenshot of the comprehensive race field.">
            <a:extLst>
              <a:ext uri="{FF2B5EF4-FFF2-40B4-BE49-F238E27FC236}">
                <a16:creationId xmlns:a16="http://schemas.microsoft.com/office/drawing/2014/main" id="{17561F9A-5FB5-BC2C-4629-6E61D341E4CE}"/>
              </a:ext>
            </a:extLst>
          </p:cNvPr>
          <p:cNvPicPr>
            <a:picLocks noGrp="1" noChangeAspect="1"/>
          </p:cNvPicPr>
          <p:nvPr>
            <p:ph sz="half" idx="2"/>
          </p:nvPr>
        </p:nvPicPr>
        <p:blipFill>
          <a:blip r:embed="rId3"/>
          <a:stretch>
            <a:fillRect/>
          </a:stretch>
        </p:blipFill>
        <p:spPr>
          <a:xfrm>
            <a:off x="7209790" y="1846263"/>
            <a:ext cx="3544571" cy="4016375"/>
          </a:xfrm>
          <a:prstGeom prst="rect">
            <a:avLst/>
          </a:prstGeom>
          <a:ln w="3175">
            <a:solidFill>
              <a:schemeClr val="tx1"/>
            </a:solidFill>
          </a:ln>
        </p:spPr>
      </p:pic>
    </p:spTree>
    <p:extLst>
      <p:ext uri="{BB962C8B-B14F-4D97-AF65-F5344CB8AC3E}">
        <p14:creationId xmlns:p14="http://schemas.microsoft.com/office/powerpoint/2010/main" val="261440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1D1A-0F63-0E5B-51AA-4D9D20B94E5A}"/>
              </a:ext>
            </a:extLst>
          </p:cNvPr>
          <p:cNvSpPr>
            <a:spLocks noGrp="1"/>
          </p:cNvSpPr>
          <p:nvPr>
            <p:ph type="title"/>
          </p:nvPr>
        </p:nvSpPr>
        <p:spPr>
          <a:xfrm>
            <a:off x="736599" y="966470"/>
            <a:ext cx="10855633" cy="1030288"/>
          </a:xfrm>
        </p:spPr>
        <p:txBody>
          <a:bodyPr>
            <a:noAutofit/>
          </a:bodyPr>
          <a:lstStyle/>
          <a:p>
            <a:pPr algn="l"/>
            <a:r>
              <a:rPr lang="en-US" dirty="0"/>
              <a:t>New Error Message To Help Prevent Duplicate Student Enrollments (1)</a:t>
            </a:r>
          </a:p>
        </p:txBody>
      </p:sp>
      <p:sp>
        <p:nvSpPr>
          <p:cNvPr id="3" name="Content Placeholder 2">
            <a:extLst>
              <a:ext uri="{FF2B5EF4-FFF2-40B4-BE49-F238E27FC236}">
                <a16:creationId xmlns:a16="http://schemas.microsoft.com/office/drawing/2014/main" id="{9DDE7156-641B-4981-AD3A-FEB1FD39F403}"/>
              </a:ext>
            </a:extLst>
          </p:cNvPr>
          <p:cNvSpPr>
            <a:spLocks noGrp="1"/>
          </p:cNvSpPr>
          <p:nvPr>
            <p:ph idx="1"/>
          </p:nvPr>
        </p:nvSpPr>
        <p:spPr>
          <a:xfrm>
            <a:off x="736598" y="2297430"/>
            <a:ext cx="10855633" cy="3595370"/>
          </a:xfrm>
        </p:spPr>
        <p:txBody>
          <a:bodyPr>
            <a:normAutofit/>
          </a:bodyPr>
          <a:lstStyle/>
          <a:p>
            <a:r>
              <a:rPr lang="en-US" dirty="0"/>
              <a:t>When uploading students using the Enrollment Upload Template file, the enrollment record was flagged if another student had matching first name, last name, gender, and date of birth but a different SSID.</a:t>
            </a:r>
          </a:p>
          <a:p>
            <a:r>
              <a:rPr lang="en-US" dirty="0"/>
              <a:t>Although an alert message was generated, a duplicate student record was still created.</a:t>
            </a:r>
          </a:p>
        </p:txBody>
      </p:sp>
    </p:spTree>
    <p:extLst>
      <p:ext uri="{BB962C8B-B14F-4D97-AF65-F5344CB8AC3E}">
        <p14:creationId xmlns:p14="http://schemas.microsoft.com/office/powerpoint/2010/main" val="399275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4E40-0BF1-9DC2-BA66-636C2BDBDAFD}"/>
              </a:ext>
            </a:extLst>
          </p:cNvPr>
          <p:cNvSpPr>
            <a:spLocks noGrp="1"/>
          </p:cNvSpPr>
          <p:nvPr>
            <p:ph type="title"/>
          </p:nvPr>
        </p:nvSpPr>
        <p:spPr>
          <a:xfrm>
            <a:off x="736599" y="977900"/>
            <a:ext cx="10855633" cy="1030288"/>
          </a:xfrm>
        </p:spPr>
        <p:txBody>
          <a:bodyPr>
            <a:noAutofit/>
          </a:bodyPr>
          <a:lstStyle/>
          <a:p>
            <a:pPr algn="l"/>
            <a:r>
              <a:rPr lang="en-US" dirty="0"/>
              <a:t>New Error Message To Help Prevent Duplicate Student Enrollments (2)</a:t>
            </a:r>
          </a:p>
        </p:txBody>
      </p:sp>
      <p:sp>
        <p:nvSpPr>
          <p:cNvPr id="3" name="Content Placeholder 2">
            <a:extLst>
              <a:ext uri="{FF2B5EF4-FFF2-40B4-BE49-F238E27FC236}">
                <a16:creationId xmlns:a16="http://schemas.microsoft.com/office/drawing/2014/main" id="{E0CDB23B-57E7-E686-1CBF-3A0350838FEA}"/>
              </a:ext>
            </a:extLst>
          </p:cNvPr>
          <p:cNvSpPr>
            <a:spLocks noGrp="1"/>
          </p:cNvSpPr>
          <p:nvPr>
            <p:ph idx="1"/>
          </p:nvPr>
        </p:nvSpPr>
        <p:spPr>
          <a:xfrm>
            <a:off x="736598" y="2274570"/>
            <a:ext cx="10855633" cy="3618230"/>
          </a:xfrm>
        </p:spPr>
        <p:txBody>
          <a:bodyPr>
            <a:normAutofit/>
          </a:bodyPr>
          <a:lstStyle/>
          <a:p>
            <a:r>
              <a:rPr lang="en-US" dirty="0"/>
              <a:t>A new error message is now generated to help prevent duplicate enrollments. </a:t>
            </a:r>
          </a:p>
          <a:p>
            <a:r>
              <a:rPr lang="en-US" dirty="0"/>
              <a:t>Review the records and make any needed edits.</a:t>
            </a:r>
          </a:p>
          <a:p>
            <a:pPr marL="457188" lvl="1" indent="0">
              <a:buNone/>
            </a:pPr>
            <a:endParaRPr lang="en-US" dirty="0"/>
          </a:p>
          <a:p>
            <a:pPr marL="457188" lvl="1" indent="0">
              <a:buNone/>
            </a:pPr>
            <a:endParaRPr lang="en-US" dirty="0"/>
          </a:p>
        </p:txBody>
      </p:sp>
    </p:spTree>
    <p:extLst>
      <p:ext uri="{BB962C8B-B14F-4D97-AF65-F5344CB8AC3E}">
        <p14:creationId xmlns:p14="http://schemas.microsoft.com/office/powerpoint/2010/main" val="47726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37FC37-D866-A815-DD71-6BEE0E77D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4BB43-914A-E849-A55A-283B32E11F4C}"/>
              </a:ext>
            </a:extLst>
          </p:cNvPr>
          <p:cNvSpPr>
            <a:spLocks noGrp="1"/>
          </p:cNvSpPr>
          <p:nvPr>
            <p:ph type="title"/>
          </p:nvPr>
        </p:nvSpPr>
        <p:spPr>
          <a:xfrm>
            <a:off x="736598" y="966470"/>
            <a:ext cx="10855633" cy="1030288"/>
          </a:xfrm>
        </p:spPr>
        <p:txBody>
          <a:bodyPr>
            <a:noAutofit/>
          </a:bodyPr>
          <a:lstStyle/>
          <a:p>
            <a:pPr algn="l"/>
            <a:r>
              <a:rPr lang="en-US" dirty="0"/>
              <a:t>New Error Message To Help Prevent Duplicate Student Enrollments (3)</a:t>
            </a:r>
          </a:p>
        </p:txBody>
      </p:sp>
      <p:sp>
        <p:nvSpPr>
          <p:cNvPr id="3" name="Content Placeholder 2">
            <a:extLst>
              <a:ext uri="{FF2B5EF4-FFF2-40B4-BE49-F238E27FC236}">
                <a16:creationId xmlns:a16="http://schemas.microsoft.com/office/drawing/2014/main" id="{667027BE-4800-CBAF-0A39-E07212615498}"/>
              </a:ext>
            </a:extLst>
          </p:cNvPr>
          <p:cNvSpPr>
            <a:spLocks noGrp="1"/>
          </p:cNvSpPr>
          <p:nvPr>
            <p:ph idx="1"/>
          </p:nvPr>
        </p:nvSpPr>
        <p:spPr>
          <a:xfrm>
            <a:off x="736598" y="2274570"/>
            <a:ext cx="10855633" cy="3618230"/>
          </a:xfrm>
        </p:spPr>
        <p:txBody>
          <a:bodyPr>
            <a:normAutofit/>
          </a:bodyPr>
          <a:lstStyle/>
          <a:p>
            <a:r>
              <a:rPr lang="en-US" dirty="0"/>
              <a:t>Error message</a:t>
            </a:r>
          </a:p>
          <a:p>
            <a:pPr lvl="1"/>
            <a:r>
              <a:rPr lang="en-US" dirty="0"/>
              <a:t>A student record </a:t>
            </a:r>
            <a:r>
              <a:rPr lang="en-US" b="1" dirty="0"/>
              <a:t>for the current or a previous school year</a:t>
            </a:r>
            <a:r>
              <a:rPr lang="en-US" dirty="0"/>
              <a:t> already exists in your state with a matching first name, last name, gender, and date of birth, but a different State Student Identifier. Contact your State Assessment Administrator for help in correcting the data.</a:t>
            </a:r>
          </a:p>
          <a:p>
            <a:pPr lvl="1"/>
            <a:endParaRPr lang="en-US" dirty="0"/>
          </a:p>
          <a:p>
            <a:pPr lvl="1"/>
            <a:endParaRPr lang="en-US" dirty="0"/>
          </a:p>
        </p:txBody>
      </p:sp>
    </p:spTree>
    <p:extLst>
      <p:ext uri="{BB962C8B-B14F-4D97-AF65-F5344CB8AC3E}">
        <p14:creationId xmlns:p14="http://schemas.microsoft.com/office/powerpoint/2010/main" val="176727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01B3-4929-1E20-8AD1-A90AB58A2A25}"/>
              </a:ext>
            </a:extLst>
          </p:cNvPr>
          <p:cNvSpPr>
            <a:spLocks noGrp="1"/>
          </p:cNvSpPr>
          <p:nvPr>
            <p:ph type="title"/>
          </p:nvPr>
        </p:nvSpPr>
        <p:spPr>
          <a:xfrm>
            <a:off x="736599" y="989330"/>
            <a:ext cx="10855633" cy="1030288"/>
          </a:xfrm>
        </p:spPr>
        <p:txBody>
          <a:bodyPr>
            <a:noAutofit/>
          </a:bodyPr>
          <a:lstStyle/>
          <a:p>
            <a:pPr algn="l"/>
            <a:r>
              <a:rPr lang="en-US" dirty="0"/>
              <a:t>Extract and Upload Template Headers Labels and Order </a:t>
            </a:r>
          </a:p>
        </p:txBody>
      </p:sp>
      <p:sp>
        <p:nvSpPr>
          <p:cNvPr id="3" name="Content Placeholder 2">
            <a:extLst>
              <a:ext uri="{FF2B5EF4-FFF2-40B4-BE49-F238E27FC236}">
                <a16:creationId xmlns:a16="http://schemas.microsoft.com/office/drawing/2014/main" id="{DDBE2913-1389-3DD9-58C0-A01D659FD3BF}"/>
              </a:ext>
            </a:extLst>
          </p:cNvPr>
          <p:cNvSpPr>
            <a:spLocks noGrp="1"/>
          </p:cNvSpPr>
          <p:nvPr>
            <p:ph idx="1"/>
          </p:nvPr>
        </p:nvSpPr>
        <p:spPr>
          <a:xfrm>
            <a:off x="736598" y="2366010"/>
            <a:ext cx="10855633" cy="3526790"/>
          </a:xfrm>
        </p:spPr>
        <p:txBody>
          <a:bodyPr vert="horz" lIns="91440" tIns="45720" rIns="91440" bIns="45720" rtlCol="0" anchor="t">
            <a:normAutofit/>
          </a:bodyPr>
          <a:lstStyle/>
          <a:p>
            <a:pPr marL="342265" indent="-342265"/>
            <a:r>
              <a:rPr lang="en-US" dirty="0"/>
              <a:t>Goals</a:t>
            </a:r>
          </a:p>
          <a:p>
            <a:pPr marL="742315" lvl="1" indent="-285115"/>
            <a:r>
              <a:rPr lang="en-US" dirty="0"/>
              <a:t>Consistent column headers and order for upload template files</a:t>
            </a:r>
          </a:p>
          <a:p>
            <a:pPr marL="742315" lvl="1" indent="-285115"/>
            <a:r>
              <a:rPr lang="en-US" dirty="0"/>
              <a:t>Consistent field names across extracts (when applicable)</a:t>
            </a:r>
          </a:p>
          <a:p>
            <a:pPr marL="742315" lvl="1" indent="-285115"/>
            <a:r>
              <a:rPr lang="en-US" dirty="0"/>
              <a:t>Consistent column order (when applicable)</a:t>
            </a:r>
          </a:p>
          <a:p>
            <a:pPr marL="342274" indent="-285115"/>
            <a:r>
              <a:rPr lang="en-US" dirty="0"/>
              <a:t>Be sure to use only the upload templates for 2025–2026.</a:t>
            </a:r>
          </a:p>
          <a:p>
            <a:pPr marL="342265" indent="-342265"/>
            <a:endParaRPr lang="en-US" dirty="0"/>
          </a:p>
        </p:txBody>
      </p:sp>
    </p:spTree>
    <p:extLst>
      <p:ext uri="{BB962C8B-B14F-4D97-AF65-F5344CB8AC3E}">
        <p14:creationId xmlns:p14="http://schemas.microsoft.com/office/powerpoint/2010/main" val="46785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B173-711D-145A-76FC-170D06525399}"/>
              </a:ext>
            </a:extLst>
          </p:cNvPr>
          <p:cNvSpPr>
            <a:spLocks noGrp="1"/>
          </p:cNvSpPr>
          <p:nvPr>
            <p:ph type="title"/>
          </p:nvPr>
        </p:nvSpPr>
        <p:spPr>
          <a:xfrm>
            <a:off x="736599" y="977900"/>
            <a:ext cx="10855633" cy="1030288"/>
          </a:xfrm>
        </p:spPr>
        <p:txBody>
          <a:bodyPr>
            <a:noAutofit/>
          </a:bodyPr>
          <a:lstStyle/>
          <a:p>
            <a:pPr algn="l"/>
            <a:r>
              <a:rPr lang="en-US" dirty="0"/>
              <a:t>State Student ID Added to Testing Outside Hours Dashboard</a:t>
            </a:r>
          </a:p>
        </p:txBody>
      </p:sp>
      <p:pic>
        <p:nvPicPr>
          <p:cNvPr id="7" name="Picture 6" descr="A screenshot of the testing outside hours report in the Educator Portal Dashboard.">
            <a:extLst>
              <a:ext uri="{FF2B5EF4-FFF2-40B4-BE49-F238E27FC236}">
                <a16:creationId xmlns:a16="http://schemas.microsoft.com/office/drawing/2014/main" id="{CF21C9B7-088E-494A-EACD-1A52D553F9C2}"/>
              </a:ext>
            </a:extLst>
          </p:cNvPr>
          <p:cNvPicPr>
            <a:picLocks noChangeAspect="1"/>
          </p:cNvPicPr>
          <p:nvPr/>
        </p:nvPicPr>
        <p:blipFill>
          <a:blip r:embed="rId3"/>
          <a:stretch>
            <a:fillRect/>
          </a:stretch>
        </p:blipFill>
        <p:spPr>
          <a:xfrm>
            <a:off x="736598" y="2419985"/>
            <a:ext cx="8542857" cy="2219048"/>
          </a:xfrm>
          <a:prstGeom prst="rect">
            <a:avLst/>
          </a:prstGeom>
        </p:spPr>
      </p:pic>
    </p:spTree>
    <p:extLst>
      <p:ext uri="{BB962C8B-B14F-4D97-AF65-F5344CB8AC3E}">
        <p14:creationId xmlns:p14="http://schemas.microsoft.com/office/powerpoint/2010/main" val="95288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9EF2-C70C-E964-9DCA-412FF31D86C3}"/>
              </a:ext>
            </a:extLst>
          </p:cNvPr>
          <p:cNvSpPr>
            <a:spLocks noGrp="1"/>
          </p:cNvSpPr>
          <p:nvPr>
            <p:ph type="title"/>
          </p:nvPr>
        </p:nvSpPr>
        <p:spPr>
          <a:xfrm>
            <a:off x="736599" y="1000760"/>
            <a:ext cx="10855633" cy="1030288"/>
          </a:xfrm>
        </p:spPr>
        <p:txBody>
          <a:bodyPr>
            <a:noAutofit/>
          </a:bodyPr>
          <a:lstStyle/>
          <a:p>
            <a:pPr algn="l"/>
            <a:r>
              <a:rPr lang="en-US" dirty="0"/>
              <a:t>State Student ID Added to Short Duration Testing Dashboard</a:t>
            </a:r>
          </a:p>
        </p:txBody>
      </p:sp>
      <p:pic>
        <p:nvPicPr>
          <p:cNvPr id="6" name="Picture 5" descr="A screenshot of the short duriation testing report in the Educator Portal Dashboard.">
            <a:extLst>
              <a:ext uri="{FF2B5EF4-FFF2-40B4-BE49-F238E27FC236}">
                <a16:creationId xmlns:a16="http://schemas.microsoft.com/office/drawing/2014/main" id="{9BC2F7E8-1DC0-179F-0F46-4C9953E3BA06}"/>
              </a:ext>
            </a:extLst>
          </p:cNvPr>
          <p:cNvPicPr>
            <a:picLocks noChangeAspect="1"/>
          </p:cNvPicPr>
          <p:nvPr/>
        </p:nvPicPr>
        <p:blipFill>
          <a:blip r:embed="rId3"/>
          <a:stretch>
            <a:fillRect/>
          </a:stretch>
        </p:blipFill>
        <p:spPr>
          <a:xfrm>
            <a:off x="736598" y="2419985"/>
            <a:ext cx="8092177" cy="2094074"/>
          </a:xfrm>
          <a:prstGeom prst="rect">
            <a:avLst/>
          </a:prstGeom>
        </p:spPr>
      </p:pic>
    </p:spTree>
    <p:extLst>
      <p:ext uri="{BB962C8B-B14F-4D97-AF65-F5344CB8AC3E}">
        <p14:creationId xmlns:p14="http://schemas.microsoft.com/office/powerpoint/2010/main" val="73432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7510EF-983E-DDA9-8BDF-8F666DFC3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F718D-0588-7A0E-1801-D0E4F883DFE6}"/>
              </a:ext>
            </a:extLst>
          </p:cNvPr>
          <p:cNvSpPr>
            <a:spLocks noGrp="1"/>
          </p:cNvSpPr>
          <p:nvPr>
            <p:ph type="title"/>
          </p:nvPr>
        </p:nvSpPr>
        <p:spPr/>
        <p:txBody>
          <a:bodyPr/>
          <a:lstStyle/>
          <a:p>
            <a:r>
              <a:rPr lang="en-US" dirty="0"/>
              <a:t>Science Field testing for 2026</a:t>
            </a:r>
          </a:p>
        </p:txBody>
      </p:sp>
      <p:sp>
        <p:nvSpPr>
          <p:cNvPr id="3" name="Text Placeholder 2">
            <a:extLst>
              <a:ext uri="{FF2B5EF4-FFF2-40B4-BE49-F238E27FC236}">
                <a16:creationId xmlns:a16="http://schemas.microsoft.com/office/drawing/2014/main" id="{DCA32BF5-D080-5DC4-8FC8-0050CA771F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754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44DBEE-8E3A-9B63-2104-AE71EA4DC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EFF56-A9B9-EB89-1F8D-4887CA6FC664}"/>
              </a:ext>
            </a:extLst>
          </p:cNvPr>
          <p:cNvSpPr>
            <a:spLocks noGrp="1"/>
          </p:cNvSpPr>
          <p:nvPr>
            <p:ph type="title"/>
          </p:nvPr>
        </p:nvSpPr>
        <p:spPr>
          <a:xfrm>
            <a:off x="736599" y="726440"/>
            <a:ext cx="10855633" cy="1030288"/>
          </a:xfrm>
        </p:spPr>
        <p:txBody>
          <a:bodyPr>
            <a:noAutofit/>
          </a:bodyPr>
          <a:lstStyle/>
          <a:p>
            <a:pPr algn="l"/>
            <a:r>
              <a:rPr lang="en-US" dirty="0"/>
              <a:t>Important Notice for Science (1)</a:t>
            </a:r>
          </a:p>
        </p:txBody>
      </p:sp>
      <p:sp>
        <p:nvSpPr>
          <p:cNvPr id="3" name="Content Placeholder 2">
            <a:extLst>
              <a:ext uri="{FF2B5EF4-FFF2-40B4-BE49-F238E27FC236}">
                <a16:creationId xmlns:a16="http://schemas.microsoft.com/office/drawing/2014/main" id="{F490F4AF-4C76-11A1-F001-549AB8304DE7}"/>
              </a:ext>
            </a:extLst>
          </p:cNvPr>
          <p:cNvSpPr>
            <a:spLocks noGrp="1"/>
          </p:cNvSpPr>
          <p:nvPr>
            <p:ph idx="1"/>
          </p:nvPr>
        </p:nvSpPr>
        <p:spPr/>
        <p:txBody>
          <a:bodyPr>
            <a:normAutofit/>
          </a:bodyPr>
          <a:lstStyle/>
          <a:p>
            <a:r>
              <a:rPr lang="en-US" dirty="0"/>
              <a:t>Go to the </a:t>
            </a:r>
            <a:r>
              <a:rPr lang="en-US" b="1" dirty="0"/>
              <a:t>Instructional Resources </a:t>
            </a:r>
            <a:r>
              <a:rPr lang="en-US" dirty="0"/>
              <a:t>tab and select </a:t>
            </a:r>
            <a:r>
              <a:rPr lang="en-US" b="1" dirty="0"/>
              <a:t>Instructional Resources for Year-End Model States</a:t>
            </a:r>
            <a:r>
              <a:rPr lang="en-US" dirty="0"/>
              <a:t>.</a:t>
            </a:r>
            <a:endParaRPr lang="en-US" b="1" dirty="0"/>
          </a:p>
        </p:txBody>
      </p:sp>
      <p:pic>
        <p:nvPicPr>
          <p:cNvPr id="5" name="Picture 4" descr="A screenshot of the Instructional Resources tab on the DLM website.">
            <a:extLst>
              <a:ext uri="{FF2B5EF4-FFF2-40B4-BE49-F238E27FC236}">
                <a16:creationId xmlns:a16="http://schemas.microsoft.com/office/drawing/2014/main" id="{A071D5D3-876D-0613-B9E9-1A039140EEA7}"/>
              </a:ext>
            </a:extLst>
          </p:cNvPr>
          <p:cNvPicPr>
            <a:picLocks noChangeAspect="1"/>
          </p:cNvPicPr>
          <p:nvPr/>
        </p:nvPicPr>
        <p:blipFill>
          <a:blip r:embed="rId3"/>
          <a:stretch>
            <a:fillRect/>
          </a:stretch>
        </p:blipFill>
        <p:spPr>
          <a:xfrm>
            <a:off x="736598" y="3033394"/>
            <a:ext cx="8293951" cy="1651635"/>
          </a:xfrm>
          <a:prstGeom prst="rect">
            <a:avLst/>
          </a:prstGeom>
        </p:spPr>
      </p:pic>
    </p:spTree>
    <p:extLst>
      <p:ext uri="{BB962C8B-B14F-4D97-AF65-F5344CB8AC3E}">
        <p14:creationId xmlns:p14="http://schemas.microsoft.com/office/powerpoint/2010/main" val="385375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E030-D99B-36D8-D811-72583DC8E281}"/>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A4BCC4DC-8E3A-EF0B-8383-F72160590210}"/>
              </a:ext>
            </a:extLst>
          </p:cNvPr>
          <p:cNvSpPr>
            <a:spLocks noGrp="1"/>
          </p:cNvSpPr>
          <p:nvPr>
            <p:ph idx="1"/>
          </p:nvPr>
        </p:nvSpPr>
        <p:spPr/>
        <p:txBody>
          <a:bodyPr/>
          <a:lstStyle/>
          <a:p>
            <a:r>
              <a:rPr lang="en-US" sz="2400" dirty="0"/>
              <a:t>DLM testing window dates</a:t>
            </a:r>
          </a:p>
          <a:p>
            <a:r>
              <a:rPr lang="en-US" sz="2400" dirty="0"/>
              <a:t>Kite® Suite updates</a:t>
            </a:r>
          </a:p>
          <a:p>
            <a:r>
              <a:rPr lang="en-US" sz="2400" dirty="0"/>
              <a:t>Science field testing overview</a:t>
            </a:r>
          </a:p>
          <a:p>
            <a:r>
              <a:rPr lang="en-US" sz="2400" dirty="0"/>
              <a:t>Required Test Administrator Training</a:t>
            </a:r>
          </a:p>
          <a:p>
            <a:r>
              <a:rPr lang="en-US" sz="2400" dirty="0"/>
              <a:t>DLM roles &amp; resources</a:t>
            </a:r>
          </a:p>
          <a:p>
            <a:r>
              <a:rPr lang="en-US" sz="2400" dirty="0"/>
              <a:t>Managing data in Educator Portal</a:t>
            </a:r>
          </a:p>
          <a:p>
            <a:r>
              <a:rPr lang="en-US" sz="2400" dirty="0"/>
              <a:t>Administration of science testlets</a:t>
            </a:r>
          </a:p>
          <a:p>
            <a:r>
              <a:rPr lang="en-US" sz="2400" dirty="0"/>
              <a:t>Important reminders and key dates</a:t>
            </a:r>
            <a:endParaRPr lang="en-US" dirty="0"/>
          </a:p>
        </p:txBody>
      </p:sp>
    </p:spTree>
    <p:extLst>
      <p:ext uri="{BB962C8B-B14F-4D97-AF65-F5344CB8AC3E}">
        <p14:creationId xmlns:p14="http://schemas.microsoft.com/office/powerpoint/2010/main" val="83516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164CC2-8247-E74A-36CB-A997F84AF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4D7C3-1FB4-87AF-8ECE-613A673AC7F1}"/>
              </a:ext>
            </a:extLst>
          </p:cNvPr>
          <p:cNvSpPr>
            <a:spLocks noGrp="1"/>
          </p:cNvSpPr>
          <p:nvPr>
            <p:ph type="title"/>
          </p:nvPr>
        </p:nvSpPr>
        <p:spPr>
          <a:xfrm>
            <a:off x="736599" y="726440"/>
            <a:ext cx="10855633" cy="1030288"/>
          </a:xfrm>
        </p:spPr>
        <p:txBody>
          <a:bodyPr>
            <a:normAutofit/>
          </a:bodyPr>
          <a:lstStyle/>
          <a:p>
            <a:pPr algn="l"/>
            <a:r>
              <a:rPr lang="en-US" dirty="0"/>
              <a:t>Important Notice for Science (2)</a:t>
            </a:r>
          </a:p>
        </p:txBody>
      </p:sp>
      <p:sp>
        <p:nvSpPr>
          <p:cNvPr id="3" name="Content Placeholder 2">
            <a:extLst>
              <a:ext uri="{FF2B5EF4-FFF2-40B4-BE49-F238E27FC236}">
                <a16:creationId xmlns:a16="http://schemas.microsoft.com/office/drawing/2014/main" id="{F5F6C5B1-F3DC-8C2B-4C9E-3BDB5615587E}"/>
              </a:ext>
            </a:extLst>
          </p:cNvPr>
          <p:cNvSpPr>
            <a:spLocks noGrp="1"/>
          </p:cNvSpPr>
          <p:nvPr>
            <p:ph idx="1"/>
          </p:nvPr>
        </p:nvSpPr>
        <p:spPr/>
        <p:txBody>
          <a:bodyPr>
            <a:normAutofit/>
          </a:bodyPr>
          <a:lstStyle/>
          <a:p>
            <a:r>
              <a:rPr lang="en-US" dirty="0"/>
              <a:t>Two science tabs are included to help with this transition.</a:t>
            </a:r>
          </a:p>
          <a:p>
            <a:endParaRPr lang="en-US" dirty="0"/>
          </a:p>
        </p:txBody>
      </p:sp>
      <p:pic>
        <p:nvPicPr>
          <p:cNvPr id="5" name="Picture 4" descr="A screenshot of the science tab on the Instructional Resources page of the DLM website.">
            <a:extLst>
              <a:ext uri="{FF2B5EF4-FFF2-40B4-BE49-F238E27FC236}">
                <a16:creationId xmlns:a16="http://schemas.microsoft.com/office/drawing/2014/main" id="{36A63637-AF0B-FF49-A48E-F285A2E82A47}"/>
              </a:ext>
            </a:extLst>
          </p:cNvPr>
          <p:cNvPicPr>
            <a:picLocks noChangeAspect="1"/>
          </p:cNvPicPr>
          <p:nvPr/>
        </p:nvPicPr>
        <p:blipFill>
          <a:blip r:embed="rId3"/>
          <a:srcRect/>
          <a:stretch/>
        </p:blipFill>
        <p:spPr>
          <a:xfrm>
            <a:off x="736598" y="2800699"/>
            <a:ext cx="7161905" cy="1838095"/>
          </a:xfrm>
          <a:prstGeom prst="rect">
            <a:avLst/>
          </a:prstGeom>
        </p:spPr>
      </p:pic>
    </p:spTree>
    <p:extLst>
      <p:ext uri="{BB962C8B-B14F-4D97-AF65-F5344CB8AC3E}">
        <p14:creationId xmlns:p14="http://schemas.microsoft.com/office/powerpoint/2010/main" val="212046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C24424-02C7-28C2-D8E8-1B3865A54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7E761-768B-3C31-D5DB-9C07AAA5112E}"/>
              </a:ext>
            </a:extLst>
          </p:cNvPr>
          <p:cNvSpPr>
            <a:spLocks noGrp="1"/>
          </p:cNvSpPr>
          <p:nvPr>
            <p:ph type="title"/>
          </p:nvPr>
        </p:nvSpPr>
        <p:spPr>
          <a:xfrm>
            <a:off x="736599" y="726440"/>
            <a:ext cx="10855633" cy="1030288"/>
          </a:xfrm>
        </p:spPr>
        <p:txBody>
          <a:bodyPr>
            <a:normAutofit/>
          </a:bodyPr>
          <a:lstStyle/>
          <a:p>
            <a:pPr algn="l"/>
            <a:r>
              <a:rPr lang="en-US" dirty="0"/>
              <a:t>Important Notice for Science (3)</a:t>
            </a:r>
          </a:p>
        </p:txBody>
      </p:sp>
      <p:pic>
        <p:nvPicPr>
          <p:cNvPr id="6" name="Content Placeholder 5" descr="A screenshot of the resources available on the DLM website.">
            <a:extLst>
              <a:ext uri="{FF2B5EF4-FFF2-40B4-BE49-F238E27FC236}">
                <a16:creationId xmlns:a16="http://schemas.microsoft.com/office/drawing/2014/main" id="{55D0F296-F1EC-8D08-669B-BD86D1EE24A2}"/>
              </a:ext>
            </a:extLst>
          </p:cNvPr>
          <p:cNvPicPr>
            <a:picLocks noGrp="1" noChangeAspect="1"/>
          </p:cNvPicPr>
          <p:nvPr>
            <p:ph idx="1"/>
          </p:nvPr>
        </p:nvPicPr>
        <p:blipFill>
          <a:blip r:embed="rId3"/>
          <a:stretch/>
        </p:blipFill>
        <p:spPr>
          <a:xfrm>
            <a:off x="736600" y="1865179"/>
            <a:ext cx="10855325" cy="3988067"/>
          </a:xfrm>
          <a:prstGeom prst="rect">
            <a:avLst/>
          </a:prstGeom>
        </p:spPr>
      </p:pic>
    </p:spTree>
    <p:extLst>
      <p:ext uri="{BB962C8B-B14F-4D97-AF65-F5344CB8AC3E}">
        <p14:creationId xmlns:p14="http://schemas.microsoft.com/office/powerpoint/2010/main" val="59512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40CB38-B671-AD68-BB2A-E7D4753F9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59A18-53B7-5248-2576-7A243B78A77D}"/>
              </a:ext>
            </a:extLst>
          </p:cNvPr>
          <p:cNvSpPr>
            <a:spLocks noGrp="1"/>
          </p:cNvSpPr>
          <p:nvPr>
            <p:ph type="title"/>
          </p:nvPr>
        </p:nvSpPr>
        <p:spPr>
          <a:xfrm>
            <a:off x="736599" y="726440"/>
            <a:ext cx="10855633" cy="1030288"/>
          </a:xfrm>
        </p:spPr>
        <p:txBody>
          <a:bodyPr>
            <a:normAutofit/>
          </a:bodyPr>
          <a:lstStyle/>
          <a:p>
            <a:pPr algn="l"/>
            <a:r>
              <a:rPr lang="en-US" dirty="0"/>
              <a:t>Important Notice for Science (4)</a:t>
            </a:r>
          </a:p>
        </p:txBody>
      </p:sp>
      <p:sp>
        <p:nvSpPr>
          <p:cNvPr id="3" name="Content Placeholder 2">
            <a:extLst>
              <a:ext uri="{FF2B5EF4-FFF2-40B4-BE49-F238E27FC236}">
                <a16:creationId xmlns:a16="http://schemas.microsoft.com/office/drawing/2014/main" id="{1A2770DC-9565-B0F6-1D50-0C2F87C83949}"/>
              </a:ext>
            </a:extLst>
          </p:cNvPr>
          <p:cNvSpPr>
            <a:spLocks noGrp="1"/>
          </p:cNvSpPr>
          <p:nvPr>
            <p:ph idx="1"/>
          </p:nvPr>
        </p:nvSpPr>
        <p:spPr/>
        <p:txBody>
          <a:bodyPr>
            <a:normAutofit/>
          </a:bodyPr>
          <a:lstStyle/>
          <a:p>
            <a:r>
              <a:rPr lang="en-US" dirty="0"/>
              <a:t>Go to the </a:t>
            </a:r>
            <a:r>
              <a:rPr lang="en-US" b="1" dirty="0"/>
              <a:t>Science - Spring 2027 </a:t>
            </a:r>
            <a:r>
              <a:rPr lang="en-US" dirty="0"/>
              <a:t>tab.</a:t>
            </a:r>
          </a:p>
          <a:p>
            <a:endParaRPr lang="en-US" dirty="0"/>
          </a:p>
        </p:txBody>
      </p:sp>
      <p:pic>
        <p:nvPicPr>
          <p:cNvPr id="5" name="Picture 4" descr="A screenshot of the science spring 2027 tab on the Instructional Resources tab on the DLM website.">
            <a:extLst>
              <a:ext uri="{FF2B5EF4-FFF2-40B4-BE49-F238E27FC236}">
                <a16:creationId xmlns:a16="http://schemas.microsoft.com/office/drawing/2014/main" id="{C4BDC894-8B5E-D4A4-290C-0EE83363B4C0}"/>
              </a:ext>
            </a:extLst>
          </p:cNvPr>
          <p:cNvPicPr>
            <a:picLocks noChangeAspect="1"/>
          </p:cNvPicPr>
          <p:nvPr/>
        </p:nvPicPr>
        <p:blipFill>
          <a:blip r:embed="rId3"/>
          <a:stretch>
            <a:fillRect/>
          </a:stretch>
        </p:blipFill>
        <p:spPr>
          <a:xfrm>
            <a:off x="736598" y="2509952"/>
            <a:ext cx="7161905" cy="1838095"/>
          </a:xfrm>
          <a:prstGeom prst="rect">
            <a:avLst/>
          </a:prstGeom>
        </p:spPr>
      </p:pic>
    </p:spTree>
    <p:extLst>
      <p:ext uri="{BB962C8B-B14F-4D97-AF65-F5344CB8AC3E}">
        <p14:creationId xmlns:p14="http://schemas.microsoft.com/office/powerpoint/2010/main" val="349257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5920E5-E5B8-F4B0-2854-C202BA896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93707-046D-BE1C-9866-165667472D81}"/>
              </a:ext>
            </a:extLst>
          </p:cNvPr>
          <p:cNvSpPr>
            <a:spLocks noGrp="1"/>
          </p:cNvSpPr>
          <p:nvPr>
            <p:ph type="title"/>
          </p:nvPr>
        </p:nvSpPr>
        <p:spPr>
          <a:xfrm>
            <a:off x="736599" y="726440"/>
            <a:ext cx="10855633" cy="1030288"/>
          </a:xfrm>
        </p:spPr>
        <p:txBody>
          <a:bodyPr>
            <a:normAutofit/>
          </a:bodyPr>
          <a:lstStyle/>
          <a:p>
            <a:pPr algn="l"/>
            <a:r>
              <a:rPr lang="en-US" dirty="0"/>
              <a:t>Important Notice for Science (5)</a:t>
            </a:r>
          </a:p>
        </p:txBody>
      </p:sp>
      <p:sp>
        <p:nvSpPr>
          <p:cNvPr id="3" name="Content Placeholder 2">
            <a:extLst>
              <a:ext uri="{FF2B5EF4-FFF2-40B4-BE49-F238E27FC236}">
                <a16:creationId xmlns:a16="http://schemas.microsoft.com/office/drawing/2014/main" id="{1D67393C-D2B4-DD80-507F-9571D878C278}"/>
              </a:ext>
            </a:extLst>
          </p:cNvPr>
          <p:cNvSpPr>
            <a:spLocks noGrp="1"/>
          </p:cNvSpPr>
          <p:nvPr>
            <p:ph idx="1"/>
          </p:nvPr>
        </p:nvSpPr>
        <p:spPr/>
        <p:txBody>
          <a:bodyPr>
            <a:normAutofit/>
          </a:bodyPr>
          <a:lstStyle/>
          <a:p>
            <a:r>
              <a:rPr lang="en-US" dirty="0"/>
              <a:t>Embedded Science Field Test </a:t>
            </a:r>
            <a:r>
              <a:rPr lang="en-US" dirty="0" err="1"/>
              <a:t>Testlets</a:t>
            </a:r>
            <a:r>
              <a:rPr lang="en-US" dirty="0"/>
              <a:t> Spring 2026 </a:t>
            </a:r>
          </a:p>
          <a:p>
            <a:pPr lvl="1"/>
            <a:r>
              <a:rPr lang="en-US" dirty="0"/>
              <a:t>All students, all grade bands</a:t>
            </a:r>
          </a:p>
          <a:p>
            <a:pPr lvl="1"/>
            <a:r>
              <a:rPr lang="en-US" dirty="0"/>
              <a:t>Four science field test </a:t>
            </a:r>
            <a:r>
              <a:rPr lang="en-US" dirty="0" err="1"/>
              <a:t>testlets</a:t>
            </a:r>
            <a:r>
              <a:rPr lang="en-US" dirty="0"/>
              <a:t> per student </a:t>
            </a:r>
          </a:p>
          <a:p>
            <a:pPr lvl="1"/>
            <a:r>
              <a:rPr lang="en-US" dirty="0"/>
              <a:t>Delivered in two sets of two </a:t>
            </a:r>
            <a:r>
              <a:rPr lang="en-US" dirty="0" err="1"/>
              <a:t>testlets</a:t>
            </a:r>
            <a:r>
              <a:rPr lang="en-US" dirty="0"/>
              <a:t> each</a:t>
            </a:r>
          </a:p>
          <a:p>
            <a:pPr lvl="1"/>
            <a:r>
              <a:rPr lang="en-US" dirty="0"/>
              <a:t>Available at the opening of the window</a:t>
            </a:r>
          </a:p>
          <a:p>
            <a:pPr lvl="1"/>
            <a:r>
              <a:rPr lang="en-US" dirty="0"/>
              <a:t>Can be taken any time during the window</a:t>
            </a:r>
          </a:p>
          <a:p>
            <a:endParaRPr lang="en-US" dirty="0"/>
          </a:p>
          <a:p>
            <a:pPr lvl="2"/>
            <a:endParaRPr lang="en-US" sz="2000" dirty="0"/>
          </a:p>
          <a:p>
            <a:endParaRPr lang="en-US" dirty="0"/>
          </a:p>
        </p:txBody>
      </p:sp>
    </p:spTree>
    <p:extLst>
      <p:ext uri="{BB962C8B-B14F-4D97-AF65-F5344CB8AC3E}">
        <p14:creationId xmlns:p14="http://schemas.microsoft.com/office/powerpoint/2010/main" val="1717055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17676B-4124-82FF-A258-9E9379D25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2A6F4-7DA3-3A94-67DA-2421DE3E646A}"/>
              </a:ext>
            </a:extLst>
          </p:cNvPr>
          <p:cNvSpPr>
            <a:spLocks noGrp="1"/>
          </p:cNvSpPr>
          <p:nvPr>
            <p:ph type="title"/>
          </p:nvPr>
        </p:nvSpPr>
        <p:spPr>
          <a:xfrm>
            <a:off x="736599" y="726440"/>
            <a:ext cx="10855633" cy="1030288"/>
          </a:xfrm>
        </p:spPr>
        <p:txBody>
          <a:bodyPr>
            <a:normAutofit/>
          </a:bodyPr>
          <a:lstStyle/>
          <a:p>
            <a:pPr algn="l"/>
            <a:r>
              <a:rPr lang="en-US" dirty="0"/>
              <a:t>Important Notice for Science (6)</a:t>
            </a:r>
          </a:p>
        </p:txBody>
      </p:sp>
      <p:sp>
        <p:nvSpPr>
          <p:cNvPr id="3" name="Content Placeholder 2">
            <a:extLst>
              <a:ext uri="{FF2B5EF4-FFF2-40B4-BE49-F238E27FC236}">
                <a16:creationId xmlns:a16="http://schemas.microsoft.com/office/drawing/2014/main" id="{BDD711DE-EEBA-0CD4-0E28-D0F91FC488E9}"/>
              </a:ext>
            </a:extLst>
          </p:cNvPr>
          <p:cNvSpPr>
            <a:spLocks noGrp="1"/>
          </p:cNvSpPr>
          <p:nvPr>
            <p:ph idx="1"/>
          </p:nvPr>
        </p:nvSpPr>
        <p:spPr/>
        <p:txBody>
          <a:bodyPr>
            <a:normAutofit/>
          </a:bodyPr>
          <a:lstStyle/>
          <a:p>
            <a:r>
              <a:rPr lang="en-US" dirty="0"/>
              <a:t>Field tests will have four linkage levels:</a:t>
            </a:r>
          </a:p>
          <a:p>
            <a:pPr lvl="1"/>
            <a:r>
              <a:rPr lang="en-US" dirty="0"/>
              <a:t>Initial Precursor</a:t>
            </a:r>
          </a:p>
          <a:p>
            <a:pPr lvl="1"/>
            <a:r>
              <a:rPr lang="en-US" dirty="0"/>
              <a:t>Distal Precursor</a:t>
            </a:r>
          </a:p>
          <a:p>
            <a:pPr lvl="1"/>
            <a:r>
              <a:rPr lang="en-US" dirty="0"/>
              <a:t>Proximal Precursor</a:t>
            </a:r>
          </a:p>
          <a:p>
            <a:pPr lvl="1"/>
            <a:r>
              <a:rPr lang="en-US" dirty="0"/>
              <a:t>Target</a:t>
            </a:r>
          </a:p>
          <a:p>
            <a:endParaRPr lang="en-US" dirty="0"/>
          </a:p>
          <a:p>
            <a:endParaRPr lang="en-US" dirty="0"/>
          </a:p>
          <a:p>
            <a:pPr lvl="2"/>
            <a:endParaRPr lang="en-US" sz="2000" dirty="0"/>
          </a:p>
          <a:p>
            <a:endParaRPr lang="en-US" dirty="0"/>
          </a:p>
        </p:txBody>
      </p:sp>
    </p:spTree>
    <p:extLst>
      <p:ext uri="{BB962C8B-B14F-4D97-AF65-F5344CB8AC3E}">
        <p14:creationId xmlns:p14="http://schemas.microsoft.com/office/powerpoint/2010/main" val="203407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1E87-34E3-0649-AB71-0D6D69B513AE}"/>
              </a:ext>
            </a:extLst>
          </p:cNvPr>
          <p:cNvSpPr>
            <a:spLocks noGrp="1"/>
          </p:cNvSpPr>
          <p:nvPr>
            <p:ph type="title"/>
          </p:nvPr>
        </p:nvSpPr>
        <p:spPr/>
        <p:txBody>
          <a:bodyPr/>
          <a:lstStyle/>
          <a:p>
            <a:r>
              <a:rPr lang="en-US" dirty="0"/>
              <a:t>Required Test Administrator Training</a:t>
            </a:r>
          </a:p>
        </p:txBody>
      </p:sp>
    </p:spTree>
    <p:extLst>
      <p:ext uri="{BB962C8B-B14F-4D97-AF65-F5344CB8AC3E}">
        <p14:creationId xmlns:p14="http://schemas.microsoft.com/office/powerpoint/2010/main" val="820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CFE-209F-4638-90D0-9BF207A9BA62}"/>
              </a:ext>
            </a:extLst>
          </p:cNvPr>
          <p:cNvSpPr>
            <a:spLocks noGrp="1"/>
          </p:cNvSpPr>
          <p:nvPr>
            <p:ph type="title"/>
          </p:nvPr>
        </p:nvSpPr>
        <p:spPr/>
        <p:txBody>
          <a:bodyPr>
            <a:normAutofit fontScale="90000"/>
          </a:bodyPr>
          <a:lstStyle/>
          <a:p>
            <a:r>
              <a:rPr lang="en-US" dirty="0"/>
              <a:t>Required Test Administrator Training </a:t>
            </a:r>
            <a:br>
              <a:rPr lang="en-US" dirty="0"/>
            </a:br>
            <a:r>
              <a:rPr lang="en-US" dirty="0"/>
              <a:t>Modules (1)</a:t>
            </a:r>
          </a:p>
        </p:txBody>
      </p:sp>
      <p:sp>
        <p:nvSpPr>
          <p:cNvPr id="3" name="Content Placeholder 2">
            <a:extLst>
              <a:ext uri="{FF2B5EF4-FFF2-40B4-BE49-F238E27FC236}">
                <a16:creationId xmlns:a16="http://schemas.microsoft.com/office/drawing/2014/main" id="{0A892193-5E82-4047-87EF-6B5661BD6092}"/>
              </a:ext>
            </a:extLst>
          </p:cNvPr>
          <p:cNvSpPr>
            <a:spLocks noGrp="1"/>
          </p:cNvSpPr>
          <p:nvPr>
            <p:ph idx="1"/>
          </p:nvPr>
        </p:nvSpPr>
        <p:spPr/>
        <p:txBody>
          <a:bodyPr/>
          <a:lstStyle/>
          <a:p>
            <a:r>
              <a:rPr lang="en-US" b="1" dirty="0"/>
              <a:t>Open Date: </a:t>
            </a:r>
            <a:r>
              <a:rPr lang="en-US" dirty="0"/>
              <a:t>December 1, 2025</a:t>
            </a:r>
          </a:p>
          <a:p>
            <a:r>
              <a:rPr lang="en-US" b="1" dirty="0"/>
              <a:t>Close Date: </a:t>
            </a:r>
            <a:r>
              <a:rPr lang="en-US" dirty="0"/>
              <a:t>April 24, 2026</a:t>
            </a:r>
          </a:p>
          <a:p>
            <a:r>
              <a:rPr lang="en-US" b="1" dirty="0"/>
              <a:t>Access:</a:t>
            </a:r>
            <a:r>
              <a:rPr lang="en-US" dirty="0"/>
              <a:t> Test Administrators need an Educator Portal account to access and complete the training. The required training link is found on the Training tab on the home screen.</a:t>
            </a:r>
            <a:endParaRPr lang="en-US" b="1" dirty="0"/>
          </a:p>
        </p:txBody>
      </p:sp>
    </p:spTree>
    <p:extLst>
      <p:ext uri="{BB962C8B-B14F-4D97-AF65-F5344CB8AC3E}">
        <p14:creationId xmlns:p14="http://schemas.microsoft.com/office/powerpoint/2010/main" val="148717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5CFE-209F-4638-90D0-9BF207A9BA62}"/>
              </a:ext>
            </a:extLst>
          </p:cNvPr>
          <p:cNvSpPr>
            <a:spLocks noGrp="1"/>
          </p:cNvSpPr>
          <p:nvPr>
            <p:ph type="title"/>
          </p:nvPr>
        </p:nvSpPr>
        <p:spPr/>
        <p:txBody>
          <a:bodyPr anchor="ctr">
            <a:normAutofit fontScale="90000"/>
          </a:bodyPr>
          <a:lstStyle/>
          <a:p>
            <a:pPr>
              <a:lnSpc>
                <a:spcPct val="90000"/>
              </a:lnSpc>
            </a:pPr>
            <a:r>
              <a:rPr lang="en-US" sz="3700" dirty="0"/>
              <a:t>Required Test Administrator Training </a:t>
            </a:r>
            <a:br>
              <a:rPr lang="en-US" sz="3700" dirty="0"/>
            </a:br>
            <a:r>
              <a:rPr lang="en-US" sz="3700" dirty="0"/>
              <a:t>Modules (2)</a:t>
            </a:r>
          </a:p>
        </p:txBody>
      </p:sp>
      <p:pic>
        <p:nvPicPr>
          <p:cNvPr id="6" name="Picture 5" descr="A blue and white table. Column headers, column 1, required modules. Column 2, optional modules. Row 1, New teachers 4 required modules, 1 optional module. Row 2, returning teachers. Required modules 1, optional modules 1. For returning teachers if the module is not passed, the teacher is directed to additional required training.">
            <a:extLst>
              <a:ext uri="{FF2B5EF4-FFF2-40B4-BE49-F238E27FC236}">
                <a16:creationId xmlns:a16="http://schemas.microsoft.com/office/drawing/2014/main" id="{F98E56E8-FDDC-8306-5A5E-9A0A88FC6594}"/>
              </a:ext>
            </a:extLst>
          </p:cNvPr>
          <p:cNvPicPr>
            <a:picLocks noChangeAspect="1"/>
          </p:cNvPicPr>
          <p:nvPr/>
        </p:nvPicPr>
        <p:blipFill>
          <a:blip r:embed="rId3"/>
          <a:stretch>
            <a:fillRect/>
          </a:stretch>
        </p:blipFill>
        <p:spPr>
          <a:xfrm>
            <a:off x="1588577" y="2233976"/>
            <a:ext cx="10044417" cy="2767758"/>
          </a:xfrm>
          <a:prstGeom prst="rect">
            <a:avLst/>
          </a:prstGeom>
          <a:noFill/>
        </p:spPr>
      </p:pic>
      <p:sp>
        <p:nvSpPr>
          <p:cNvPr id="9" name="Rectangle 8" descr="If the module is not passed, the returning teacher is directed to additional required training.">
            <a:extLst>
              <a:ext uri="{FF2B5EF4-FFF2-40B4-BE49-F238E27FC236}">
                <a16:creationId xmlns:a16="http://schemas.microsoft.com/office/drawing/2014/main" id="{FC2BFD80-6A5D-31A3-5DCB-481D00B0C600}"/>
              </a:ext>
            </a:extLst>
          </p:cNvPr>
          <p:cNvSpPr/>
          <p:nvPr/>
        </p:nvSpPr>
        <p:spPr>
          <a:xfrm>
            <a:off x="2013120" y="5001734"/>
            <a:ext cx="8929943" cy="5352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*If the module is not passed, the returning teacher is directed to additional required training. </a:t>
            </a:r>
          </a:p>
        </p:txBody>
      </p:sp>
    </p:spTree>
    <p:extLst>
      <p:ext uri="{BB962C8B-B14F-4D97-AF65-F5344CB8AC3E}">
        <p14:creationId xmlns:p14="http://schemas.microsoft.com/office/powerpoint/2010/main" val="379205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DLM Roles &amp; Resources</a:t>
            </a:r>
          </a:p>
        </p:txBody>
      </p:sp>
    </p:spTree>
    <p:extLst>
      <p:ext uri="{BB962C8B-B14F-4D97-AF65-F5344CB8AC3E}">
        <p14:creationId xmlns:p14="http://schemas.microsoft.com/office/powerpoint/2010/main" val="293852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F27E-8C1D-48D6-B5E3-AB4F7A5C7BAF}"/>
              </a:ext>
            </a:extLst>
          </p:cNvPr>
          <p:cNvSpPr>
            <a:spLocks noGrp="1"/>
          </p:cNvSpPr>
          <p:nvPr>
            <p:ph type="title"/>
          </p:nvPr>
        </p:nvSpPr>
        <p:spPr/>
        <p:txBody>
          <a:bodyPr anchor="ctr">
            <a:noAutofit/>
          </a:bodyPr>
          <a:lstStyle/>
          <a:p>
            <a:pPr>
              <a:lnSpc>
                <a:spcPct val="90000"/>
              </a:lnSpc>
            </a:pPr>
            <a:r>
              <a:rPr lang="en-US" sz="4000" dirty="0"/>
              <a:t>Locating District of Columbia Resources </a:t>
            </a:r>
            <a:br>
              <a:rPr lang="en-US" sz="4000" dirty="0"/>
            </a:br>
            <a:r>
              <a:rPr lang="en-US" sz="4000" dirty="0"/>
              <a:t>on the DLM Website</a:t>
            </a:r>
          </a:p>
        </p:txBody>
      </p:sp>
      <p:pic>
        <p:nvPicPr>
          <p:cNvPr id="6" name="Content Placeholder 5" descr="A screenshot of the District of Columbia DLM webpage.">
            <a:extLst>
              <a:ext uri="{FF2B5EF4-FFF2-40B4-BE49-F238E27FC236}">
                <a16:creationId xmlns:a16="http://schemas.microsoft.com/office/drawing/2014/main" id="{63EBA3AB-70C5-B1C3-ACAF-3D267E697D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3353" y="1911485"/>
            <a:ext cx="4580791" cy="3231499"/>
          </a:xfrm>
        </p:spPr>
      </p:pic>
      <p:sp>
        <p:nvSpPr>
          <p:cNvPr id="9" name="Content Placeholder 3">
            <a:extLst>
              <a:ext uri="{FF2B5EF4-FFF2-40B4-BE49-F238E27FC236}">
                <a16:creationId xmlns:a16="http://schemas.microsoft.com/office/drawing/2014/main" id="{E694BA64-EB72-4C80-72B7-FB98AAFC537B}"/>
              </a:ext>
            </a:extLst>
          </p:cNvPr>
          <p:cNvSpPr>
            <a:spLocks noGrp="1"/>
          </p:cNvSpPr>
          <p:nvPr>
            <p:ph sz="half" idx="2"/>
          </p:nvPr>
        </p:nvSpPr>
        <p:spPr>
          <a:xfrm>
            <a:off x="6427858" y="1711008"/>
            <a:ext cx="5384800" cy="3445352"/>
          </a:xfrm>
        </p:spPr>
        <p:txBody>
          <a:bodyPr>
            <a:normAutofit/>
          </a:bodyPr>
          <a:lstStyle/>
          <a:p>
            <a:r>
              <a:rPr lang="en-US" sz="2400" dirty="0"/>
              <a:t>All DLM resources can be found on DC’s DLM webpage</a:t>
            </a:r>
          </a:p>
          <a:p>
            <a:r>
              <a:rPr lang="en-US" sz="2400" dirty="0"/>
              <a:t>Use filtering options on the left panel to locate related documents faster</a:t>
            </a:r>
          </a:p>
          <a:p>
            <a:r>
              <a:rPr lang="en-US" sz="2400" dirty="0"/>
              <a:t>Links to DLM Professional Development website and scoring and reporting documents</a:t>
            </a:r>
          </a:p>
          <a:p>
            <a:endParaRPr lang="en-US" sz="2400" dirty="0"/>
          </a:p>
        </p:txBody>
      </p:sp>
    </p:spTree>
    <p:extLst>
      <p:ext uri="{BB962C8B-B14F-4D97-AF65-F5344CB8AC3E}">
        <p14:creationId xmlns:p14="http://schemas.microsoft.com/office/powerpoint/2010/main" val="390778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E925-68F3-4B4F-8DC5-587D191AB337}"/>
              </a:ext>
            </a:extLst>
          </p:cNvPr>
          <p:cNvSpPr>
            <a:spLocks noGrp="1"/>
          </p:cNvSpPr>
          <p:nvPr>
            <p:ph type="title"/>
          </p:nvPr>
        </p:nvSpPr>
        <p:spPr/>
        <p:txBody>
          <a:bodyPr>
            <a:normAutofit/>
          </a:bodyPr>
          <a:lstStyle/>
          <a:p>
            <a:r>
              <a:rPr lang="en-US" dirty="0"/>
              <a:t>Spring 2026 DLM Assessment Window</a:t>
            </a:r>
          </a:p>
        </p:txBody>
      </p:sp>
      <p:sp>
        <p:nvSpPr>
          <p:cNvPr id="3" name="Content Placeholder 2">
            <a:extLst>
              <a:ext uri="{FF2B5EF4-FFF2-40B4-BE49-F238E27FC236}">
                <a16:creationId xmlns:a16="http://schemas.microsoft.com/office/drawing/2014/main" id="{62C8A6B8-A720-4069-88E4-E0D8E1B5BDB3}"/>
              </a:ext>
            </a:extLst>
          </p:cNvPr>
          <p:cNvSpPr>
            <a:spLocks noGrp="1"/>
          </p:cNvSpPr>
          <p:nvPr>
            <p:ph sz="half" idx="1"/>
          </p:nvPr>
        </p:nvSpPr>
        <p:spPr>
          <a:xfrm>
            <a:off x="1077686" y="2514602"/>
            <a:ext cx="5485132" cy="2427513"/>
          </a:xfrm>
        </p:spPr>
        <p:txBody>
          <a:bodyPr>
            <a:normAutofit/>
          </a:bodyPr>
          <a:lstStyle/>
          <a:p>
            <a:pPr marL="0" indent="0">
              <a:buNone/>
            </a:pPr>
            <a:r>
              <a:rPr lang="en-US" sz="3200" dirty="0"/>
              <a:t>Required spring window</a:t>
            </a:r>
            <a:r>
              <a:rPr lang="en-US" dirty="0"/>
              <a:t>: </a:t>
            </a:r>
          </a:p>
          <a:p>
            <a:pPr marL="0" indent="0">
              <a:buNone/>
            </a:pPr>
            <a:r>
              <a:rPr lang="en-US" sz="2400" b="1" dirty="0"/>
              <a:t>March 9, 2026 – April 24, 2026</a:t>
            </a:r>
          </a:p>
          <a:p>
            <a:pPr marL="0" indent="0">
              <a:buNone/>
            </a:pPr>
            <a:endParaRPr lang="en-US" sz="2400" b="1" dirty="0"/>
          </a:p>
          <a:p>
            <a:pPr marL="0" indent="0">
              <a:buNone/>
            </a:pPr>
            <a:r>
              <a:rPr lang="en-US" dirty="0"/>
              <a:t>Eligible science students in grades 5, 8, and high school biology.</a:t>
            </a:r>
          </a:p>
          <a:p>
            <a:endParaRPr lang="en-US" dirty="0"/>
          </a:p>
        </p:txBody>
      </p:sp>
      <p:pic>
        <p:nvPicPr>
          <p:cNvPr id="10" name="Content Placeholder 9">
            <a:extLst>
              <a:ext uri="{FF2B5EF4-FFF2-40B4-BE49-F238E27FC236}">
                <a16:creationId xmlns:a16="http://schemas.microsoft.com/office/drawing/2014/main" id="{E11E07F5-80AD-667E-9D5D-A97CDA1F39BE}"/>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43861" y="1845826"/>
            <a:ext cx="5003662" cy="3335774"/>
          </a:xfrm>
        </p:spPr>
      </p:pic>
    </p:spTree>
    <p:extLst>
      <p:ext uri="{BB962C8B-B14F-4D97-AF65-F5344CB8AC3E}">
        <p14:creationId xmlns:p14="http://schemas.microsoft.com/office/powerpoint/2010/main" val="278115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for Teachers on the DLM Website</a:t>
            </a:r>
          </a:p>
        </p:txBody>
      </p:sp>
      <p:sp>
        <p:nvSpPr>
          <p:cNvPr id="3" name="Content Placeholder 2">
            <a:extLst>
              <a:ext uri="{FF2B5EF4-FFF2-40B4-BE49-F238E27FC236}">
                <a16:creationId xmlns:a16="http://schemas.microsoft.com/office/drawing/2014/main" id="{6A47B93F-3496-444A-B96F-E20323D38C83}"/>
              </a:ext>
            </a:extLst>
          </p:cNvPr>
          <p:cNvSpPr>
            <a:spLocks noGrp="1"/>
          </p:cNvSpPr>
          <p:nvPr>
            <p:ph idx="1"/>
          </p:nvPr>
        </p:nvSpPr>
        <p:spPr>
          <a:xfrm>
            <a:off x="1307100" y="1535879"/>
            <a:ext cx="10044417" cy="5457173"/>
          </a:xfrm>
        </p:spPr>
        <p:txBody>
          <a:bodyPr>
            <a:normAutofit/>
          </a:bodyPr>
          <a:lstStyle/>
          <a:p>
            <a:pPr lvl="0"/>
            <a:r>
              <a:rPr lang="en-US" sz="2800" dirty="0"/>
              <a:t>Manuals</a:t>
            </a:r>
          </a:p>
          <a:p>
            <a:pPr lvl="1"/>
            <a:r>
              <a:rPr lang="en-US" sz="2400" cap="small" baseline="0" dirty="0"/>
              <a:t>Test Administration Manual for Science</a:t>
            </a:r>
          </a:p>
          <a:p>
            <a:pPr lvl="1"/>
            <a:r>
              <a:rPr lang="en-US" sz="2400" cap="small" baseline="0" dirty="0"/>
              <a:t>Accessibility Manual for Science</a:t>
            </a:r>
            <a:endParaRPr lang="en-US" sz="2400" dirty="0"/>
          </a:p>
          <a:p>
            <a:pPr lvl="1"/>
            <a:r>
              <a:rPr lang="en-US" sz="2400" cap="small" baseline="0" dirty="0"/>
              <a:t>Educator Portal </a:t>
            </a:r>
            <a:r>
              <a:rPr lang="en-US" sz="2400" cap="small" dirty="0"/>
              <a:t>U</a:t>
            </a:r>
            <a:r>
              <a:rPr lang="en-US" sz="2400" cap="small" baseline="0" dirty="0"/>
              <a:t>ser </a:t>
            </a:r>
            <a:r>
              <a:rPr lang="en-US" sz="2400" cap="small" dirty="0"/>
              <a:t>G</a:t>
            </a:r>
            <a:r>
              <a:rPr lang="en-US" sz="2400" cap="small" baseline="0" dirty="0"/>
              <a:t>uide</a:t>
            </a:r>
            <a:endParaRPr lang="en-US" sz="2400" dirty="0"/>
          </a:p>
          <a:p>
            <a:pPr lvl="0"/>
            <a:r>
              <a:rPr lang="en-US" sz="2800" dirty="0"/>
              <a:t>Educator Resource Page</a:t>
            </a:r>
          </a:p>
          <a:p>
            <a:pPr lvl="1"/>
            <a:r>
              <a:rPr lang="en-US" sz="2400" dirty="0"/>
              <a:t>Test blueprints and Currently Tested Essential Elements</a:t>
            </a:r>
          </a:p>
        </p:txBody>
      </p:sp>
    </p:spTree>
    <p:extLst>
      <p:ext uri="{BB962C8B-B14F-4D97-AF65-F5344CB8AC3E}">
        <p14:creationId xmlns:p14="http://schemas.microsoft.com/office/powerpoint/2010/main" val="2264310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426D-CD81-7642-8DD9-D86E06E14178}"/>
              </a:ext>
            </a:extLst>
          </p:cNvPr>
          <p:cNvSpPr>
            <a:spLocks noGrp="1"/>
          </p:cNvSpPr>
          <p:nvPr>
            <p:ph type="title"/>
          </p:nvPr>
        </p:nvSpPr>
        <p:spPr/>
        <p:txBody>
          <a:bodyPr>
            <a:normAutofit fontScale="90000"/>
          </a:bodyPr>
          <a:lstStyle/>
          <a:p>
            <a:r>
              <a:rPr lang="en-US" dirty="0"/>
              <a:t>Resources for Technology Personnel </a:t>
            </a:r>
            <a:br>
              <a:rPr lang="en-US" dirty="0"/>
            </a:br>
            <a:r>
              <a:rPr lang="en-US" dirty="0"/>
              <a:t>on the DLM Website</a:t>
            </a:r>
          </a:p>
        </p:txBody>
      </p:sp>
      <p:sp>
        <p:nvSpPr>
          <p:cNvPr id="3" name="Content Placeholder 2">
            <a:extLst>
              <a:ext uri="{FF2B5EF4-FFF2-40B4-BE49-F238E27FC236}">
                <a16:creationId xmlns:a16="http://schemas.microsoft.com/office/drawing/2014/main" id="{88635734-67AB-4D21-9955-41BCC31CCCA1}"/>
              </a:ext>
            </a:extLst>
          </p:cNvPr>
          <p:cNvSpPr>
            <a:spLocks noGrp="1"/>
          </p:cNvSpPr>
          <p:nvPr>
            <p:ph idx="1"/>
          </p:nvPr>
        </p:nvSpPr>
        <p:spPr/>
        <p:txBody>
          <a:bodyPr>
            <a:normAutofit/>
          </a:bodyPr>
          <a:lstStyle/>
          <a:p>
            <a:pPr lvl="0"/>
            <a:r>
              <a:rPr lang="en-US" sz="2800" dirty="0"/>
              <a:t>Manuals</a:t>
            </a:r>
          </a:p>
          <a:p>
            <a:pPr lvl="1"/>
            <a:r>
              <a:rPr lang="en-US" sz="2400" dirty="0"/>
              <a:t>Kite Suite Technology Requirements</a:t>
            </a:r>
          </a:p>
          <a:p>
            <a:pPr lvl="1"/>
            <a:r>
              <a:rPr lang="en-US" sz="2400" cap="small" baseline="0" dirty="0"/>
              <a:t>Technology specifications manual</a:t>
            </a:r>
          </a:p>
          <a:p>
            <a:pPr lvl="0"/>
            <a:r>
              <a:rPr lang="en-US" sz="2800" dirty="0"/>
              <a:t>Kite Suite link</a:t>
            </a:r>
          </a:p>
          <a:p>
            <a:pPr lvl="1"/>
            <a:r>
              <a:rPr lang="en-US" sz="2400" dirty="0"/>
              <a:t>Kite system status</a:t>
            </a:r>
          </a:p>
          <a:p>
            <a:pPr lvl="1"/>
            <a:r>
              <a:rPr lang="en-US" sz="2400" dirty="0"/>
              <a:t>Supported platforms</a:t>
            </a:r>
          </a:p>
          <a:p>
            <a:pPr lvl="1"/>
            <a:r>
              <a:rPr lang="en-US" sz="2400" dirty="0"/>
              <a:t>Installation instructions</a:t>
            </a:r>
          </a:p>
          <a:p>
            <a:pPr lvl="1"/>
            <a:r>
              <a:rPr lang="en-US" sz="2400" dirty="0"/>
              <a:t>Troubleshooting Kite upload errors</a:t>
            </a:r>
          </a:p>
          <a:p>
            <a:pPr lvl="0"/>
            <a:endParaRPr lang="en-US" sz="2800" dirty="0"/>
          </a:p>
        </p:txBody>
      </p:sp>
    </p:spTree>
    <p:extLst>
      <p:ext uri="{BB962C8B-B14F-4D97-AF65-F5344CB8AC3E}">
        <p14:creationId xmlns:p14="http://schemas.microsoft.com/office/powerpoint/2010/main" val="310585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for Test (Assessment) Coordinators </a:t>
            </a:r>
            <a:br>
              <a:rPr lang="en-US" dirty="0"/>
            </a:br>
            <a:r>
              <a:rPr lang="en-US" dirty="0"/>
              <a:t>on the DLM Website</a:t>
            </a:r>
          </a:p>
        </p:txBody>
      </p:sp>
      <p:sp>
        <p:nvSpPr>
          <p:cNvPr id="3" name="Content Placeholder 2">
            <a:extLst>
              <a:ext uri="{FF2B5EF4-FFF2-40B4-BE49-F238E27FC236}">
                <a16:creationId xmlns:a16="http://schemas.microsoft.com/office/drawing/2014/main" id="{33A0588F-52BD-4101-AD6D-C7042C157291}"/>
              </a:ext>
            </a:extLst>
          </p:cNvPr>
          <p:cNvSpPr>
            <a:spLocks noGrp="1"/>
          </p:cNvSpPr>
          <p:nvPr>
            <p:ph idx="1"/>
          </p:nvPr>
        </p:nvSpPr>
        <p:spPr>
          <a:xfrm>
            <a:off x="1240998" y="1758876"/>
            <a:ext cx="10044417" cy="5099124"/>
          </a:xfrm>
        </p:spPr>
        <p:txBody>
          <a:bodyPr>
            <a:normAutofit/>
          </a:bodyPr>
          <a:lstStyle/>
          <a:p>
            <a:pPr lvl="0"/>
            <a:r>
              <a:rPr lang="en-US" sz="2800" dirty="0"/>
              <a:t>Manuals</a:t>
            </a:r>
          </a:p>
          <a:p>
            <a:pPr lvl="1"/>
            <a:r>
              <a:rPr lang="en-US" sz="2400" cap="small" baseline="0" dirty="0"/>
              <a:t>Assessment Coordinator Manual for science</a:t>
            </a:r>
          </a:p>
          <a:p>
            <a:pPr lvl="1"/>
            <a:r>
              <a:rPr lang="en-US" sz="2400" cap="small" baseline="0" dirty="0"/>
              <a:t>Accessibility Manual for Science</a:t>
            </a:r>
          </a:p>
          <a:p>
            <a:pPr lvl="1"/>
            <a:r>
              <a:rPr lang="en-US" sz="2400" dirty="0"/>
              <a:t>Guide to DLM Required Test Administrator Training</a:t>
            </a:r>
          </a:p>
          <a:p>
            <a:pPr lvl="1"/>
            <a:r>
              <a:rPr lang="en-US" sz="2400" cap="small" baseline="0" dirty="0"/>
              <a:t>Test Administration Manual for Science</a:t>
            </a:r>
          </a:p>
          <a:p>
            <a:pPr lvl="1"/>
            <a:r>
              <a:rPr lang="en-US" sz="2400" cap="small" baseline="0" dirty="0"/>
              <a:t>Educator Portal User Guide</a:t>
            </a:r>
          </a:p>
        </p:txBody>
      </p:sp>
    </p:spTree>
    <p:extLst>
      <p:ext uri="{BB962C8B-B14F-4D97-AF65-F5344CB8AC3E}">
        <p14:creationId xmlns:p14="http://schemas.microsoft.com/office/powerpoint/2010/main" val="312794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Resources for Data Managers </a:t>
            </a:r>
            <a:br>
              <a:rPr lang="en-US" sz="4000" dirty="0"/>
            </a:br>
            <a:r>
              <a:rPr lang="en-US" sz="4000" dirty="0"/>
              <a:t>on the DLM Website</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latin typeface="Trebuchet MS"/>
              </a:rPr>
              <a:t>Manuals</a:t>
            </a:r>
          </a:p>
          <a:p>
            <a:pPr lvl="1"/>
            <a:r>
              <a:rPr lang="en-US" sz="2400" cap="small" dirty="0">
                <a:latin typeface="Trebuchet MS"/>
              </a:rPr>
              <a:t>Data Management Manual</a:t>
            </a:r>
          </a:p>
          <a:p>
            <a:pPr lvl="1"/>
            <a:r>
              <a:rPr lang="en-US" sz="2400" cap="small" dirty="0">
                <a:latin typeface="Trebuchet MS"/>
              </a:rPr>
              <a:t>Educator Portal User Guide</a:t>
            </a:r>
            <a:endParaRPr lang="en-US" sz="2400" dirty="0">
              <a:latin typeface="Trebuchet MS"/>
            </a:endParaRPr>
          </a:p>
          <a:p>
            <a:r>
              <a:rPr lang="en-US" sz="2400" dirty="0">
                <a:latin typeface="Trebuchet MS"/>
              </a:rPr>
              <a:t>Templates</a:t>
            </a:r>
          </a:p>
          <a:p>
            <a:pPr lvl="1"/>
            <a:r>
              <a:rPr lang="en-US" sz="2400" dirty="0">
                <a:latin typeface="Trebuchet MS"/>
              </a:rPr>
              <a:t>State Organizational Table</a:t>
            </a:r>
          </a:p>
          <a:p>
            <a:pPr lvl="1"/>
            <a:r>
              <a:rPr lang="en-US" sz="2400" dirty="0">
                <a:latin typeface="Trebuchet MS"/>
              </a:rPr>
              <a:t>Upload Templates</a:t>
            </a:r>
          </a:p>
          <a:p>
            <a:endParaRPr lang="en-US" sz="2400" dirty="0"/>
          </a:p>
          <a:p>
            <a:pPr lvl="2"/>
            <a:endParaRPr lang="en-US" dirty="0"/>
          </a:p>
          <a:p>
            <a:pPr lvl="2"/>
            <a:endParaRPr lang="en-US" dirty="0"/>
          </a:p>
          <a:p>
            <a:pPr lvl="1"/>
            <a:endParaRPr lang="en-US" sz="2400" dirty="0"/>
          </a:p>
          <a:p>
            <a:pPr lvl="1"/>
            <a:endParaRPr lang="en-US" sz="2400" dirty="0"/>
          </a:p>
        </p:txBody>
      </p:sp>
    </p:spTree>
    <p:extLst>
      <p:ext uri="{BB962C8B-B14F-4D97-AF65-F5344CB8AC3E}">
        <p14:creationId xmlns:p14="http://schemas.microsoft.com/office/powerpoint/2010/main" val="782372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7D23-7701-3975-1045-F1C6A2C8329A}"/>
              </a:ext>
            </a:extLst>
          </p:cNvPr>
          <p:cNvSpPr>
            <a:spLocks noGrp="1"/>
          </p:cNvSpPr>
          <p:nvPr>
            <p:ph type="title"/>
          </p:nvPr>
        </p:nvSpPr>
        <p:spPr/>
        <p:txBody>
          <a:bodyPr/>
          <a:lstStyle/>
          <a:p>
            <a:r>
              <a:rPr lang="en-US" dirty="0"/>
              <a:t>Additional Training</a:t>
            </a:r>
          </a:p>
        </p:txBody>
      </p:sp>
      <p:sp>
        <p:nvSpPr>
          <p:cNvPr id="3" name="Content Placeholder 2">
            <a:extLst>
              <a:ext uri="{FF2B5EF4-FFF2-40B4-BE49-F238E27FC236}">
                <a16:creationId xmlns:a16="http://schemas.microsoft.com/office/drawing/2014/main" id="{145C6DEB-247A-B909-0CC4-AE5B43506CFE}"/>
              </a:ext>
            </a:extLst>
          </p:cNvPr>
          <p:cNvSpPr>
            <a:spLocks noGrp="1"/>
          </p:cNvSpPr>
          <p:nvPr>
            <p:ph idx="1"/>
          </p:nvPr>
        </p:nvSpPr>
        <p:spPr/>
        <p:txBody>
          <a:bodyPr/>
          <a:lstStyle/>
          <a:p>
            <a:r>
              <a:rPr lang="en-US" dirty="0"/>
              <a:t>DLM Training for District Roles</a:t>
            </a:r>
          </a:p>
          <a:p>
            <a:pPr lvl="1"/>
            <a:r>
              <a:rPr lang="en-US" dirty="0"/>
              <a:t>short, interactive lessons for assessment coordinators, data managers, technology managers, and district and building administrators</a:t>
            </a:r>
          </a:p>
        </p:txBody>
      </p:sp>
    </p:spTree>
    <p:extLst>
      <p:ext uri="{BB962C8B-B14F-4D97-AF65-F5344CB8AC3E}">
        <p14:creationId xmlns:p14="http://schemas.microsoft.com/office/powerpoint/2010/main" val="85100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Data in Educator Portal</a:t>
            </a:r>
          </a:p>
        </p:txBody>
      </p:sp>
    </p:spTree>
    <p:extLst>
      <p:ext uri="{BB962C8B-B14F-4D97-AF65-F5344CB8AC3E}">
        <p14:creationId xmlns:p14="http://schemas.microsoft.com/office/powerpoint/2010/main" val="395650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7486"/>
            <a:ext cx="10972800" cy="1143000"/>
          </a:xfrm>
        </p:spPr>
        <p:txBody>
          <a:bodyPr>
            <a:noAutofit/>
          </a:bodyPr>
          <a:lstStyle/>
          <a:p>
            <a:r>
              <a:rPr lang="en-US" dirty="0"/>
              <a:t>Data Verification and Revisions</a:t>
            </a:r>
          </a:p>
        </p:txBody>
      </p:sp>
      <p:sp>
        <p:nvSpPr>
          <p:cNvPr id="3" name="Content Placeholder 2">
            <a:extLst>
              <a:ext uri="{FF2B5EF4-FFF2-40B4-BE49-F238E27FC236}">
                <a16:creationId xmlns:a16="http://schemas.microsoft.com/office/drawing/2014/main" id="{558AC71C-CF9A-4FE1-A4BE-22A21342C96C}"/>
              </a:ext>
            </a:extLst>
          </p:cNvPr>
          <p:cNvSpPr>
            <a:spLocks noGrp="1"/>
          </p:cNvSpPr>
          <p:nvPr>
            <p:ph idx="1"/>
          </p:nvPr>
        </p:nvSpPr>
        <p:spPr/>
        <p:txBody>
          <a:bodyPr/>
          <a:lstStyle/>
          <a:p>
            <a:pPr lvl="0"/>
            <a:r>
              <a:rPr lang="en-US" dirty="0"/>
              <a:t>Test coordinators should verify accuracy of data and make changes as necessary.</a:t>
            </a:r>
          </a:p>
          <a:p>
            <a:pPr lvl="0"/>
            <a:r>
              <a:rPr lang="en-US" dirty="0"/>
              <a:t>Data changes can be made anytime before or during the assessment window.</a:t>
            </a:r>
          </a:p>
        </p:txBody>
      </p:sp>
    </p:spTree>
    <p:extLst>
      <p:ext uri="{BB962C8B-B14F-4D97-AF65-F5344CB8AC3E}">
        <p14:creationId xmlns:p14="http://schemas.microsoft.com/office/powerpoint/2010/main" val="428190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descr="A sc">
            <a:extLst>
              <a:ext uri="{FF2B5EF4-FFF2-40B4-BE49-F238E27FC236}">
                <a16:creationId xmlns:a16="http://schemas.microsoft.com/office/drawing/2014/main" id="{0541D82E-1969-4339-B251-8523C8E7071B}"/>
              </a:ext>
            </a:extLst>
          </p:cNvPr>
          <p:cNvSpPr>
            <a:spLocks noGrp="1"/>
          </p:cNvSpPr>
          <p:nvPr>
            <p:ph type="title"/>
          </p:nvPr>
        </p:nvSpPr>
        <p:spPr/>
        <p:txBody>
          <a:bodyPr>
            <a:normAutofit/>
          </a:bodyPr>
          <a:lstStyle/>
          <a:p>
            <a:r>
              <a:rPr lang="en-US"/>
              <a:t>Where to Complete Data Management Tasks</a:t>
            </a:r>
          </a:p>
        </p:txBody>
      </p:sp>
      <p:pic>
        <p:nvPicPr>
          <p:cNvPr id="7" name="Content Placeholder 6" descr="A screenshot of the Students tab in Educator Portal.">
            <a:extLst>
              <a:ext uri="{FF2B5EF4-FFF2-40B4-BE49-F238E27FC236}">
                <a16:creationId xmlns:a16="http://schemas.microsoft.com/office/drawing/2014/main" id="{342DC6D8-F04F-4D5C-A258-B44D875FD5E6}"/>
              </a:ext>
            </a:extLst>
          </p:cNvPr>
          <p:cNvPicPr>
            <a:picLocks noGrp="1" noChangeAspect="1"/>
          </p:cNvPicPr>
          <p:nvPr>
            <p:ph idx="1"/>
          </p:nvPr>
        </p:nvPicPr>
        <p:blipFill>
          <a:blip r:embed="rId3"/>
          <a:stretch>
            <a:fillRect/>
          </a:stretch>
        </p:blipFill>
        <p:spPr>
          <a:xfrm>
            <a:off x="2380763" y="1828042"/>
            <a:ext cx="7567304" cy="3699943"/>
          </a:xfrm>
          <a:ln w="3175">
            <a:solidFill>
              <a:schemeClr val="tx1"/>
            </a:solidFill>
          </a:ln>
        </p:spPr>
      </p:pic>
    </p:spTree>
    <p:extLst>
      <p:ext uri="{BB962C8B-B14F-4D97-AF65-F5344CB8AC3E}">
        <p14:creationId xmlns:p14="http://schemas.microsoft.com/office/powerpoint/2010/main" val="344092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4270-B290-E836-F52B-B77DB4A782CC}"/>
              </a:ext>
            </a:extLst>
          </p:cNvPr>
          <p:cNvSpPr>
            <a:spLocks noGrp="1"/>
          </p:cNvSpPr>
          <p:nvPr>
            <p:ph type="title"/>
          </p:nvPr>
        </p:nvSpPr>
        <p:spPr/>
        <p:txBody>
          <a:bodyPr/>
          <a:lstStyle/>
          <a:p>
            <a:r>
              <a:rPr lang="en-US" dirty="0"/>
              <a:t>Managing User Account Data (1)</a:t>
            </a:r>
          </a:p>
        </p:txBody>
      </p:sp>
      <p:sp>
        <p:nvSpPr>
          <p:cNvPr id="3" name="Content Placeholder 2">
            <a:extLst>
              <a:ext uri="{FF2B5EF4-FFF2-40B4-BE49-F238E27FC236}">
                <a16:creationId xmlns:a16="http://schemas.microsoft.com/office/drawing/2014/main" id="{3FBBCA7B-1A95-DAF2-7D35-AF830DB60504}"/>
              </a:ext>
            </a:extLst>
          </p:cNvPr>
          <p:cNvSpPr>
            <a:spLocks noGrp="1"/>
          </p:cNvSpPr>
          <p:nvPr>
            <p:ph idx="1"/>
          </p:nvPr>
        </p:nvSpPr>
        <p:spPr>
          <a:xfrm>
            <a:off x="1924304" y="1360486"/>
            <a:ext cx="10044417" cy="4997283"/>
          </a:xfrm>
        </p:spPr>
        <p:txBody>
          <a:bodyPr>
            <a:normAutofit/>
          </a:bodyPr>
          <a:lstStyle/>
          <a:p>
            <a:r>
              <a:rPr lang="en-US" dirty="0"/>
              <a:t>New users need to be added manually or by using a file upload. </a:t>
            </a:r>
          </a:p>
          <a:p>
            <a:r>
              <a:rPr lang="en-US" dirty="0"/>
              <a:t>Educator Portal sends an activation email to the new user with a link to create a password.</a:t>
            </a:r>
          </a:p>
          <a:p>
            <a:r>
              <a:rPr lang="en-US" dirty="0"/>
              <a:t>The user’s email address is the unique account key.</a:t>
            </a:r>
          </a:p>
          <a:p>
            <a:endParaRPr lang="en-US" dirty="0"/>
          </a:p>
        </p:txBody>
      </p:sp>
    </p:spTree>
    <p:extLst>
      <p:ext uri="{BB962C8B-B14F-4D97-AF65-F5344CB8AC3E}">
        <p14:creationId xmlns:p14="http://schemas.microsoft.com/office/powerpoint/2010/main" val="2287377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4C580B-6AF2-7B72-6A65-ED80788D1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33E53-F2D5-9796-55B7-C56988BF6C8F}"/>
              </a:ext>
            </a:extLst>
          </p:cNvPr>
          <p:cNvSpPr>
            <a:spLocks noGrp="1"/>
          </p:cNvSpPr>
          <p:nvPr>
            <p:ph type="title"/>
          </p:nvPr>
        </p:nvSpPr>
        <p:spPr/>
        <p:txBody>
          <a:bodyPr/>
          <a:lstStyle/>
          <a:p>
            <a:r>
              <a:rPr lang="en-US" dirty="0"/>
              <a:t>Managing User Account Data (2)</a:t>
            </a:r>
          </a:p>
        </p:txBody>
      </p:sp>
      <p:sp>
        <p:nvSpPr>
          <p:cNvPr id="3" name="Content Placeholder 2">
            <a:extLst>
              <a:ext uri="{FF2B5EF4-FFF2-40B4-BE49-F238E27FC236}">
                <a16:creationId xmlns:a16="http://schemas.microsoft.com/office/drawing/2014/main" id="{CEA4C0C6-DB11-5A7D-8555-D35259D75F5E}"/>
              </a:ext>
            </a:extLst>
          </p:cNvPr>
          <p:cNvSpPr>
            <a:spLocks noGrp="1"/>
          </p:cNvSpPr>
          <p:nvPr>
            <p:ph idx="1"/>
          </p:nvPr>
        </p:nvSpPr>
        <p:spPr>
          <a:xfrm>
            <a:off x="1547815" y="1575639"/>
            <a:ext cx="10044417" cy="4997283"/>
          </a:xfrm>
        </p:spPr>
        <p:txBody>
          <a:bodyPr>
            <a:normAutofit/>
          </a:bodyPr>
          <a:lstStyle/>
          <a:p>
            <a:r>
              <a:rPr lang="en-US" dirty="0"/>
              <a:t>Users may have more than one role in Educator Portal.</a:t>
            </a:r>
          </a:p>
          <a:p>
            <a:r>
              <a:rPr lang="en-US" dirty="0"/>
              <a:t>Users are rolled over from the year before.</a:t>
            </a:r>
          </a:p>
          <a:p>
            <a:r>
              <a:rPr lang="en-US" dirty="0"/>
              <a:t>Deactivation of user accounts may be done manually or by using the user upload template. </a:t>
            </a:r>
          </a:p>
          <a:p>
            <a:endParaRPr lang="en-US" dirty="0"/>
          </a:p>
        </p:txBody>
      </p:sp>
    </p:spTree>
    <p:extLst>
      <p:ext uri="{BB962C8B-B14F-4D97-AF65-F5344CB8AC3E}">
        <p14:creationId xmlns:p14="http://schemas.microsoft.com/office/powerpoint/2010/main" val="427441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1E87-34E3-0649-AB71-0D6D69B513AE}"/>
              </a:ext>
            </a:extLst>
          </p:cNvPr>
          <p:cNvSpPr>
            <a:spLocks noGrp="1"/>
          </p:cNvSpPr>
          <p:nvPr>
            <p:ph type="title"/>
          </p:nvPr>
        </p:nvSpPr>
        <p:spPr/>
        <p:txBody>
          <a:bodyPr/>
          <a:lstStyle/>
          <a:p>
            <a:r>
              <a:rPr lang="en-US" dirty="0"/>
              <a:t>Kite® Suite Updates</a:t>
            </a:r>
          </a:p>
        </p:txBody>
      </p:sp>
    </p:spTree>
    <p:extLst>
      <p:ext uri="{BB962C8B-B14F-4D97-AF65-F5344CB8AC3E}">
        <p14:creationId xmlns:p14="http://schemas.microsoft.com/office/powerpoint/2010/main" val="3827297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D2BD-4A66-4B8A-8751-15B502FFF941}"/>
              </a:ext>
            </a:extLst>
          </p:cNvPr>
          <p:cNvSpPr>
            <a:spLocks noGrp="1"/>
          </p:cNvSpPr>
          <p:nvPr>
            <p:ph type="title"/>
          </p:nvPr>
        </p:nvSpPr>
        <p:spPr>
          <a:xfrm>
            <a:off x="1006678" y="-68620"/>
            <a:ext cx="10972800" cy="1143000"/>
          </a:xfrm>
        </p:spPr>
        <p:txBody>
          <a:bodyPr/>
          <a:lstStyle/>
          <a:p>
            <a:r>
              <a:rPr lang="en-US"/>
              <a:t>Add User Accounts</a:t>
            </a:r>
          </a:p>
        </p:txBody>
      </p:sp>
      <p:sp>
        <p:nvSpPr>
          <p:cNvPr id="3" name="Content Placeholder 2">
            <a:extLst>
              <a:ext uri="{FF2B5EF4-FFF2-40B4-BE49-F238E27FC236}">
                <a16:creationId xmlns:a16="http://schemas.microsoft.com/office/drawing/2014/main" id="{CA2E217E-C926-4EAF-94F5-366AC25DF578}"/>
              </a:ext>
            </a:extLst>
          </p:cNvPr>
          <p:cNvSpPr>
            <a:spLocks noGrp="1"/>
          </p:cNvSpPr>
          <p:nvPr>
            <p:ph idx="1"/>
          </p:nvPr>
        </p:nvSpPr>
        <p:spPr>
          <a:xfrm>
            <a:off x="1897150" y="1529255"/>
            <a:ext cx="10044417" cy="3824498"/>
          </a:xfrm>
        </p:spPr>
        <p:txBody>
          <a:bodyPr vert="horz" lIns="91440" tIns="45720" rIns="91440" bIns="45720" rtlCol="0" anchor="t">
            <a:normAutofit/>
          </a:bodyPr>
          <a:lstStyle/>
          <a:p>
            <a:r>
              <a:rPr lang="en-US" dirty="0">
                <a:latin typeface="Trebuchet MS"/>
              </a:rPr>
              <a:t>Add User: manually add a few users</a:t>
            </a:r>
          </a:p>
          <a:p>
            <a:r>
              <a:rPr lang="en-US" dirty="0">
                <a:latin typeface="Trebuchet MS"/>
              </a:rPr>
              <a:t>Upload Users: add users with an upload template</a:t>
            </a:r>
          </a:p>
          <a:p>
            <a:endParaRPr lang="en-US" sz="2400" dirty="0"/>
          </a:p>
        </p:txBody>
      </p:sp>
      <p:pic>
        <p:nvPicPr>
          <p:cNvPr id="7" name="Picture 6" descr="A screenshot of the Users tab in Educator Portal.">
            <a:extLst>
              <a:ext uri="{FF2B5EF4-FFF2-40B4-BE49-F238E27FC236}">
                <a16:creationId xmlns:a16="http://schemas.microsoft.com/office/drawing/2014/main" id="{4386F863-6171-CA4A-AD8C-95E3D10BF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193" y="2921841"/>
            <a:ext cx="9057608" cy="2332540"/>
          </a:xfrm>
          <a:prstGeom prst="rect">
            <a:avLst/>
          </a:prstGeom>
        </p:spPr>
      </p:pic>
    </p:spTree>
    <p:extLst>
      <p:ext uri="{BB962C8B-B14F-4D97-AF65-F5344CB8AC3E}">
        <p14:creationId xmlns:p14="http://schemas.microsoft.com/office/powerpoint/2010/main" val="1891277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Edit User Accounts</a:t>
            </a:r>
          </a:p>
        </p:txBody>
      </p:sp>
      <p:sp>
        <p:nvSpPr>
          <p:cNvPr id="3" name="Content Placeholder 2">
            <a:extLst>
              <a:ext uri="{FF2B5EF4-FFF2-40B4-BE49-F238E27FC236}">
                <a16:creationId xmlns:a16="http://schemas.microsoft.com/office/drawing/2014/main" id="{7DB3C191-6F47-4BE6-91DA-3D67F6DA8382}"/>
              </a:ext>
            </a:extLst>
          </p:cNvPr>
          <p:cNvSpPr>
            <a:spLocks noGrp="1"/>
          </p:cNvSpPr>
          <p:nvPr>
            <p:ph idx="1"/>
          </p:nvPr>
        </p:nvSpPr>
        <p:spPr/>
        <p:txBody>
          <a:bodyPr>
            <a:normAutofit/>
          </a:bodyPr>
          <a:lstStyle/>
          <a:p>
            <a:pPr lvl="0"/>
            <a:r>
              <a:rPr lang="en-US" dirty="0"/>
              <a:t>Common changes for users include</a:t>
            </a:r>
          </a:p>
          <a:p>
            <a:pPr lvl="1"/>
            <a:r>
              <a:rPr lang="en-US" dirty="0"/>
              <a:t>organization assignment </a:t>
            </a:r>
          </a:p>
          <a:p>
            <a:pPr lvl="1"/>
            <a:r>
              <a:rPr lang="en-US" dirty="0"/>
              <a:t>email address</a:t>
            </a:r>
          </a:p>
          <a:p>
            <a:pPr lvl="1"/>
            <a:r>
              <a:rPr lang="en-US" dirty="0"/>
              <a:t>add or remove roles</a:t>
            </a:r>
          </a:p>
          <a:p>
            <a:pPr lvl="0"/>
            <a:r>
              <a:rPr lang="en-US" dirty="0"/>
              <a:t>Manually edit when a few users need changes.</a:t>
            </a:r>
          </a:p>
          <a:p>
            <a:pPr lvl="0"/>
            <a:r>
              <a:rPr lang="en-US" dirty="0"/>
              <a:t>Use the upload template when more than a few users need changes.</a:t>
            </a:r>
          </a:p>
          <a:p>
            <a:pPr lvl="1"/>
            <a:r>
              <a:rPr lang="en-US" dirty="0"/>
              <a:t>Updated information only affects users in the upload.</a:t>
            </a:r>
          </a:p>
        </p:txBody>
      </p:sp>
    </p:spTree>
    <p:extLst>
      <p:ext uri="{BB962C8B-B14F-4D97-AF65-F5344CB8AC3E}">
        <p14:creationId xmlns:p14="http://schemas.microsoft.com/office/powerpoint/2010/main" val="1092298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3945" y="217486"/>
            <a:ext cx="10965666" cy="1143000"/>
          </a:xfrm>
        </p:spPr>
        <p:txBody>
          <a:bodyPr>
            <a:noAutofit/>
          </a:bodyPr>
          <a:lstStyle/>
          <a:p>
            <a:r>
              <a:rPr lang="en-US"/>
              <a:t>Resending the Account Activation </a:t>
            </a:r>
            <a:br>
              <a:rPr lang="en-US"/>
            </a:br>
            <a:r>
              <a:rPr lang="en-US"/>
              <a:t>Email to Users</a:t>
            </a:r>
          </a:p>
        </p:txBody>
      </p:sp>
      <p:sp>
        <p:nvSpPr>
          <p:cNvPr id="3" name="Content Placeholder 2">
            <a:extLst>
              <a:ext uri="{FF2B5EF4-FFF2-40B4-BE49-F238E27FC236}">
                <a16:creationId xmlns:a16="http://schemas.microsoft.com/office/drawing/2014/main" id="{29F40164-A604-406E-AB5D-7A39E4FCA9CA}"/>
              </a:ext>
            </a:extLst>
          </p:cNvPr>
          <p:cNvSpPr>
            <a:spLocks noGrp="1"/>
          </p:cNvSpPr>
          <p:nvPr>
            <p:ph idx="1"/>
          </p:nvPr>
        </p:nvSpPr>
        <p:spPr>
          <a:xfrm>
            <a:off x="1935061" y="1600201"/>
            <a:ext cx="10044417" cy="3391929"/>
          </a:xfrm>
        </p:spPr>
        <p:txBody>
          <a:bodyPr/>
          <a:lstStyle/>
          <a:p>
            <a:pPr lvl="0"/>
            <a:r>
              <a:rPr lang="en-US" dirty="0"/>
              <a:t>The most common reasons the Kite activation email would need to be resent</a:t>
            </a:r>
          </a:p>
          <a:p>
            <a:pPr lvl="1"/>
            <a:r>
              <a:rPr lang="en-US" dirty="0"/>
              <a:t>A user did not receive the email or accidentally deleted the email.</a:t>
            </a:r>
          </a:p>
          <a:p>
            <a:pPr lvl="1"/>
            <a:r>
              <a:rPr lang="en-US" dirty="0"/>
              <a:t>The user did not activate the account within 20 days of receiving the email.</a:t>
            </a:r>
          </a:p>
          <a:p>
            <a:pPr lvl="1"/>
            <a:endParaRPr lang="en-US" dirty="0"/>
          </a:p>
          <a:p>
            <a:pPr marL="0" indent="0">
              <a:buNone/>
            </a:pPr>
            <a:r>
              <a:rPr lang="en-US" dirty="0"/>
              <a:t>Video: </a:t>
            </a:r>
            <a:r>
              <a:rPr lang="en-US" dirty="0">
                <a:hlinkClick r:id="rId3"/>
              </a:rPr>
              <a:t>Adding and Editing Users</a:t>
            </a:r>
            <a:endParaRPr lang="en-US" dirty="0"/>
          </a:p>
          <a:p>
            <a:pPr lvl="1"/>
            <a:endParaRPr lang="en-US" dirty="0"/>
          </a:p>
        </p:txBody>
      </p:sp>
    </p:spTree>
    <p:extLst>
      <p:ext uri="{BB962C8B-B14F-4D97-AF65-F5344CB8AC3E}">
        <p14:creationId xmlns:p14="http://schemas.microsoft.com/office/powerpoint/2010/main" val="1082405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Adding Students</a:t>
            </a:r>
          </a:p>
        </p:txBody>
      </p:sp>
      <p:sp>
        <p:nvSpPr>
          <p:cNvPr id="3" name="Content Placeholder 2">
            <a:extLst>
              <a:ext uri="{FF2B5EF4-FFF2-40B4-BE49-F238E27FC236}">
                <a16:creationId xmlns:a16="http://schemas.microsoft.com/office/drawing/2014/main" id="{B9002E59-22D4-4484-86E5-9DC2665628FA}"/>
              </a:ext>
            </a:extLst>
          </p:cNvPr>
          <p:cNvSpPr>
            <a:spLocks noGrp="1"/>
          </p:cNvSpPr>
          <p:nvPr>
            <p:ph idx="1"/>
          </p:nvPr>
        </p:nvSpPr>
        <p:spPr>
          <a:xfrm>
            <a:off x="1547815" y="1711008"/>
            <a:ext cx="10044417" cy="3186800"/>
          </a:xfrm>
        </p:spPr>
        <p:txBody>
          <a:bodyPr>
            <a:normAutofit lnSpcReduction="10000"/>
          </a:bodyPr>
          <a:lstStyle/>
          <a:p>
            <a:pPr lvl="0"/>
            <a:r>
              <a:rPr lang="en-US" sz="3500" dirty="0"/>
              <a:t>All students required to take the DLM assessment need to be added to Educator Portal</a:t>
            </a:r>
          </a:p>
          <a:p>
            <a:pPr lvl="1"/>
            <a:r>
              <a:rPr lang="en-US" sz="3100" dirty="0"/>
              <a:t>Students can be added using the Educator Portal user interface or by using an upload template.</a:t>
            </a:r>
          </a:p>
          <a:p>
            <a:pPr marL="742950" lvl="1" indent="-285750"/>
            <a:r>
              <a:rPr lang="en-US" sz="2900" dirty="0"/>
              <a:t>OSSE enrolls grades 5 &amp; 8 DLM-eligible students</a:t>
            </a:r>
          </a:p>
          <a:p>
            <a:pPr marL="742950" lvl="1" indent="-285750"/>
            <a:r>
              <a:rPr lang="en-US" sz="2900" dirty="0"/>
              <a:t>LEAs enroll eligible HS biology students</a:t>
            </a:r>
          </a:p>
          <a:p>
            <a:pPr marL="742950" lvl="1" indent="-285750"/>
            <a:r>
              <a:rPr lang="en-US" sz="2900" dirty="0"/>
              <a:t>New eligibility cases added as needed</a:t>
            </a:r>
          </a:p>
          <a:p>
            <a:pPr lvl="1"/>
            <a:endParaRPr lang="en-US" sz="3500" dirty="0"/>
          </a:p>
        </p:txBody>
      </p:sp>
    </p:spTree>
    <p:extLst>
      <p:ext uri="{BB962C8B-B14F-4D97-AF65-F5344CB8AC3E}">
        <p14:creationId xmlns:p14="http://schemas.microsoft.com/office/powerpoint/2010/main" val="3797177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Edit a Student</a:t>
            </a:r>
          </a:p>
        </p:txBody>
      </p:sp>
      <p:sp>
        <p:nvSpPr>
          <p:cNvPr id="3" name="Content Placeholder 2">
            <a:extLst>
              <a:ext uri="{FF2B5EF4-FFF2-40B4-BE49-F238E27FC236}">
                <a16:creationId xmlns:a16="http://schemas.microsoft.com/office/drawing/2014/main" id="{AC3B5490-3CD1-4ECE-BF79-313FF37C025A}"/>
              </a:ext>
            </a:extLst>
          </p:cNvPr>
          <p:cNvSpPr>
            <a:spLocks noGrp="1"/>
          </p:cNvSpPr>
          <p:nvPr>
            <p:ph idx="1"/>
          </p:nvPr>
        </p:nvSpPr>
        <p:spPr/>
        <p:txBody>
          <a:bodyPr>
            <a:normAutofit/>
          </a:bodyPr>
          <a:lstStyle/>
          <a:p>
            <a:pPr lvl="0"/>
            <a:r>
              <a:rPr lang="en-US" dirty="0"/>
              <a:t>Manually edit when a few students need changes. </a:t>
            </a:r>
          </a:p>
          <a:p>
            <a:pPr lvl="0"/>
            <a:r>
              <a:rPr lang="en-US" dirty="0"/>
              <a:t>Use the upload template when more than a few students need changes.</a:t>
            </a:r>
          </a:p>
          <a:p>
            <a:pPr lvl="1"/>
            <a:r>
              <a:rPr lang="en-US" dirty="0"/>
              <a:t>The upload will only update information for students in the upload.</a:t>
            </a:r>
          </a:p>
        </p:txBody>
      </p:sp>
    </p:spTree>
    <p:extLst>
      <p:ext uri="{BB962C8B-B14F-4D97-AF65-F5344CB8AC3E}">
        <p14:creationId xmlns:p14="http://schemas.microsoft.com/office/powerpoint/2010/main" val="372384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Exit a Student</a:t>
            </a:r>
          </a:p>
        </p:txBody>
      </p:sp>
      <p:sp>
        <p:nvSpPr>
          <p:cNvPr id="3" name="Content Placeholder 2">
            <a:extLst>
              <a:ext uri="{FF2B5EF4-FFF2-40B4-BE49-F238E27FC236}">
                <a16:creationId xmlns:a16="http://schemas.microsoft.com/office/drawing/2014/main" id="{8EF27FB5-C54B-46A2-8D2B-6CFD758AD7D8}"/>
              </a:ext>
            </a:extLst>
          </p:cNvPr>
          <p:cNvSpPr>
            <a:spLocks noGrp="1"/>
          </p:cNvSpPr>
          <p:nvPr>
            <p:ph idx="1"/>
          </p:nvPr>
        </p:nvSpPr>
        <p:spPr/>
        <p:txBody>
          <a:bodyPr>
            <a:normAutofit/>
          </a:bodyPr>
          <a:lstStyle/>
          <a:p>
            <a:pPr lvl="0"/>
            <a:r>
              <a:rPr lang="en-US" dirty="0"/>
              <a:t>A student must be exited from Educator Portal when the student is</a:t>
            </a:r>
          </a:p>
          <a:p>
            <a:pPr lvl="1"/>
            <a:r>
              <a:rPr lang="en-US" dirty="0"/>
              <a:t>leaving District of Columbia, leaving the LEA with an unknown destination, or is no longer taking the DLM alternate assessment</a:t>
            </a:r>
          </a:p>
          <a:p>
            <a:r>
              <a:rPr lang="en-US" dirty="0"/>
              <a:t>Exiting is </a:t>
            </a:r>
            <a:r>
              <a:rPr lang="en-US" b="1" dirty="0"/>
              <a:t>not</a:t>
            </a:r>
            <a:r>
              <a:rPr lang="en-US" dirty="0"/>
              <a:t> applicable to students who are remote and cannot test.</a:t>
            </a:r>
          </a:p>
          <a:p>
            <a:pPr lvl="0"/>
            <a:r>
              <a:rPr lang="en-US" dirty="0"/>
              <a:t>Exits can be done manually or using the Test, Exit, Clear (TEC) upload.</a:t>
            </a:r>
          </a:p>
        </p:txBody>
      </p:sp>
    </p:spTree>
    <p:extLst>
      <p:ext uri="{BB962C8B-B14F-4D97-AF65-F5344CB8AC3E}">
        <p14:creationId xmlns:p14="http://schemas.microsoft.com/office/powerpoint/2010/main" val="1823296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8563" y="0"/>
            <a:ext cx="10972800" cy="1143000"/>
          </a:xfrm>
        </p:spPr>
        <p:txBody>
          <a:bodyPr>
            <a:normAutofit/>
          </a:bodyPr>
          <a:lstStyle/>
          <a:p>
            <a:r>
              <a:rPr lang="en-US" dirty="0"/>
              <a:t>Rostering (1)</a:t>
            </a:r>
          </a:p>
        </p:txBody>
      </p:sp>
      <p:sp>
        <p:nvSpPr>
          <p:cNvPr id="3" name="Content Placeholder 2">
            <a:extLst>
              <a:ext uri="{FF2B5EF4-FFF2-40B4-BE49-F238E27FC236}">
                <a16:creationId xmlns:a16="http://schemas.microsoft.com/office/drawing/2014/main" id="{F6040F4C-4506-4381-8C1F-C80DC4F93710}"/>
              </a:ext>
            </a:extLst>
          </p:cNvPr>
          <p:cNvSpPr>
            <a:spLocks noGrp="1"/>
          </p:cNvSpPr>
          <p:nvPr>
            <p:ph idx="1"/>
          </p:nvPr>
        </p:nvSpPr>
        <p:spPr/>
        <p:txBody>
          <a:bodyPr/>
          <a:lstStyle/>
          <a:p>
            <a:pPr lvl="0"/>
            <a:r>
              <a:rPr lang="en-US" dirty="0"/>
              <a:t>Rosters connect a student to a teacher in Educator Portal.</a:t>
            </a:r>
          </a:p>
          <a:p>
            <a:pPr lvl="0"/>
            <a:r>
              <a:rPr lang="en-US" dirty="0"/>
              <a:t>New students can be added to an existing roster.</a:t>
            </a:r>
          </a:p>
          <a:p>
            <a:pPr lvl="0"/>
            <a:r>
              <a:rPr lang="en-US" dirty="0"/>
              <a:t>The teacher on a roster can be changed.</a:t>
            </a:r>
          </a:p>
        </p:txBody>
      </p:sp>
    </p:spTree>
    <p:extLst>
      <p:ext uri="{BB962C8B-B14F-4D97-AF65-F5344CB8AC3E}">
        <p14:creationId xmlns:p14="http://schemas.microsoft.com/office/powerpoint/2010/main" val="1887893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EB583-9592-4423-BCD9-3A3A6E23C290}"/>
              </a:ext>
            </a:extLst>
          </p:cNvPr>
          <p:cNvSpPr>
            <a:spLocks noGrp="1"/>
          </p:cNvSpPr>
          <p:nvPr>
            <p:ph type="title"/>
          </p:nvPr>
        </p:nvSpPr>
        <p:spPr/>
        <p:txBody>
          <a:bodyPr/>
          <a:lstStyle/>
          <a:p>
            <a:r>
              <a:rPr lang="en-US" dirty="0"/>
              <a:t>Rostering (2)</a:t>
            </a:r>
          </a:p>
        </p:txBody>
      </p:sp>
      <p:pic>
        <p:nvPicPr>
          <p:cNvPr id="7" name="Content Placeholder 6" descr="A screenshot of the Rosters tab in Educator Portal.">
            <a:extLst>
              <a:ext uri="{FF2B5EF4-FFF2-40B4-BE49-F238E27FC236}">
                <a16:creationId xmlns:a16="http://schemas.microsoft.com/office/drawing/2014/main" id="{ACF96491-85A6-4D5B-806C-5F3F8B3C40F7}"/>
              </a:ext>
            </a:extLst>
          </p:cNvPr>
          <p:cNvPicPr>
            <a:picLocks noGrp="1" noChangeAspect="1"/>
          </p:cNvPicPr>
          <p:nvPr>
            <p:ph idx="1"/>
          </p:nvPr>
        </p:nvPicPr>
        <p:blipFill>
          <a:blip r:embed="rId3"/>
          <a:stretch>
            <a:fillRect/>
          </a:stretch>
        </p:blipFill>
        <p:spPr>
          <a:xfrm>
            <a:off x="1917676" y="1614732"/>
            <a:ext cx="8356648" cy="3965359"/>
          </a:xfrm>
          <a:ln w="3175">
            <a:solidFill>
              <a:schemeClr val="tx1"/>
            </a:solidFill>
          </a:ln>
        </p:spPr>
      </p:pic>
    </p:spTree>
    <p:extLst>
      <p:ext uri="{BB962C8B-B14F-4D97-AF65-F5344CB8AC3E}">
        <p14:creationId xmlns:p14="http://schemas.microsoft.com/office/powerpoint/2010/main" val="1733758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972800" cy="1143000"/>
          </a:xfrm>
        </p:spPr>
        <p:txBody>
          <a:bodyPr>
            <a:normAutofit/>
          </a:bodyPr>
          <a:lstStyle/>
          <a:p>
            <a:r>
              <a:rPr lang="en-US" dirty="0"/>
              <a:t>Rostering (3)</a:t>
            </a:r>
          </a:p>
        </p:txBody>
      </p:sp>
      <p:sp>
        <p:nvSpPr>
          <p:cNvPr id="3" name="Content Placeholder 2">
            <a:extLst>
              <a:ext uri="{FF2B5EF4-FFF2-40B4-BE49-F238E27FC236}">
                <a16:creationId xmlns:a16="http://schemas.microsoft.com/office/drawing/2014/main" id="{91758D43-D6AD-4C15-8118-0831054EEE50}"/>
              </a:ext>
            </a:extLst>
          </p:cNvPr>
          <p:cNvSpPr>
            <a:spLocks noGrp="1"/>
          </p:cNvSpPr>
          <p:nvPr>
            <p:ph idx="1"/>
          </p:nvPr>
        </p:nvSpPr>
        <p:spPr/>
        <p:txBody>
          <a:bodyPr/>
          <a:lstStyle/>
          <a:p>
            <a:pPr lvl="0"/>
            <a:r>
              <a:rPr lang="en-US" dirty="0"/>
              <a:t>Rostering for high school biology</a:t>
            </a:r>
          </a:p>
          <a:p>
            <a:pPr lvl="1"/>
            <a:r>
              <a:rPr lang="en-US" dirty="0"/>
              <a:t>select </a:t>
            </a:r>
            <a:r>
              <a:rPr lang="en-US" b="1" dirty="0"/>
              <a:t>biology</a:t>
            </a:r>
            <a:r>
              <a:rPr lang="en-US" dirty="0"/>
              <a:t> as the course</a:t>
            </a:r>
          </a:p>
          <a:p>
            <a:pPr lvl="1"/>
            <a:r>
              <a:rPr lang="en-US" dirty="0"/>
              <a:t>Roster high school students separately from elementary and middle school students</a:t>
            </a:r>
          </a:p>
        </p:txBody>
      </p:sp>
    </p:spTree>
    <p:extLst>
      <p:ext uri="{BB962C8B-B14F-4D97-AF65-F5344CB8AC3E}">
        <p14:creationId xmlns:p14="http://schemas.microsoft.com/office/powerpoint/2010/main" val="19719034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BB73-6705-A84F-97D8-BD91EA7A949F}"/>
              </a:ext>
            </a:extLst>
          </p:cNvPr>
          <p:cNvSpPr>
            <a:spLocks noGrp="1"/>
          </p:cNvSpPr>
          <p:nvPr>
            <p:ph type="title"/>
          </p:nvPr>
        </p:nvSpPr>
        <p:spPr/>
        <p:txBody>
          <a:bodyPr/>
          <a:lstStyle/>
          <a:p>
            <a:r>
              <a:rPr lang="en-US" dirty="0"/>
              <a:t>Administration of DLM Science Testlets</a:t>
            </a:r>
          </a:p>
        </p:txBody>
      </p:sp>
    </p:spTree>
    <p:extLst>
      <p:ext uri="{BB962C8B-B14F-4D97-AF65-F5344CB8AC3E}">
        <p14:creationId xmlns:p14="http://schemas.microsoft.com/office/powerpoint/2010/main" val="322643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518A-3270-771C-581B-CC24A19F28EE}"/>
              </a:ext>
            </a:extLst>
          </p:cNvPr>
          <p:cNvSpPr>
            <a:spLocks noGrp="1"/>
          </p:cNvSpPr>
          <p:nvPr>
            <p:ph type="title"/>
          </p:nvPr>
        </p:nvSpPr>
        <p:spPr/>
        <p:txBody>
          <a:bodyPr/>
          <a:lstStyle/>
          <a:p>
            <a:r>
              <a:rPr lang="en-US" dirty="0"/>
              <a:t>Kite Student Portal Installation Updates</a:t>
            </a:r>
          </a:p>
        </p:txBody>
      </p:sp>
      <p:sp>
        <p:nvSpPr>
          <p:cNvPr id="3" name="Content Placeholder 2">
            <a:extLst>
              <a:ext uri="{FF2B5EF4-FFF2-40B4-BE49-F238E27FC236}">
                <a16:creationId xmlns:a16="http://schemas.microsoft.com/office/drawing/2014/main" id="{FE13AAE1-142E-3C52-6702-F7CE5D6CCBC2}"/>
              </a:ext>
            </a:extLst>
          </p:cNvPr>
          <p:cNvSpPr>
            <a:spLocks noGrp="1"/>
          </p:cNvSpPr>
          <p:nvPr>
            <p:ph idx="1"/>
          </p:nvPr>
        </p:nvSpPr>
        <p:spPr/>
        <p:txBody>
          <a:bodyPr/>
          <a:lstStyle/>
          <a:p>
            <a:pPr marL="380365" indent="-342265">
              <a:lnSpc>
                <a:spcPct val="100000"/>
              </a:lnSpc>
              <a:spcBef>
                <a:spcPts val="865"/>
              </a:spcBef>
              <a:buFont typeface="Arial"/>
              <a:buChar char="•"/>
              <a:tabLst>
                <a:tab pos="380365" algn="l"/>
              </a:tabLst>
            </a:pPr>
            <a:r>
              <a:rPr lang="en-US" sz="2800" dirty="0">
                <a:latin typeface="Arial"/>
                <a:cs typeface="Arial"/>
              </a:rPr>
              <a:t>Chrome and Windows will </a:t>
            </a:r>
            <a:r>
              <a:rPr lang="en-US" dirty="0">
                <a:latin typeface="Arial"/>
                <a:cs typeface="Arial"/>
              </a:rPr>
              <a:t>use the same Student Portal app for the 2026 school year.</a:t>
            </a:r>
          </a:p>
          <a:p>
            <a:pPr marL="837565" lvl="1" indent="-342265">
              <a:lnSpc>
                <a:spcPct val="100000"/>
              </a:lnSpc>
              <a:spcBef>
                <a:spcPts val="865"/>
              </a:spcBef>
              <a:buFont typeface="Arial"/>
              <a:buChar char="•"/>
              <a:tabLst>
                <a:tab pos="380365" algn="l"/>
              </a:tabLst>
            </a:pPr>
            <a:r>
              <a:rPr lang="en-US" dirty="0">
                <a:latin typeface="Arial"/>
                <a:cs typeface="Arial"/>
              </a:rPr>
              <a:t>Windows 10 is no longer supported. The app may still run on Windows 10 devices; however, support will be limited.</a:t>
            </a:r>
          </a:p>
          <a:p>
            <a:pPr marL="380365" indent="-342265">
              <a:lnSpc>
                <a:spcPct val="100000"/>
              </a:lnSpc>
              <a:spcBef>
                <a:spcPts val="865"/>
              </a:spcBef>
              <a:buFont typeface="Arial"/>
              <a:buChar char="•"/>
              <a:tabLst>
                <a:tab pos="380365" algn="l"/>
              </a:tabLst>
            </a:pPr>
            <a:r>
              <a:rPr lang="en-US" dirty="0">
                <a:latin typeface="Arial"/>
                <a:cs typeface="Arial"/>
              </a:rPr>
              <a:t>iPad and Mac have no updates for 2026</a:t>
            </a:r>
          </a:p>
          <a:p>
            <a:pPr marL="380365" indent="-342265">
              <a:lnSpc>
                <a:spcPct val="100000"/>
              </a:lnSpc>
              <a:spcBef>
                <a:spcPts val="865"/>
              </a:spcBef>
              <a:buFont typeface="Arial"/>
              <a:buChar char="•"/>
              <a:tabLst>
                <a:tab pos="380365" algn="l"/>
              </a:tabLst>
            </a:pPr>
            <a:r>
              <a:rPr lang="en-US" sz="2800" dirty="0">
                <a:latin typeface="Arial"/>
                <a:cs typeface="Arial"/>
              </a:rPr>
              <a:t>Review the document Kite Student Portal Updates for 2026 using the Kite Suite link on the DLM website.</a:t>
            </a:r>
          </a:p>
          <a:p>
            <a:endParaRPr lang="en-US" dirty="0"/>
          </a:p>
        </p:txBody>
      </p:sp>
    </p:spTree>
    <p:extLst>
      <p:ext uri="{BB962C8B-B14F-4D97-AF65-F5344CB8AC3E}">
        <p14:creationId xmlns:p14="http://schemas.microsoft.com/office/powerpoint/2010/main" val="2302351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3FA2-0094-4F8E-B2CA-8E7C13FFB3B1}"/>
              </a:ext>
            </a:extLst>
          </p:cNvPr>
          <p:cNvSpPr>
            <a:spLocks noGrp="1"/>
          </p:cNvSpPr>
          <p:nvPr>
            <p:ph type="title"/>
          </p:nvPr>
        </p:nvSpPr>
        <p:spPr/>
        <p:txBody>
          <a:bodyPr>
            <a:normAutofit fontScale="90000"/>
          </a:bodyPr>
          <a:lstStyle/>
          <a:p>
            <a:r>
              <a:rPr lang="en-US" dirty="0"/>
              <a:t>Time Commitment for the Administration of DLM Science Testlets</a:t>
            </a:r>
          </a:p>
        </p:txBody>
      </p:sp>
      <p:sp>
        <p:nvSpPr>
          <p:cNvPr id="3" name="Content Placeholder 2">
            <a:extLst>
              <a:ext uri="{FF2B5EF4-FFF2-40B4-BE49-F238E27FC236}">
                <a16:creationId xmlns:a16="http://schemas.microsoft.com/office/drawing/2014/main" id="{80FA8FB0-A965-4A26-BF88-73BF3F1B9B94}"/>
              </a:ext>
            </a:extLst>
          </p:cNvPr>
          <p:cNvSpPr>
            <a:spLocks noGrp="1"/>
          </p:cNvSpPr>
          <p:nvPr>
            <p:ph idx="1"/>
          </p:nvPr>
        </p:nvSpPr>
        <p:spPr/>
        <p:txBody>
          <a:bodyPr/>
          <a:lstStyle/>
          <a:p>
            <a:r>
              <a:rPr lang="en-US" sz="3200" dirty="0"/>
              <a:t>9 -10 testlets per student</a:t>
            </a:r>
          </a:p>
          <a:p>
            <a:r>
              <a:rPr lang="en-US" dirty="0"/>
              <a:t>3 – 5 multiple-choice items per testlet</a:t>
            </a:r>
          </a:p>
          <a:p>
            <a:pPr lvl="1"/>
            <a:r>
              <a:rPr lang="en-US" dirty="0"/>
              <a:t>Each testlet begins with an engagement activity</a:t>
            </a:r>
          </a:p>
          <a:p>
            <a:r>
              <a:rPr lang="en-US" sz="3200" dirty="0"/>
              <a:t>5 – 15 minutes per testlet</a:t>
            </a:r>
          </a:p>
          <a:p>
            <a:pPr lvl="1"/>
            <a:r>
              <a:rPr lang="en-US" dirty="0"/>
              <a:t>The total administration time needed is approximately 45–135 minutes</a:t>
            </a:r>
          </a:p>
          <a:p>
            <a:endParaRPr lang="en-US" dirty="0"/>
          </a:p>
        </p:txBody>
      </p:sp>
    </p:spTree>
    <p:extLst>
      <p:ext uri="{BB962C8B-B14F-4D97-AF65-F5344CB8AC3E}">
        <p14:creationId xmlns:p14="http://schemas.microsoft.com/office/powerpoint/2010/main" val="1888523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74C5-BE44-4398-858F-DBB1783E9CBE}"/>
              </a:ext>
            </a:extLst>
          </p:cNvPr>
          <p:cNvSpPr>
            <a:spLocks noGrp="1"/>
          </p:cNvSpPr>
          <p:nvPr>
            <p:ph type="title"/>
          </p:nvPr>
        </p:nvSpPr>
        <p:spPr/>
        <p:txBody>
          <a:bodyPr/>
          <a:lstStyle/>
          <a:p>
            <a:r>
              <a:rPr lang="en-US" dirty="0"/>
              <a:t>DLM Science Essential Elements</a:t>
            </a:r>
          </a:p>
        </p:txBody>
      </p:sp>
      <p:sp>
        <p:nvSpPr>
          <p:cNvPr id="3" name="Content Placeholder 2">
            <a:extLst>
              <a:ext uri="{FF2B5EF4-FFF2-40B4-BE49-F238E27FC236}">
                <a16:creationId xmlns:a16="http://schemas.microsoft.com/office/drawing/2014/main" id="{EB7A9DEE-C5A6-4BC7-A346-ECAF6A41C57A}"/>
              </a:ext>
            </a:extLst>
          </p:cNvPr>
          <p:cNvSpPr>
            <a:spLocks noGrp="1"/>
          </p:cNvSpPr>
          <p:nvPr>
            <p:ph idx="1"/>
          </p:nvPr>
        </p:nvSpPr>
        <p:spPr>
          <a:xfrm>
            <a:off x="1935062" y="1600201"/>
            <a:ext cx="9875020" cy="4525963"/>
          </a:xfrm>
        </p:spPr>
        <p:txBody>
          <a:bodyPr>
            <a:normAutofit/>
          </a:bodyPr>
          <a:lstStyle/>
          <a:p>
            <a:r>
              <a:rPr lang="en-US" dirty="0"/>
              <a:t>Science Essential Elements have three linkage levels: Initial, Precursor, and Target</a:t>
            </a:r>
          </a:p>
          <a:p>
            <a:r>
              <a:rPr lang="en-US" sz="3200" dirty="0">
                <a:latin typeface="Trebuchet MS" panose="020B0603020202020204" pitchFamily="34" charset="0"/>
              </a:rPr>
              <a:t>DLM science testlets are written by linkage level</a:t>
            </a:r>
          </a:p>
          <a:p>
            <a:r>
              <a:rPr lang="en-US" dirty="0"/>
              <a:t>Each testlet assesses one Essential Element at one linkage level</a:t>
            </a:r>
          </a:p>
          <a:p>
            <a:endParaRPr lang="en-US" sz="3200" dirty="0">
              <a:latin typeface="Trebuchet MS" panose="020B0603020202020204" pitchFamily="34" charset="0"/>
            </a:endParaRPr>
          </a:p>
          <a:p>
            <a:endParaRPr lang="en-US" dirty="0"/>
          </a:p>
        </p:txBody>
      </p:sp>
    </p:spTree>
    <p:extLst>
      <p:ext uri="{BB962C8B-B14F-4D97-AF65-F5344CB8AC3E}">
        <p14:creationId xmlns:p14="http://schemas.microsoft.com/office/powerpoint/2010/main" val="3480771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155A-4EA6-49B5-8059-65A3A14A2553}"/>
              </a:ext>
            </a:extLst>
          </p:cNvPr>
          <p:cNvSpPr>
            <a:spLocks noGrp="1"/>
          </p:cNvSpPr>
          <p:nvPr>
            <p:ph type="title"/>
          </p:nvPr>
        </p:nvSpPr>
        <p:spPr/>
        <p:txBody>
          <a:bodyPr/>
          <a:lstStyle/>
          <a:p>
            <a:r>
              <a:rPr lang="en-US" dirty="0"/>
              <a:t>Engagement Activities for Science Testlets</a:t>
            </a:r>
          </a:p>
        </p:txBody>
      </p:sp>
      <p:sp>
        <p:nvSpPr>
          <p:cNvPr id="3" name="Content Placeholder 2">
            <a:extLst>
              <a:ext uri="{FF2B5EF4-FFF2-40B4-BE49-F238E27FC236}">
                <a16:creationId xmlns:a16="http://schemas.microsoft.com/office/drawing/2014/main" id="{F5CC4955-89B5-4069-919C-65834A3E1B92}"/>
              </a:ext>
            </a:extLst>
          </p:cNvPr>
          <p:cNvSpPr>
            <a:spLocks noGrp="1"/>
          </p:cNvSpPr>
          <p:nvPr>
            <p:ph idx="1"/>
          </p:nvPr>
        </p:nvSpPr>
        <p:spPr/>
        <p:txBody>
          <a:bodyPr/>
          <a:lstStyle/>
          <a:p>
            <a:r>
              <a:rPr lang="en-US" dirty="0"/>
              <a:t>Establish a context, activate prior knowledge, engage the student</a:t>
            </a:r>
          </a:p>
          <a:p>
            <a:pPr lvl="1"/>
            <a:r>
              <a:rPr lang="en-US" b="1" dirty="0"/>
              <a:t>Short setup: </a:t>
            </a:r>
            <a:r>
              <a:rPr lang="en-US" dirty="0"/>
              <a:t>Read once.</a:t>
            </a:r>
          </a:p>
          <a:p>
            <a:pPr lvl="1"/>
            <a:r>
              <a:rPr lang="en-US" b="1" dirty="0"/>
              <a:t>Longer story: </a:t>
            </a:r>
            <a:r>
              <a:rPr lang="en-US" dirty="0"/>
              <a:t>Read twice.</a:t>
            </a:r>
          </a:p>
          <a:p>
            <a:pPr lvl="1"/>
            <a:r>
              <a:rPr lang="en-US" b="1" dirty="0"/>
              <a:t>Short video: </a:t>
            </a:r>
            <a:r>
              <a:rPr lang="en-US" dirty="0"/>
              <a:t>Approximately 30 seconds.</a:t>
            </a:r>
          </a:p>
        </p:txBody>
      </p:sp>
    </p:spTree>
    <p:extLst>
      <p:ext uri="{BB962C8B-B14F-4D97-AF65-F5344CB8AC3E}">
        <p14:creationId xmlns:p14="http://schemas.microsoft.com/office/powerpoint/2010/main" val="1505909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C45B-2F88-45A9-A8FE-F0762FADC0A6}"/>
              </a:ext>
            </a:extLst>
          </p:cNvPr>
          <p:cNvSpPr>
            <a:spLocks noGrp="1"/>
          </p:cNvSpPr>
          <p:nvPr>
            <p:ph type="title"/>
          </p:nvPr>
        </p:nvSpPr>
        <p:spPr/>
        <p:txBody>
          <a:bodyPr/>
          <a:lstStyle/>
          <a:p>
            <a:r>
              <a:rPr lang="en-US" dirty="0"/>
              <a:t>Adaptive Testlets</a:t>
            </a:r>
          </a:p>
        </p:txBody>
      </p:sp>
      <p:sp>
        <p:nvSpPr>
          <p:cNvPr id="3" name="Content Placeholder 2">
            <a:extLst>
              <a:ext uri="{FF2B5EF4-FFF2-40B4-BE49-F238E27FC236}">
                <a16:creationId xmlns:a16="http://schemas.microsoft.com/office/drawing/2014/main" id="{C67829FE-0E0B-4C4A-8F4F-2FD80E4E85C2}"/>
              </a:ext>
            </a:extLst>
          </p:cNvPr>
          <p:cNvSpPr>
            <a:spLocks noGrp="1"/>
          </p:cNvSpPr>
          <p:nvPr>
            <p:ph idx="1"/>
          </p:nvPr>
        </p:nvSpPr>
        <p:spPr/>
        <p:txBody>
          <a:bodyPr/>
          <a:lstStyle/>
          <a:p>
            <a:r>
              <a:rPr lang="en-US" dirty="0"/>
              <a:t>First testlet linkage level is determined by the First Contact Survey</a:t>
            </a:r>
          </a:p>
          <a:p>
            <a:r>
              <a:rPr lang="en-US" dirty="0"/>
              <a:t>Subsequent testlets adapt based on student performance.</a:t>
            </a:r>
          </a:p>
          <a:p>
            <a:pPr lvl="1"/>
            <a:r>
              <a:rPr lang="en-US" dirty="0"/>
              <a:t>O</a:t>
            </a:r>
            <a:r>
              <a:rPr lang="en-US" sz="2800" dirty="0"/>
              <a:t>ne level higher, one level lower, or the same level</a:t>
            </a:r>
          </a:p>
          <a:p>
            <a:pPr lvl="1"/>
            <a:r>
              <a:rPr lang="en-US" sz="2800" dirty="0"/>
              <a:t>Testlets take up to 15 minutes to be generated</a:t>
            </a:r>
          </a:p>
          <a:p>
            <a:pPr lvl="2"/>
            <a:r>
              <a:rPr lang="en-US" sz="2400" dirty="0"/>
              <a:t>Teachers should use this time to take a break with the student.</a:t>
            </a:r>
          </a:p>
          <a:p>
            <a:pPr lvl="1"/>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525441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Management</a:t>
            </a:r>
          </a:p>
        </p:txBody>
      </p:sp>
    </p:spTree>
    <p:extLst>
      <p:ext uri="{BB962C8B-B14F-4D97-AF65-F5344CB8AC3E}">
        <p14:creationId xmlns:p14="http://schemas.microsoft.com/office/powerpoint/2010/main" val="2969155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5E73FD-551E-4046-955B-5B429170EE88}"/>
              </a:ext>
            </a:extLst>
          </p:cNvPr>
          <p:cNvSpPr>
            <a:spLocks noGrp="1"/>
          </p:cNvSpPr>
          <p:nvPr>
            <p:ph type="title"/>
          </p:nvPr>
        </p:nvSpPr>
        <p:spPr/>
        <p:txBody>
          <a:bodyPr/>
          <a:lstStyle/>
          <a:p>
            <a:r>
              <a:rPr lang="en-US" dirty="0"/>
              <a:t>Educator Portal: Test Management</a:t>
            </a:r>
          </a:p>
        </p:txBody>
      </p:sp>
      <p:pic>
        <p:nvPicPr>
          <p:cNvPr id="8" name="Content Placeholder 7">
            <a:extLst>
              <a:ext uri="{FF2B5EF4-FFF2-40B4-BE49-F238E27FC236}">
                <a16:creationId xmlns:a16="http://schemas.microsoft.com/office/drawing/2014/main" id="{12C997EC-B872-45A6-86F3-E8A41EAD581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3450" y="1320256"/>
            <a:ext cx="9207993" cy="4525963"/>
          </a:xfrm>
          <a:ln w="3175">
            <a:solidFill>
              <a:schemeClr val="tx1"/>
            </a:solidFill>
          </a:ln>
        </p:spPr>
      </p:pic>
    </p:spTree>
    <p:extLst>
      <p:ext uri="{BB962C8B-B14F-4D97-AF65-F5344CB8AC3E}">
        <p14:creationId xmlns:p14="http://schemas.microsoft.com/office/powerpoint/2010/main" val="2694002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FA98-4E23-4550-84AE-ADE2ECFC17BE}"/>
              </a:ext>
            </a:extLst>
          </p:cNvPr>
          <p:cNvSpPr>
            <a:spLocks noGrp="1"/>
          </p:cNvSpPr>
          <p:nvPr>
            <p:ph type="title"/>
          </p:nvPr>
        </p:nvSpPr>
        <p:spPr/>
        <p:txBody>
          <a:bodyPr>
            <a:normAutofit fontScale="90000"/>
          </a:bodyPr>
          <a:lstStyle/>
          <a:p>
            <a:r>
              <a:rPr lang="en-US" sz="4400" dirty="0"/>
              <a:t>Test Management During the </a:t>
            </a:r>
            <a:br>
              <a:rPr lang="en-US" sz="4400" dirty="0"/>
            </a:br>
            <a:r>
              <a:rPr lang="en-US" sz="4400" dirty="0"/>
              <a:t>Spring Assessment Window</a:t>
            </a:r>
            <a:endParaRPr lang="en-US" dirty="0"/>
          </a:p>
        </p:txBody>
      </p:sp>
      <p:sp>
        <p:nvSpPr>
          <p:cNvPr id="3" name="Content Placeholder 2">
            <a:extLst>
              <a:ext uri="{FF2B5EF4-FFF2-40B4-BE49-F238E27FC236}">
                <a16:creationId xmlns:a16="http://schemas.microsoft.com/office/drawing/2014/main" id="{FBB84534-A652-46EC-AE64-30A6ACF9A0FE}"/>
              </a:ext>
            </a:extLst>
          </p:cNvPr>
          <p:cNvSpPr>
            <a:spLocks noGrp="1"/>
          </p:cNvSpPr>
          <p:nvPr>
            <p:ph idx="1"/>
          </p:nvPr>
        </p:nvSpPr>
        <p:spPr/>
        <p:txBody>
          <a:bodyPr>
            <a:normAutofit/>
          </a:bodyPr>
          <a:lstStyle/>
          <a:p>
            <a:r>
              <a:rPr lang="en-US" sz="3200" dirty="0">
                <a:latin typeface="Trebuchet MS" panose="020B0603020202020204" pitchFamily="34" charset="0"/>
              </a:rPr>
              <a:t>The Test Management tab is where test administrators will find:</a:t>
            </a:r>
          </a:p>
          <a:p>
            <a:pPr lvl="1"/>
            <a:r>
              <a:rPr lang="en-US" dirty="0">
                <a:latin typeface="Trebuchet MS" panose="020B0603020202020204" pitchFamily="34" charset="0"/>
              </a:rPr>
              <a:t>assigned science testlets</a:t>
            </a:r>
          </a:p>
          <a:p>
            <a:pPr lvl="1"/>
            <a:r>
              <a:rPr lang="en-US" dirty="0">
                <a:latin typeface="Trebuchet MS" panose="020B0603020202020204" pitchFamily="34" charset="0"/>
              </a:rPr>
              <a:t>test ticket information for rostered students</a:t>
            </a:r>
          </a:p>
          <a:p>
            <a:pPr lvl="1"/>
            <a:r>
              <a:rPr lang="en-US" dirty="0">
                <a:latin typeface="Trebuchet MS" panose="020B0603020202020204" pitchFamily="34" charset="0"/>
              </a:rPr>
              <a:t>TIPs for testlets that have been assigned to rostered students</a:t>
            </a:r>
          </a:p>
          <a:p>
            <a:pPr lvl="1"/>
            <a:r>
              <a:rPr lang="en-US" dirty="0">
                <a:latin typeface="Trebuchet MS" panose="020B0603020202020204" pitchFamily="34" charset="0"/>
              </a:rPr>
              <a:t>testlet administration completion status</a:t>
            </a:r>
          </a:p>
          <a:p>
            <a:r>
              <a:rPr lang="en-US" dirty="0">
                <a:latin typeface="Trebuchet MS" panose="020B0603020202020204" pitchFamily="34" charset="0"/>
              </a:rPr>
              <a:t>If a student does not have testlets check that the student is rostered and has a submitted First Contact Survey.</a:t>
            </a:r>
          </a:p>
          <a:p>
            <a:pPr lvl="1"/>
            <a:endParaRPr lang="en-US" dirty="0">
              <a:latin typeface="Trebuchet MS" panose="020B0603020202020204" pitchFamily="34" charset="0"/>
            </a:endParaRPr>
          </a:p>
          <a:p>
            <a:endParaRPr lang="en-US" sz="3200" dirty="0">
              <a:latin typeface="Trebuchet MS" panose="020B0603020202020204" pitchFamily="34" charset="0"/>
            </a:endParaRPr>
          </a:p>
          <a:p>
            <a:endParaRPr lang="en-US" dirty="0"/>
          </a:p>
        </p:txBody>
      </p:sp>
    </p:spTree>
    <p:extLst>
      <p:ext uri="{BB962C8B-B14F-4D97-AF65-F5344CB8AC3E}">
        <p14:creationId xmlns:p14="http://schemas.microsoft.com/office/powerpoint/2010/main" val="1715585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F36-4FAF-45C2-9BDB-A57A39487671}"/>
              </a:ext>
            </a:extLst>
          </p:cNvPr>
          <p:cNvSpPr>
            <a:spLocks noGrp="1"/>
          </p:cNvSpPr>
          <p:nvPr>
            <p:ph type="title"/>
          </p:nvPr>
        </p:nvSpPr>
        <p:spPr>
          <a:xfrm>
            <a:off x="1206811" y="63607"/>
            <a:ext cx="10972800" cy="1143000"/>
          </a:xfrm>
        </p:spPr>
        <p:txBody>
          <a:bodyPr>
            <a:normAutofit/>
          </a:bodyPr>
          <a:lstStyle/>
          <a:p>
            <a:r>
              <a:rPr lang="en-US" dirty="0"/>
              <a:t>Test Ticket Information</a:t>
            </a:r>
          </a:p>
        </p:txBody>
      </p:sp>
      <p:sp>
        <p:nvSpPr>
          <p:cNvPr id="3" name="Content Placeholder 2">
            <a:extLst>
              <a:ext uri="{FF2B5EF4-FFF2-40B4-BE49-F238E27FC236}">
                <a16:creationId xmlns:a16="http://schemas.microsoft.com/office/drawing/2014/main" id="{984538C3-E1ED-4F2D-BA97-2E2931BC42D3}"/>
              </a:ext>
            </a:extLst>
          </p:cNvPr>
          <p:cNvSpPr>
            <a:spLocks noGrp="1"/>
          </p:cNvSpPr>
          <p:nvPr>
            <p:ph idx="1"/>
          </p:nvPr>
        </p:nvSpPr>
        <p:spPr>
          <a:xfrm>
            <a:off x="1935064" y="1166019"/>
            <a:ext cx="10044417" cy="4525963"/>
          </a:xfrm>
        </p:spPr>
        <p:txBody>
          <a:bodyPr>
            <a:normAutofit/>
          </a:bodyPr>
          <a:lstStyle/>
          <a:p>
            <a:r>
              <a:rPr lang="en-US" dirty="0"/>
              <a:t>Test tickets are in Educator Portal.</a:t>
            </a:r>
          </a:p>
          <a:p>
            <a:r>
              <a:rPr lang="en-US" dirty="0"/>
              <a:t>A test ticket with student login information is needed for testlet administration in Student Portal.</a:t>
            </a:r>
          </a:p>
          <a:p>
            <a:r>
              <a:rPr lang="en-US" dirty="0"/>
              <a:t>Test ticket information for rostered students is found on the Test Management tab.</a:t>
            </a:r>
          </a:p>
          <a:p>
            <a:r>
              <a:rPr lang="en-US" dirty="0"/>
              <a:t>Select the PDF icon in the Tickets column to view the test ticket for a student.</a:t>
            </a:r>
          </a:p>
          <a:p>
            <a:endParaRPr lang="en-US" dirty="0"/>
          </a:p>
        </p:txBody>
      </p:sp>
    </p:spTree>
    <p:extLst>
      <p:ext uri="{BB962C8B-B14F-4D97-AF65-F5344CB8AC3E}">
        <p14:creationId xmlns:p14="http://schemas.microsoft.com/office/powerpoint/2010/main" val="724752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67DC-6B5A-4450-8911-2D406951070F}"/>
              </a:ext>
            </a:extLst>
          </p:cNvPr>
          <p:cNvSpPr>
            <a:spLocks noGrp="1"/>
          </p:cNvSpPr>
          <p:nvPr>
            <p:ph type="title"/>
          </p:nvPr>
        </p:nvSpPr>
        <p:spPr>
          <a:xfrm>
            <a:off x="1206811" y="28096"/>
            <a:ext cx="10972800" cy="1143000"/>
          </a:xfrm>
        </p:spPr>
        <p:txBody>
          <a:bodyPr>
            <a:normAutofit/>
          </a:bodyPr>
          <a:lstStyle/>
          <a:p>
            <a:r>
              <a:rPr lang="en-US" dirty="0"/>
              <a:t>Testlet Information Pages (TIPs)</a:t>
            </a:r>
          </a:p>
        </p:txBody>
      </p:sp>
      <p:sp>
        <p:nvSpPr>
          <p:cNvPr id="3" name="Content Placeholder 2">
            <a:extLst>
              <a:ext uri="{FF2B5EF4-FFF2-40B4-BE49-F238E27FC236}">
                <a16:creationId xmlns:a16="http://schemas.microsoft.com/office/drawing/2014/main" id="{3431C473-1B8D-42D6-B2DD-009682C58256}"/>
              </a:ext>
            </a:extLst>
          </p:cNvPr>
          <p:cNvSpPr>
            <a:spLocks noGrp="1"/>
          </p:cNvSpPr>
          <p:nvPr>
            <p:ph idx="1"/>
          </p:nvPr>
        </p:nvSpPr>
        <p:spPr>
          <a:xfrm>
            <a:off x="1935064" y="1171095"/>
            <a:ext cx="10044417" cy="5317839"/>
          </a:xfrm>
        </p:spPr>
        <p:txBody>
          <a:bodyPr>
            <a:normAutofit/>
          </a:bodyPr>
          <a:lstStyle/>
          <a:p>
            <a:r>
              <a:rPr lang="en-US" sz="3500" dirty="0"/>
              <a:t>TIPs provide test administrators with information specific to each testlet including</a:t>
            </a:r>
          </a:p>
          <a:p>
            <a:pPr lvl="1"/>
            <a:r>
              <a:rPr lang="en-US" sz="3000" dirty="0"/>
              <a:t>if the testlet is computer-delivered or teacher-administered</a:t>
            </a:r>
          </a:p>
          <a:p>
            <a:pPr lvl="1"/>
            <a:r>
              <a:rPr lang="en-US" sz="3000" dirty="0"/>
              <a:t>materials needed and how they can be used</a:t>
            </a:r>
          </a:p>
          <a:p>
            <a:r>
              <a:rPr lang="en-US" sz="3400" dirty="0"/>
              <a:t>Test administrators must download TIPs</a:t>
            </a:r>
            <a:endParaRPr lang="en-US" dirty="0"/>
          </a:p>
          <a:p>
            <a:endParaRPr lang="en-US" dirty="0"/>
          </a:p>
        </p:txBody>
      </p:sp>
    </p:spTree>
    <p:extLst>
      <p:ext uri="{BB962C8B-B14F-4D97-AF65-F5344CB8AC3E}">
        <p14:creationId xmlns:p14="http://schemas.microsoft.com/office/powerpoint/2010/main" val="2536465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67DC-6B5A-4450-8911-2D406951070F}"/>
              </a:ext>
            </a:extLst>
          </p:cNvPr>
          <p:cNvSpPr>
            <a:spLocks noGrp="1"/>
          </p:cNvSpPr>
          <p:nvPr>
            <p:ph type="title"/>
          </p:nvPr>
        </p:nvSpPr>
        <p:spPr>
          <a:xfrm>
            <a:off x="1219200" y="39933"/>
            <a:ext cx="10972800" cy="1143000"/>
          </a:xfrm>
        </p:spPr>
        <p:txBody>
          <a:bodyPr>
            <a:normAutofit fontScale="90000"/>
          </a:bodyPr>
          <a:lstStyle/>
          <a:p>
            <a:r>
              <a:rPr lang="en-US" dirty="0"/>
              <a:t>Monitoring Student Progress During the </a:t>
            </a:r>
            <a:br>
              <a:rPr lang="en-US" dirty="0"/>
            </a:br>
            <a:r>
              <a:rPr lang="en-US" dirty="0"/>
              <a:t>Spring Assessment Window</a:t>
            </a:r>
          </a:p>
        </p:txBody>
      </p:sp>
      <p:sp>
        <p:nvSpPr>
          <p:cNvPr id="3" name="Content Placeholder 2">
            <a:extLst>
              <a:ext uri="{FF2B5EF4-FFF2-40B4-BE49-F238E27FC236}">
                <a16:creationId xmlns:a16="http://schemas.microsoft.com/office/drawing/2014/main" id="{3431C473-1B8D-42D6-B2DD-009682C58256}"/>
              </a:ext>
            </a:extLst>
          </p:cNvPr>
          <p:cNvSpPr>
            <a:spLocks noGrp="1"/>
          </p:cNvSpPr>
          <p:nvPr>
            <p:ph idx="1"/>
          </p:nvPr>
        </p:nvSpPr>
        <p:spPr>
          <a:xfrm>
            <a:off x="1816694" y="1394067"/>
            <a:ext cx="10044417" cy="4525963"/>
          </a:xfrm>
        </p:spPr>
        <p:txBody>
          <a:bodyPr>
            <a:normAutofit/>
          </a:bodyPr>
          <a:lstStyle/>
          <a:p>
            <a:r>
              <a:rPr lang="en-US" dirty="0"/>
              <a:t>Testlet completion status can be monitored in three ways:</a:t>
            </a:r>
          </a:p>
          <a:p>
            <a:pPr marL="1066773" lvl="1" indent="-609585">
              <a:buFont typeface="+mj-lt"/>
              <a:buAutoNum type="arabicPeriod"/>
            </a:pPr>
            <a:r>
              <a:rPr lang="en-US" b="1" dirty="0"/>
              <a:t>Educator Portal: </a:t>
            </a:r>
            <a:r>
              <a:rPr lang="en-US" dirty="0"/>
              <a:t>Test Progress column on the Test Management screen</a:t>
            </a:r>
          </a:p>
          <a:p>
            <a:pPr marL="1066773" lvl="1" indent="-609585">
              <a:buFont typeface="+mj-lt"/>
              <a:buAutoNum type="arabicPeriod"/>
            </a:pPr>
            <a:r>
              <a:rPr lang="en-US" b="1" dirty="0"/>
              <a:t>Educator Portal: </a:t>
            </a:r>
            <a:r>
              <a:rPr lang="en-US" dirty="0"/>
              <a:t>DLM Test Administration Monitoring data extract</a:t>
            </a:r>
          </a:p>
          <a:p>
            <a:pPr marL="1066773" lvl="1" indent="-609585">
              <a:buFont typeface="+mj-lt"/>
              <a:buAutoNum type="arabicPeriod"/>
            </a:pPr>
            <a:r>
              <a:rPr lang="en-US" b="1" dirty="0"/>
              <a:t>Student Portal: </a:t>
            </a:r>
            <a:r>
              <a:rPr lang="en-US" dirty="0"/>
              <a:t>When the testlet is submitted</a:t>
            </a:r>
          </a:p>
        </p:txBody>
      </p:sp>
    </p:spTree>
    <p:extLst>
      <p:ext uri="{BB962C8B-B14F-4D97-AF65-F5344CB8AC3E}">
        <p14:creationId xmlns:p14="http://schemas.microsoft.com/office/powerpoint/2010/main" val="268109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3BD55-4286-87C0-C0FF-1347AF242DC6}"/>
              </a:ext>
            </a:extLst>
          </p:cNvPr>
          <p:cNvSpPr>
            <a:spLocks noGrp="1"/>
          </p:cNvSpPr>
          <p:nvPr>
            <p:ph type="title"/>
          </p:nvPr>
        </p:nvSpPr>
        <p:spPr/>
        <p:txBody>
          <a:bodyPr>
            <a:normAutofit/>
          </a:bodyPr>
          <a:lstStyle/>
          <a:p>
            <a:r>
              <a:rPr lang="en-US" dirty="0"/>
              <a:t>Educator Portal Multifactor Authentication (MFA)(1)</a:t>
            </a:r>
          </a:p>
        </p:txBody>
      </p:sp>
      <p:sp>
        <p:nvSpPr>
          <p:cNvPr id="3" name="Content Placeholder 2">
            <a:extLst>
              <a:ext uri="{FF2B5EF4-FFF2-40B4-BE49-F238E27FC236}">
                <a16:creationId xmlns:a16="http://schemas.microsoft.com/office/drawing/2014/main" id="{C31C0CDC-45E7-6FAC-3F66-02BC18EC1D0C}"/>
              </a:ext>
            </a:extLst>
          </p:cNvPr>
          <p:cNvSpPr>
            <a:spLocks noGrp="1"/>
          </p:cNvSpPr>
          <p:nvPr>
            <p:ph sz="half" idx="1"/>
          </p:nvPr>
        </p:nvSpPr>
        <p:spPr/>
        <p:txBody>
          <a:bodyPr/>
          <a:lstStyle/>
          <a:p>
            <a:pPr marL="0" indent="0">
              <a:buNone/>
            </a:pPr>
            <a:endParaRPr lang="en-US" dirty="0"/>
          </a:p>
          <a:p>
            <a:pPr marL="514350" indent="-514350">
              <a:buAutoNum type="arabicPeriod"/>
            </a:pPr>
            <a:r>
              <a:rPr lang="en-US" dirty="0"/>
              <a:t>Enter valid username and password.</a:t>
            </a:r>
          </a:p>
          <a:p>
            <a:pPr marL="514350" indent="-514350">
              <a:buAutoNum type="arabicPeriod"/>
            </a:pPr>
            <a:r>
              <a:rPr lang="en-US" dirty="0"/>
              <a:t>Select </a:t>
            </a:r>
            <a:r>
              <a:rPr lang="en-US" b="1" dirty="0"/>
              <a:t>Sign In</a:t>
            </a:r>
            <a:r>
              <a:rPr lang="en-US" dirty="0"/>
              <a:t>.</a:t>
            </a:r>
          </a:p>
          <a:p>
            <a:pPr marL="514350" indent="-514350">
              <a:buFont typeface="Arial" panose="020B0604020202020204" pitchFamily="34" charset="0"/>
              <a:buAutoNum type="arabicPeriod"/>
            </a:pPr>
            <a:r>
              <a:rPr lang="en-US" dirty="0"/>
              <a:t>System sends an MFA access code via email.</a:t>
            </a:r>
          </a:p>
          <a:p>
            <a:pPr marL="0" indent="0">
              <a:buNone/>
            </a:pPr>
            <a:endParaRPr lang="en-US" dirty="0"/>
          </a:p>
        </p:txBody>
      </p:sp>
      <p:pic>
        <p:nvPicPr>
          <p:cNvPr id="7" name="Content Placeholder 6" descr="A screenshot of the Educator Portal login screen.">
            <a:extLst>
              <a:ext uri="{FF2B5EF4-FFF2-40B4-BE49-F238E27FC236}">
                <a16:creationId xmlns:a16="http://schemas.microsoft.com/office/drawing/2014/main" id="{23709830-984D-AC31-5A47-335AD698FC83}"/>
              </a:ext>
            </a:extLst>
          </p:cNvPr>
          <p:cNvPicPr>
            <a:picLocks noGrp="1" noChangeAspect="1"/>
          </p:cNvPicPr>
          <p:nvPr>
            <p:ph sz="half" idx="2"/>
          </p:nvPr>
        </p:nvPicPr>
        <p:blipFill>
          <a:blip r:embed="rId3"/>
          <a:stretch>
            <a:fillRect/>
          </a:stretch>
        </p:blipFill>
        <p:spPr>
          <a:xfrm>
            <a:off x="6767001" y="1846263"/>
            <a:ext cx="4430149" cy="4016375"/>
          </a:xfrm>
          <a:prstGeom prst="rect">
            <a:avLst/>
          </a:prstGeom>
          <a:ln w="3175">
            <a:solidFill>
              <a:schemeClr val="tx1"/>
            </a:solidFill>
          </a:ln>
        </p:spPr>
      </p:pic>
    </p:spTree>
    <p:extLst>
      <p:ext uri="{BB962C8B-B14F-4D97-AF65-F5344CB8AC3E}">
        <p14:creationId xmlns:p14="http://schemas.microsoft.com/office/powerpoint/2010/main" val="1088396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Extracts and reports</a:t>
            </a:r>
          </a:p>
        </p:txBody>
      </p:sp>
    </p:spTree>
    <p:extLst>
      <p:ext uri="{BB962C8B-B14F-4D97-AF65-F5344CB8AC3E}">
        <p14:creationId xmlns:p14="http://schemas.microsoft.com/office/powerpoint/2010/main" val="1598478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69A228-7F9F-121D-212F-039C15896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5B277-3FBE-2226-439D-2EA8873819C5}"/>
              </a:ext>
            </a:extLst>
          </p:cNvPr>
          <p:cNvSpPr>
            <a:spLocks noGrp="1"/>
          </p:cNvSpPr>
          <p:nvPr>
            <p:ph type="title"/>
          </p:nvPr>
        </p:nvSpPr>
        <p:spPr/>
        <p:txBody>
          <a:bodyPr/>
          <a:lstStyle/>
          <a:p>
            <a:r>
              <a:rPr lang="en-US" dirty="0"/>
              <a:t>Extracts</a:t>
            </a:r>
          </a:p>
        </p:txBody>
      </p:sp>
      <p:sp>
        <p:nvSpPr>
          <p:cNvPr id="3" name="Content Placeholder 2">
            <a:extLst>
              <a:ext uri="{FF2B5EF4-FFF2-40B4-BE49-F238E27FC236}">
                <a16:creationId xmlns:a16="http://schemas.microsoft.com/office/drawing/2014/main" id="{3A199DAF-18DD-2147-76E9-EAAB4594D460}"/>
              </a:ext>
            </a:extLst>
          </p:cNvPr>
          <p:cNvSpPr>
            <a:spLocks noGrp="1"/>
          </p:cNvSpPr>
          <p:nvPr>
            <p:ph idx="1"/>
          </p:nvPr>
        </p:nvSpPr>
        <p:spPr/>
        <p:txBody>
          <a:bodyPr/>
          <a:lstStyle/>
          <a:p>
            <a:pPr lvl="0"/>
            <a:r>
              <a:rPr lang="en-US" dirty="0"/>
              <a:t>Use the </a:t>
            </a:r>
            <a:r>
              <a:rPr lang="en-US" b="1" dirty="0"/>
              <a:t>Student Roster and First Contact Survey Status extract </a:t>
            </a:r>
            <a:r>
              <a:rPr lang="en-US" dirty="0"/>
              <a:t>to monitor whether students are rostered correctly and when the First Contact Survey was completed.</a:t>
            </a:r>
          </a:p>
          <a:p>
            <a:pPr lvl="0"/>
            <a:r>
              <a:rPr lang="en-US" dirty="0"/>
              <a:t>Use the </a:t>
            </a:r>
            <a:r>
              <a:rPr lang="en-US" b="1" dirty="0"/>
              <a:t>DLM Test Administration Monitoring extract </a:t>
            </a:r>
            <a:r>
              <a:rPr lang="en-US" dirty="0"/>
              <a:t>to monitor testing progress.</a:t>
            </a:r>
          </a:p>
          <a:p>
            <a:pPr lvl="0"/>
            <a:r>
              <a:rPr lang="en-US" dirty="0"/>
              <a:t>Use the </a:t>
            </a:r>
            <a:r>
              <a:rPr lang="en-US" b="1" dirty="0"/>
              <a:t>TIP Access extract </a:t>
            </a:r>
            <a:r>
              <a:rPr lang="en-US" dirty="0"/>
              <a:t>to ensure the TIPs are being accessed.</a:t>
            </a:r>
          </a:p>
        </p:txBody>
      </p:sp>
    </p:spTree>
    <p:extLst>
      <p:ext uri="{BB962C8B-B14F-4D97-AF65-F5344CB8AC3E}">
        <p14:creationId xmlns:p14="http://schemas.microsoft.com/office/powerpoint/2010/main" val="2719280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18E2-A5CE-AED0-2A99-EC1EC93E992F}"/>
              </a:ext>
            </a:extLst>
          </p:cNvPr>
          <p:cNvSpPr>
            <a:spLocks noGrp="1"/>
          </p:cNvSpPr>
          <p:nvPr>
            <p:ph type="title"/>
          </p:nvPr>
        </p:nvSpPr>
        <p:spPr/>
        <p:txBody>
          <a:bodyPr/>
          <a:lstStyle/>
          <a:p>
            <a:r>
              <a:rPr lang="en-US" dirty="0"/>
              <a:t>Short Duration Testing</a:t>
            </a:r>
          </a:p>
        </p:txBody>
      </p:sp>
      <p:sp>
        <p:nvSpPr>
          <p:cNvPr id="3" name="Content Placeholder 2">
            <a:extLst>
              <a:ext uri="{FF2B5EF4-FFF2-40B4-BE49-F238E27FC236}">
                <a16:creationId xmlns:a16="http://schemas.microsoft.com/office/drawing/2014/main" id="{435541AC-C2F3-F3CA-0981-BEE6BA8826E3}"/>
              </a:ext>
            </a:extLst>
          </p:cNvPr>
          <p:cNvSpPr>
            <a:spLocks noGrp="1"/>
          </p:cNvSpPr>
          <p:nvPr>
            <p:ph idx="1"/>
          </p:nvPr>
        </p:nvSpPr>
        <p:spPr/>
        <p:txBody>
          <a:bodyPr/>
          <a:lstStyle/>
          <a:p>
            <a:r>
              <a:rPr lang="en-US" dirty="0"/>
              <a:t>The timespan displays Hour: Minutes: Seconds 00:00:00 for each subject and is updated twice daily.</a:t>
            </a:r>
          </a:p>
          <a:p>
            <a:r>
              <a:rPr lang="en-US" dirty="0"/>
              <a:t>The minimum number of seconds for each subject is</a:t>
            </a:r>
          </a:p>
          <a:p>
            <a:pPr lvl="1"/>
            <a:r>
              <a:rPr lang="en-US" dirty="0"/>
              <a:t>Science: 30 seconds</a:t>
            </a:r>
          </a:p>
          <a:p>
            <a:r>
              <a:rPr lang="en-US" dirty="0"/>
              <a:t>A test session will appear on the Short Duration Testing report if the duration is the same or shorter than the minimum number of seconds.</a:t>
            </a:r>
          </a:p>
        </p:txBody>
      </p:sp>
      <p:sp>
        <p:nvSpPr>
          <p:cNvPr id="4" name="Slide Number Placeholder 3">
            <a:extLst>
              <a:ext uri="{FF2B5EF4-FFF2-40B4-BE49-F238E27FC236}">
                <a16:creationId xmlns:a16="http://schemas.microsoft.com/office/drawing/2014/main" id="{D2AB7F7C-B23B-8909-D9DD-B7909B2189BA}"/>
              </a:ext>
            </a:extLst>
          </p:cNvPr>
          <p:cNvSpPr>
            <a:spLocks noGrp="1"/>
          </p:cNvSpPr>
          <p:nvPr>
            <p:ph type="sldNum" sz="quarter" idx="12"/>
          </p:nvPr>
        </p:nvSpPr>
        <p:spPr/>
        <p:txBody>
          <a:bodyPr/>
          <a:lstStyle/>
          <a:p>
            <a:fld id="{A4EB6226-725C-4143-B24A-A9EFA37342F2}" type="slidenum">
              <a:rPr lang="en-US" smtClean="0"/>
              <a:t>62</a:t>
            </a:fld>
            <a:endParaRPr lang="en-US"/>
          </a:p>
        </p:txBody>
      </p:sp>
    </p:spTree>
    <p:extLst>
      <p:ext uri="{BB962C8B-B14F-4D97-AF65-F5344CB8AC3E}">
        <p14:creationId xmlns:p14="http://schemas.microsoft.com/office/powerpoint/2010/main" val="490109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Reminders</a:t>
            </a:r>
          </a:p>
        </p:txBody>
      </p:sp>
    </p:spTree>
    <p:extLst>
      <p:ext uri="{BB962C8B-B14F-4D97-AF65-F5344CB8AC3E}">
        <p14:creationId xmlns:p14="http://schemas.microsoft.com/office/powerpoint/2010/main" val="1125291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E09-5F00-4E56-91CD-43F9614FDE9C}"/>
              </a:ext>
            </a:extLst>
          </p:cNvPr>
          <p:cNvSpPr>
            <a:spLocks noGrp="1"/>
          </p:cNvSpPr>
          <p:nvPr>
            <p:ph type="title"/>
          </p:nvPr>
        </p:nvSpPr>
        <p:spPr/>
        <p:txBody>
          <a:bodyPr>
            <a:normAutofit/>
          </a:bodyPr>
          <a:lstStyle/>
          <a:p>
            <a:r>
              <a:rPr lang="en-US" dirty="0"/>
              <a:t>Important Information (1)</a:t>
            </a:r>
          </a:p>
        </p:txBody>
      </p:sp>
      <p:sp>
        <p:nvSpPr>
          <p:cNvPr id="3" name="Content Placeholder 2">
            <a:extLst>
              <a:ext uri="{FF2B5EF4-FFF2-40B4-BE49-F238E27FC236}">
                <a16:creationId xmlns:a16="http://schemas.microsoft.com/office/drawing/2014/main" id="{319D0F10-FB5D-42FF-828D-56BE8A86CCA4}"/>
              </a:ext>
            </a:extLst>
          </p:cNvPr>
          <p:cNvSpPr>
            <a:spLocks noGrp="1"/>
          </p:cNvSpPr>
          <p:nvPr>
            <p:ph idx="1"/>
          </p:nvPr>
        </p:nvSpPr>
        <p:spPr/>
        <p:txBody>
          <a:bodyPr/>
          <a:lstStyle/>
          <a:p>
            <a:pPr marL="514350" indent="-514350">
              <a:buFont typeface="+mj-lt"/>
              <a:buAutoNum type="arabicPeriod"/>
            </a:pPr>
            <a:r>
              <a:rPr lang="en-US" dirty="0"/>
              <a:t>The Test Security Agreement must be completed each school year.</a:t>
            </a:r>
          </a:p>
          <a:p>
            <a:pPr marL="514350" indent="-514350">
              <a:buFont typeface="+mj-lt"/>
              <a:buAutoNum type="arabicPeriod"/>
            </a:pPr>
            <a:r>
              <a:rPr lang="en-US" dirty="0"/>
              <a:t>Required Test Administrator Training must be completed by new and returning teachers.</a:t>
            </a:r>
          </a:p>
          <a:p>
            <a:pPr marL="514350" indent="-514350">
              <a:buFont typeface="+mj-lt"/>
              <a:buAutoNum type="arabicPeriod"/>
            </a:pPr>
            <a:r>
              <a:rPr lang="en-US" dirty="0"/>
              <a:t>The student will be enrolled by OSSE or the LEA depending on grade. </a:t>
            </a:r>
          </a:p>
          <a:p>
            <a:endParaRPr lang="en-US" dirty="0"/>
          </a:p>
          <a:p>
            <a:endParaRPr lang="en-US" dirty="0"/>
          </a:p>
          <a:p>
            <a:endParaRPr lang="en-US" dirty="0"/>
          </a:p>
        </p:txBody>
      </p:sp>
    </p:spTree>
    <p:extLst>
      <p:ext uri="{BB962C8B-B14F-4D97-AF65-F5344CB8AC3E}">
        <p14:creationId xmlns:p14="http://schemas.microsoft.com/office/powerpoint/2010/main" val="380802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4264-D811-4332-9169-5B9B2ADF6558}"/>
              </a:ext>
            </a:extLst>
          </p:cNvPr>
          <p:cNvSpPr>
            <a:spLocks noGrp="1"/>
          </p:cNvSpPr>
          <p:nvPr>
            <p:ph type="title"/>
          </p:nvPr>
        </p:nvSpPr>
        <p:spPr/>
        <p:txBody>
          <a:bodyPr>
            <a:normAutofit/>
          </a:bodyPr>
          <a:lstStyle/>
          <a:p>
            <a:r>
              <a:rPr lang="en-US" dirty="0"/>
              <a:t>Important Information (2)</a:t>
            </a:r>
          </a:p>
        </p:txBody>
      </p:sp>
      <p:sp>
        <p:nvSpPr>
          <p:cNvPr id="3" name="Content Placeholder 2">
            <a:extLst>
              <a:ext uri="{FF2B5EF4-FFF2-40B4-BE49-F238E27FC236}">
                <a16:creationId xmlns:a16="http://schemas.microsoft.com/office/drawing/2014/main" id="{A807C854-A7DF-4C80-A32C-37D7ADD11A4D}"/>
              </a:ext>
            </a:extLst>
          </p:cNvPr>
          <p:cNvSpPr>
            <a:spLocks noGrp="1"/>
          </p:cNvSpPr>
          <p:nvPr>
            <p:ph idx="1"/>
          </p:nvPr>
        </p:nvSpPr>
        <p:spPr/>
        <p:txBody>
          <a:bodyPr/>
          <a:lstStyle/>
          <a:p>
            <a:pPr marL="514350" indent="-514350">
              <a:buFont typeface="+mj-lt"/>
              <a:buAutoNum type="arabicPeriod" startAt="4"/>
            </a:pPr>
            <a:r>
              <a:rPr lang="en-US" dirty="0"/>
              <a:t>The student will be rostered by OSSE to available teacher accounts.</a:t>
            </a:r>
          </a:p>
          <a:p>
            <a:pPr marL="514350" indent="-514350">
              <a:buFont typeface="+mj-lt"/>
              <a:buAutoNum type="arabicPeriod" startAt="4"/>
            </a:pPr>
            <a:r>
              <a:rPr lang="en-US" dirty="0"/>
              <a:t>The student’s First Contact survey must be completed by the teacher.</a:t>
            </a:r>
          </a:p>
          <a:p>
            <a:pPr marL="514350" indent="-514350">
              <a:buFont typeface="+mj-lt"/>
              <a:buAutoNum type="arabicPeriod" startAt="4"/>
            </a:pPr>
            <a:r>
              <a:rPr lang="en-US" dirty="0"/>
              <a:t>The student’s Personal Needs and Preferences profile will be completed by the teacher if needed.</a:t>
            </a:r>
          </a:p>
          <a:p>
            <a:endParaRPr lang="en-US" dirty="0"/>
          </a:p>
          <a:p>
            <a:endParaRPr lang="en-US" dirty="0"/>
          </a:p>
          <a:p>
            <a:endParaRPr lang="en-US" dirty="0"/>
          </a:p>
        </p:txBody>
      </p:sp>
    </p:spTree>
    <p:extLst>
      <p:ext uri="{BB962C8B-B14F-4D97-AF65-F5344CB8AC3E}">
        <p14:creationId xmlns:p14="http://schemas.microsoft.com/office/powerpoint/2010/main" val="3037401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C1C1-3718-4958-A867-E37354109BF8}"/>
              </a:ext>
            </a:extLst>
          </p:cNvPr>
          <p:cNvSpPr>
            <a:spLocks noGrp="1"/>
          </p:cNvSpPr>
          <p:nvPr>
            <p:ph type="title"/>
          </p:nvPr>
        </p:nvSpPr>
        <p:spPr/>
        <p:txBody>
          <a:bodyPr/>
          <a:lstStyle/>
          <a:p>
            <a:r>
              <a:rPr lang="en-US" dirty="0"/>
              <a:t>Protect Student Data Privacy</a:t>
            </a:r>
          </a:p>
        </p:txBody>
      </p:sp>
      <p:sp>
        <p:nvSpPr>
          <p:cNvPr id="3" name="Content Placeholder 2">
            <a:extLst>
              <a:ext uri="{FF2B5EF4-FFF2-40B4-BE49-F238E27FC236}">
                <a16:creationId xmlns:a16="http://schemas.microsoft.com/office/drawing/2014/main" id="{16F55A42-94D2-4B10-A460-982DACE9A389}"/>
              </a:ext>
            </a:extLst>
          </p:cNvPr>
          <p:cNvSpPr>
            <a:spLocks noGrp="1"/>
          </p:cNvSpPr>
          <p:nvPr>
            <p:ph idx="1"/>
          </p:nvPr>
        </p:nvSpPr>
        <p:spPr/>
        <p:txBody>
          <a:bodyPr/>
          <a:lstStyle/>
          <a:p>
            <a:r>
              <a:rPr lang="en-US" dirty="0"/>
              <a:t>Do not violate the Family Education Rights and Privacy Act (FERPA).</a:t>
            </a:r>
          </a:p>
          <a:p>
            <a:r>
              <a:rPr lang="en-US" dirty="0"/>
              <a:t>In emails and live chat, do not include student Personally Identifiable Information (PII).</a:t>
            </a:r>
          </a:p>
          <a:p>
            <a:r>
              <a:rPr lang="en-US" dirty="0"/>
              <a:t>If you need to communicate student PII, contact the Service Desk by phone or use secure communication protocols set up by OSSE.</a:t>
            </a:r>
          </a:p>
          <a:p>
            <a:endParaRPr lang="en-US" dirty="0"/>
          </a:p>
          <a:p>
            <a:endParaRPr lang="en-US" dirty="0"/>
          </a:p>
          <a:p>
            <a:endParaRPr lang="en-US" dirty="0"/>
          </a:p>
        </p:txBody>
      </p:sp>
    </p:spTree>
    <p:extLst>
      <p:ext uri="{BB962C8B-B14F-4D97-AF65-F5344CB8AC3E}">
        <p14:creationId xmlns:p14="http://schemas.microsoft.com/office/powerpoint/2010/main" val="3140210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97172"/>
            <a:ext cx="10604938" cy="1143000"/>
          </a:xfrm>
        </p:spPr>
        <p:txBody>
          <a:bodyPr/>
          <a:lstStyle/>
          <a:p>
            <a:r>
              <a:rPr lang="en-US" dirty="0"/>
              <a:t>DLM Service Desk Contact Information</a:t>
            </a:r>
          </a:p>
        </p:txBody>
      </p:sp>
      <p:sp>
        <p:nvSpPr>
          <p:cNvPr id="3" name="Content Placeholder 2"/>
          <p:cNvSpPr>
            <a:spLocks noGrp="1"/>
          </p:cNvSpPr>
          <p:nvPr>
            <p:ph idx="1"/>
          </p:nvPr>
        </p:nvSpPr>
        <p:spPr>
          <a:xfrm>
            <a:off x="2059710" y="1323667"/>
            <a:ext cx="9522690" cy="4525963"/>
          </a:xfrm>
        </p:spPr>
        <p:txBody>
          <a:bodyPr>
            <a:noAutofit/>
          </a:bodyPr>
          <a:lstStyle/>
          <a:p>
            <a:pPr marL="0" indent="0">
              <a:buNone/>
            </a:pPr>
            <a:r>
              <a:rPr lang="en-US" sz="2800" b="1" dirty="0"/>
              <a:t>Phone: </a:t>
            </a:r>
            <a:r>
              <a:rPr lang="en-US" sz="2800" dirty="0"/>
              <a:t>1-855-277-9751 (toll-free) </a:t>
            </a:r>
          </a:p>
          <a:p>
            <a:pPr marL="0" indent="0">
              <a:buNone/>
            </a:pPr>
            <a:r>
              <a:rPr lang="en-US" sz="2800" b="1" dirty="0"/>
              <a:t>Email: </a:t>
            </a:r>
            <a:r>
              <a:rPr lang="en-US" sz="2800" dirty="0">
                <a:hlinkClick r:id="rId3"/>
              </a:rPr>
              <a:t>DLM-support@ku.edu</a:t>
            </a:r>
            <a:endParaRPr lang="en-US" sz="2800" dirty="0"/>
          </a:p>
          <a:p>
            <a:pPr marL="0" indent="0">
              <a:buNone/>
            </a:pPr>
            <a:r>
              <a:rPr lang="en-US" sz="2800" b="1" dirty="0"/>
              <a:t>Live Chat: </a:t>
            </a:r>
            <a:r>
              <a:rPr lang="en-US" sz="2800" dirty="0"/>
              <a:t>Kite Educator Portal</a:t>
            </a:r>
          </a:p>
          <a:p>
            <a:pPr marL="0" indent="0">
              <a:buNone/>
            </a:pPr>
            <a:r>
              <a:rPr lang="en-US" sz="2800" b="1" dirty="0"/>
              <a:t>Availability: </a:t>
            </a:r>
            <a:r>
              <a:rPr lang="en-US" sz="2800" dirty="0"/>
              <a:t>Mon–Fri, 7:00 a.m.–5:00 p.m., Central Time</a:t>
            </a:r>
          </a:p>
          <a:p>
            <a:pPr marL="0" lvl="0"/>
            <a:r>
              <a:rPr lang="en-US" sz="2800" dirty="0"/>
              <a:t>Student Portal testing environment issues</a:t>
            </a:r>
          </a:p>
          <a:p>
            <a:pPr marL="0" lvl="0"/>
            <a:r>
              <a:rPr lang="en-US" sz="2800" dirty="0"/>
              <a:t>Test administration issues</a:t>
            </a:r>
          </a:p>
          <a:p>
            <a:pPr marL="0" indent="0">
              <a:buNone/>
            </a:pPr>
            <a:r>
              <a:rPr lang="en-US" sz="2800" dirty="0"/>
              <a:t>Any issues with your rosters or student demographic information should be directed to your data manager or state assessment administrator.</a:t>
            </a:r>
          </a:p>
        </p:txBody>
      </p:sp>
    </p:spTree>
    <p:extLst>
      <p:ext uri="{BB962C8B-B14F-4D97-AF65-F5344CB8AC3E}">
        <p14:creationId xmlns:p14="http://schemas.microsoft.com/office/powerpoint/2010/main" val="1003030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F547-7302-F144-B2AE-07A87F47CCEC}"/>
              </a:ext>
            </a:extLst>
          </p:cNvPr>
          <p:cNvSpPr>
            <a:spLocks noGrp="1"/>
          </p:cNvSpPr>
          <p:nvPr>
            <p:ph type="title"/>
          </p:nvPr>
        </p:nvSpPr>
        <p:spPr/>
        <p:txBody>
          <a:bodyPr/>
          <a:lstStyle/>
          <a:p>
            <a:r>
              <a:rPr lang="en-US" dirty="0"/>
              <a:t>Key Test Administration Dates</a:t>
            </a:r>
          </a:p>
        </p:txBody>
      </p:sp>
    </p:spTree>
    <p:extLst>
      <p:ext uri="{BB962C8B-B14F-4D97-AF65-F5344CB8AC3E}">
        <p14:creationId xmlns:p14="http://schemas.microsoft.com/office/powerpoint/2010/main" val="3152161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8F9F-4438-F7A8-EA4E-B5DADB697E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313CFE-FC49-C42F-BB36-7393B3AB3F9C}"/>
              </a:ext>
            </a:extLst>
          </p:cNvPr>
          <p:cNvSpPr>
            <a:spLocks noGrp="1"/>
          </p:cNvSpPr>
          <p:nvPr>
            <p:ph type="title"/>
          </p:nvPr>
        </p:nvSpPr>
        <p:spPr/>
        <p:txBody>
          <a:bodyPr/>
          <a:lstStyle/>
          <a:p>
            <a:r>
              <a:rPr lang="en-US" dirty="0"/>
              <a:t>Key Dates (1)</a:t>
            </a:r>
          </a:p>
        </p:txBody>
      </p:sp>
      <p:sp>
        <p:nvSpPr>
          <p:cNvPr id="4" name="Slide Number Placeholder 3">
            <a:extLst>
              <a:ext uri="{FF2B5EF4-FFF2-40B4-BE49-F238E27FC236}">
                <a16:creationId xmlns:a16="http://schemas.microsoft.com/office/drawing/2014/main" id="{2F853E9A-96DD-06A5-5105-80FA49BC714F}"/>
              </a:ext>
            </a:extLst>
          </p:cNvPr>
          <p:cNvSpPr>
            <a:spLocks noGrp="1"/>
          </p:cNvSpPr>
          <p:nvPr>
            <p:ph type="sldNum" sz="quarter" idx="12"/>
          </p:nvPr>
        </p:nvSpPr>
        <p:spPr/>
        <p:txBody>
          <a:bodyPr/>
          <a:lstStyle/>
          <a:p>
            <a:fld id="{A4EB6226-725C-4143-B24A-A9EFA37342F2}" type="slidenum">
              <a:rPr lang="en-US" smtClean="0"/>
              <a:t>69</a:t>
            </a:fld>
            <a:endParaRPr lang="en-US"/>
          </a:p>
        </p:txBody>
      </p:sp>
      <p:sp>
        <p:nvSpPr>
          <p:cNvPr id="3" name="Content Placeholder 2">
            <a:extLst>
              <a:ext uri="{FF2B5EF4-FFF2-40B4-BE49-F238E27FC236}">
                <a16:creationId xmlns:a16="http://schemas.microsoft.com/office/drawing/2014/main" id="{C9DE4851-B80C-0055-24A1-97EAFD0BDCB1}"/>
              </a:ext>
            </a:extLst>
          </p:cNvPr>
          <p:cNvSpPr>
            <a:spLocks noGrp="1"/>
          </p:cNvSpPr>
          <p:nvPr>
            <p:ph idx="1"/>
          </p:nvPr>
        </p:nvSpPr>
        <p:spPr/>
        <p:txBody>
          <a:bodyPr/>
          <a:lstStyle/>
          <a:p>
            <a:pPr lvl="0"/>
            <a:r>
              <a:rPr lang="en-US" b="1" dirty="0"/>
              <a:t>Beginning Dec 1: </a:t>
            </a:r>
            <a:r>
              <a:rPr lang="en-US" dirty="0"/>
              <a:t>OSSE will be notifying LEA Assessment Managers (LAMs) of current school/LEA staff accounts in KITE. </a:t>
            </a:r>
          </a:p>
          <a:p>
            <a:pPr lvl="1"/>
            <a:r>
              <a:rPr lang="en-US" dirty="0"/>
              <a:t>Note that the DLM KITE portal does not automatically import information from AllStaff IDS. The following actions should be taken by the LAM:</a:t>
            </a:r>
          </a:p>
          <a:p>
            <a:pPr lvl="2"/>
            <a:r>
              <a:rPr lang="en-US" b="1" dirty="0"/>
              <a:t>Remove Accounts: </a:t>
            </a:r>
            <a:r>
              <a:rPr lang="en-US" dirty="0"/>
              <a:t>For personnel that are no longer active or associated with DLM at the campus and/or the LEA.</a:t>
            </a:r>
          </a:p>
          <a:p>
            <a:pPr lvl="2"/>
            <a:r>
              <a:rPr lang="en-US" b="1" dirty="0"/>
              <a:t>Add Accounts: </a:t>
            </a:r>
            <a:r>
              <a:rPr lang="en-US" dirty="0"/>
              <a:t>For new school-based test coordinators and teachers.</a:t>
            </a:r>
          </a:p>
          <a:p>
            <a:pPr lvl="2"/>
            <a:r>
              <a:rPr lang="en-US" b="1" dirty="0"/>
              <a:t>Update Accounts:</a:t>
            </a:r>
            <a:r>
              <a:rPr lang="en-US" dirty="0"/>
              <a:t> Name and/or role changes. Please note that there can only be one “Building Test Coordinator” listed for each school site.  </a:t>
            </a:r>
          </a:p>
          <a:p>
            <a:endParaRPr lang="en-US" dirty="0"/>
          </a:p>
        </p:txBody>
      </p:sp>
    </p:spTree>
    <p:extLst>
      <p:ext uri="{BB962C8B-B14F-4D97-AF65-F5344CB8AC3E}">
        <p14:creationId xmlns:p14="http://schemas.microsoft.com/office/powerpoint/2010/main" val="286104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3514-86AF-BA0D-24F2-257F6BE30DE9}"/>
              </a:ext>
            </a:extLst>
          </p:cNvPr>
          <p:cNvSpPr>
            <a:spLocks noGrp="1"/>
          </p:cNvSpPr>
          <p:nvPr>
            <p:ph type="title"/>
          </p:nvPr>
        </p:nvSpPr>
        <p:spPr/>
        <p:txBody>
          <a:bodyPr>
            <a:normAutofit/>
          </a:bodyPr>
          <a:lstStyle/>
          <a:p>
            <a:r>
              <a:rPr lang="en-US" dirty="0"/>
              <a:t>Educator Portal Multifactor Authentication (2)</a:t>
            </a:r>
          </a:p>
        </p:txBody>
      </p:sp>
      <p:sp>
        <p:nvSpPr>
          <p:cNvPr id="3" name="Content Placeholder 2">
            <a:extLst>
              <a:ext uri="{FF2B5EF4-FFF2-40B4-BE49-F238E27FC236}">
                <a16:creationId xmlns:a16="http://schemas.microsoft.com/office/drawing/2014/main" id="{FC60FDA2-2210-D30F-D384-61B8C447B7A6}"/>
              </a:ext>
            </a:extLst>
          </p:cNvPr>
          <p:cNvSpPr>
            <a:spLocks noGrp="1"/>
          </p:cNvSpPr>
          <p:nvPr>
            <p:ph sz="half" idx="1"/>
          </p:nvPr>
        </p:nvSpPr>
        <p:spPr/>
        <p:txBody>
          <a:bodyPr>
            <a:normAutofit/>
          </a:bodyPr>
          <a:lstStyle/>
          <a:p>
            <a:pPr marL="514350" indent="-514350">
              <a:buFont typeface="+mj-lt"/>
              <a:buAutoNum type="arabicPeriod" startAt="4"/>
            </a:pPr>
            <a:r>
              <a:rPr lang="en-US" dirty="0"/>
              <a:t>Enter the access code.</a:t>
            </a:r>
          </a:p>
          <a:p>
            <a:pPr marL="514350" indent="-514350">
              <a:buFont typeface="+mj-lt"/>
              <a:buAutoNum type="arabicPeriod" startAt="4"/>
            </a:pPr>
            <a:r>
              <a:rPr lang="en-US" dirty="0"/>
              <a:t>Select the checkbox for remembering the code on this device for 30 days (optional).</a:t>
            </a:r>
          </a:p>
          <a:p>
            <a:pPr marL="514350" indent="-514350">
              <a:buFont typeface="+mj-lt"/>
              <a:buAutoNum type="arabicPeriod" startAt="6"/>
            </a:pPr>
            <a:r>
              <a:rPr lang="en-US" dirty="0"/>
              <a:t>Select </a:t>
            </a:r>
            <a:r>
              <a:rPr lang="en-US" b="1" dirty="0"/>
              <a:t>Submit</a:t>
            </a:r>
            <a:r>
              <a:rPr lang="en-US" dirty="0"/>
              <a:t>.</a:t>
            </a:r>
          </a:p>
          <a:p>
            <a:pPr marL="514350" indent="-514350">
              <a:buFont typeface="+mj-lt"/>
              <a:buAutoNum type="arabicPeriod" startAt="6"/>
            </a:pPr>
            <a:r>
              <a:rPr lang="en-US" dirty="0"/>
              <a:t>User is logged in to the system.</a:t>
            </a:r>
          </a:p>
          <a:p>
            <a:pPr marL="514350" indent="-514350">
              <a:buFont typeface="+mj-lt"/>
              <a:buAutoNum type="arabicPeriod" startAt="3"/>
            </a:pPr>
            <a:endParaRPr lang="en-US" dirty="0"/>
          </a:p>
        </p:txBody>
      </p:sp>
      <p:pic>
        <p:nvPicPr>
          <p:cNvPr id="5" name="Content Placeholder 4" descr="A screenshot of the multi-factor authentication access code field on the Educator Portal login screen. ">
            <a:extLst>
              <a:ext uri="{FF2B5EF4-FFF2-40B4-BE49-F238E27FC236}">
                <a16:creationId xmlns:a16="http://schemas.microsoft.com/office/drawing/2014/main" id="{ABB13D1D-784A-6585-DF3F-94A56757B3E4}"/>
              </a:ext>
            </a:extLst>
          </p:cNvPr>
          <p:cNvPicPr>
            <a:picLocks noGrp="1" noChangeAspect="1"/>
          </p:cNvPicPr>
          <p:nvPr>
            <p:ph sz="half" idx="2"/>
          </p:nvPr>
        </p:nvPicPr>
        <p:blipFill>
          <a:blip r:embed="rId3"/>
          <a:stretch/>
        </p:blipFill>
        <p:spPr>
          <a:xfrm>
            <a:off x="6486837" y="1878260"/>
            <a:ext cx="4990476" cy="3952381"/>
          </a:xfrm>
          <a:prstGeom prst="rect">
            <a:avLst/>
          </a:prstGeom>
          <a:ln w="3175">
            <a:solidFill>
              <a:schemeClr val="tx1"/>
            </a:solidFill>
          </a:ln>
        </p:spPr>
      </p:pic>
    </p:spTree>
    <p:extLst>
      <p:ext uri="{BB962C8B-B14F-4D97-AF65-F5344CB8AC3E}">
        <p14:creationId xmlns:p14="http://schemas.microsoft.com/office/powerpoint/2010/main" val="1657239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6898B7-04C3-B8A9-2E9E-3D0BDDAB073F}"/>
              </a:ext>
            </a:extLst>
          </p:cNvPr>
          <p:cNvSpPr>
            <a:spLocks noGrp="1"/>
          </p:cNvSpPr>
          <p:nvPr>
            <p:ph type="title"/>
          </p:nvPr>
        </p:nvSpPr>
        <p:spPr/>
        <p:txBody>
          <a:bodyPr/>
          <a:lstStyle/>
          <a:p>
            <a:r>
              <a:rPr lang="en-US" dirty="0"/>
              <a:t>Key Dates (2)</a:t>
            </a:r>
          </a:p>
        </p:txBody>
      </p:sp>
      <p:sp>
        <p:nvSpPr>
          <p:cNvPr id="4" name="Slide Number Placeholder 3">
            <a:extLst>
              <a:ext uri="{FF2B5EF4-FFF2-40B4-BE49-F238E27FC236}">
                <a16:creationId xmlns:a16="http://schemas.microsoft.com/office/drawing/2014/main" id="{E90292FF-ECDE-2964-0960-E5CFF9D58DC9}"/>
              </a:ext>
            </a:extLst>
          </p:cNvPr>
          <p:cNvSpPr>
            <a:spLocks noGrp="1"/>
          </p:cNvSpPr>
          <p:nvPr>
            <p:ph type="sldNum" sz="quarter" idx="12"/>
          </p:nvPr>
        </p:nvSpPr>
        <p:spPr/>
        <p:txBody>
          <a:bodyPr/>
          <a:lstStyle/>
          <a:p>
            <a:fld id="{A4EB6226-725C-4143-B24A-A9EFA37342F2}" type="slidenum">
              <a:rPr lang="en-US" smtClean="0"/>
              <a:t>70</a:t>
            </a:fld>
            <a:endParaRPr lang="en-US"/>
          </a:p>
        </p:txBody>
      </p:sp>
      <p:sp>
        <p:nvSpPr>
          <p:cNvPr id="9" name="Content Placeholder 8">
            <a:extLst>
              <a:ext uri="{FF2B5EF4-FFF2-40B4-BE49-F238E27FC236}">
                <a16:creationId xmlns:a16="http://schemas.microsoft.com/office/drawing/2014/main" id="{1EB9ADFB-6BBC-8BDF-A9C0-D24E47BB8630}"/>
              </a:ext>
            </a:extLst>
          </p:cNvPr>
          <p:cNvSpPr>
            <a:spLocks noGrp="1"/>
          </p:cNvSpPr>
          <p:nvPr>
            <p:ph idx="1"/>
          </p:nvPr>
        </p:nvSpPr>
        <p:spPr/>
        <p:txBody>
          <a:bodyPr/>
          <a:lstStyle/>
          <a:p>
            <a:pPr>
              <a:buFont typeface="Arial" panose="020B0604020202020204" pitchFamily="34" charset="0"/>
              <a:buChar char="•"/>
            </a:pPr>
            <a:r>
              <a:rPr lang="en-US" b="1" dirty="0"/>
              <a:t>Jan 5–30:</a:t>
            </a:r>
            <a:r>
              <a:rPr lang="en-US" dirty="0"/>
              <a:t> </a:t>
            </a:r>
          </a:p>
          <a:p>
            <a:pPr marL="742950" lvl="1" indent="-285750">
              <a:buFont typeface="Arial" panose="020B0604020202020204" pitchFamily="34" charset="0"/>
              <a:buChar char="•"/>
            </a:pPr>
            <a:r>
              <a:rPr lang="en-US" dirty="0"/>
              <a:t>OSSE enrolls grades 5 &amp; 8 DLM-eligible students</a:t>
            </a:r>
          </a:p>
          <a:p>
            <a:pPr marL="742950" lvl="1" indent="-285750">
              <a:buFont typeface="Arial" panose="020B0604020202020204" pitchFamily="34" charset="0"/>
              <a:buChar char="•"/>
            </a:pPr>
            <a:r>
              <a:rPr lang="en-US" dirty="0"/>
              <a:t>LEAs enroll eligible HS biology students</a:t>
            </a:r>
          </a:p>
          <a:p>
            <a:pPr marL="742950" lvl="1" indent="-285750">
              <a:buFont typeface="Arial" panose="020B0604020202020204" pitchFamily="34" charset="0"/>
              <a:buChar char="•"/>
            </a:pPr>
            <a:r>
              <a:rPr lang="en-US" dirty="0"/>
              <a:t>New eligibility cases added as needed</a:t>
            </a:r>
          </a:p>
          <a:p>
            <a:pPr>
              <a:buFont typeface="Arial" panose="020B0604020202020204" pitchFamily="34" charset="0"/>
              <a:buChar char="•"/>
            </a:pPr>
            <a:r>
              <a:rPr lang="en-US" b="1" dirty="0"/>
              <a:t>Feb 2 onward:</a:t>
            </a:r>
            <a:r>
              <a:rPr lang="en-US" dirty="0"/>
              <a:t> </a:t>
            </a:r>
          </a:p>
          <a:p>
            <a:pPr marL="742950" lvl="1" indent="-285750">
              <a:buFont typeface="Arial" panose="020B0604020202020204" pitchFamily="34" charset="0"/>
              <a:buChar char="•"/>
            </a:pPr>
            <a:r>
              <a:rPr lang="en-US" dirty="0"/>
              <a:t>OSSE conducts weekly audits to remove ineligible students</a:t>
            </a:r>
          </a:p>
          <a:p>
            <a:pPr marL="742950" lvl="1" indent="-285750">
              <a:buFont typeface="Arial" panose="020B0604020202020204" pitchFamily="34" charset="0"/>
              <a:buChar char="•"/>
            </a:pPr>
            <a:r>
              <a:rPr lang="en-US" dirty="0"/>
              <a:t>Non-eligible students require OST ticket; will count as non-participants</a:t>
            </a:r>
          </a:p>
          <a:p>
            <a:pPr marL="0" indent="0">
              <a:buNone/>
            </a:pPr>
            <a:endParaRPr lang="en-US" dirty="0"/>
          </a:p>
        </p:txBody>
      </p:sp>
    </p:spTree>
    <p:extLst>
      <p:ext uri="{BB962C8B-B14F-4D97-AF65-F5344CB8AC3E}">
        <p14:creationId xmlns:p14="http://schemas.microsoft.com/office/powerpoint/2010/main" val="404460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50AB7-8727-7D9B-E2FD-1060373B15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C01BFC-1B7F-6EBC-43D7-8E9522C5193F}"/>
              </a:ext>
            </a:extLst>
          </p:cNvPr>
          <p:cNvSpPr>
            <a:spLocks noGrp="1"/>
          </p:cNvSpPr>
          <p:nvPr>
            <p:ph type="title"/>
          </p:nvPr>
        </p:nvSpPr>
        <p:spPr/>
        <p:txBody>
          <a:bodyPr/>
          <a:lstStyle/>
          <a:p>
            <a:r>
              <a:rPr lang="en-US" dirty="0"/>
              <a:t>Key Dates (3)</a:t>
            </a:r>
          </a:p>
        </p:txBody>
      </p:sp>
      <p:sp>
        <p:nvSpPr>
          <p:cNvPr id="4" name="Slide Number Placeholder 3">
            <a:extLst>
              <a:ext uri="{FF2B5EF4-FFF2-40B4-BE49-F238E27FC236}">
                <a16:creationId xmlns:a16="http://schemas.microsoft.com/office/drawing/2014/main" id="{2AAA8100-AECD-4D30-17C1-F01EAE7843C9}"/>
              </a:ext>
            </a:extLst>
          </p:cNvPr>
          <p:cNvSpPr>
            <a:spLocks noGrp="1"/>
          </p:cNvSpPr>
          <p:nvPr>
            <p:ph type="sldNum" sz="quarter" idx="12"/>
          </p:nvPr>
        </p:nvSpPr>
        <p:spPr/>
        <p:txBody>
          <a:bodyPr/>
          <a:lstStyle/>
          <a:p>
            <a:fld id="{A4EB6226-725C-4143-B24A-A9EFA37342F2}" type="slidenum">
              <a:rPr lang="en-US" smtClean="0"/>
              <a:t>71</a:t>
            </a:fld>
            <a:endParaRPr lang="en-US"/>
          </a:p>
        </p:txBody>
      </p:sp>
      <p:sp>
        <p:nvSpPr>
          <p:cNvPr id="9" name="Content Placeholder 8">
            <a:extLst>
              <a:ext uri="{FF2B5EF4-FFF2-40B4-BE49-F238E27FC236}">
                <a16:creationId xmlns:a16="http://schemas.microsoft.com/office/drawing/2014/main" id="{5CE6731C-CC83-0A01-5336-B7DE5D65281A}"/>
              </a:ext>
            </a:extLst>
          </p:cNvPr>
          <p:cNvSpPr>
            <a:spLocks noGrp="1"/>
          </p:cNvSpPr>
          <p:nvPr>
            <p:ph idx="1"/>
          </p:nvPr>
        </p:nvSpPr>
        <p:spPr/>
        <p:txBody>
          <a:bodyPr>
            <a:normAutofit/>
          </a:bodyPr>
          <a:lstStyle/>
          <a:p>
            <a:pPr>
              <a:buFont typeface="Arial" panose="020B0604020202020204" pitchFamily="34" charset="0"/>
              <a:buChar char="•"/>
            </a:pPr>
            <a:r>
              <a:rPr lang="en-US" b="1" dirty="0"/>
              <a:t>By Jan 30:</a:t>
            </a:r>
            <a:r>
              <a:rPr lang="en-US" dirty="0"/>
              <a:t> Update teacher accounts in Kite Educator Portal</a:t>
            </a:r>
          </a:p>
          <a:p>
            <a:pPr>
              <a:buFont typeface="Arial" panose="020B0604020202020204" pitchFamily="34" charset="0"/>
              <a:buChar char="•"/>
            </a:pPr>
            <a:r>
              <a:rPr lang="en-US" b="1" dirty="0"/>
              <a:t>Feb 2 onward:</a:t>
            </a:r>
            <a:r>
              <a:rPr lang="en-US" dirty="0"/>
              <a:t> Bi-weekly audits for teacher readiness </a:t>
            </a:r>
          </a:p>
          <a:p>
            <a:pPr marL="742950" lvl="1" indent="-285750">
              <a:buFont typeface="Arial" panose="020B0604020202020204" pitchFamily="34" charset="0"/>
              <a:buChar char="•"/>
            </a:pPr>
            <a:r>
              <a:rPr lang="en-US" dirty="0"/>
              <a:t>Schools must have at least one active teacher with passing required DLM training scores. LEAs that have not demonstrated teacher readiness requirements will be notified bi-weekly until completed</a:t>
            </a:r>
          </a:p>
          <a:p>
            <a:pPr>
              <a:buFont typeface="Arial" panose="020B0604020202020204" pitchFamily="34" charset="0"/>
              <a:buChar char="•"/>
            </a:pPr>
            <a:r>
              <a:rPr lang="en-US" b="1" dirty="0"/>
              <a:t>Feb 16:</a:t>
            </a:r>
            <a:r>
              <a:rPr lang="en-US" dirty="0"/>
              <a:t> First Contact survey &amp; PNP Profile window opens </a:t>
            </a:r>
          </a:p>
          <a:p>
            <a:pPr marL="742950" lvl="1" indent="-285750">
              <a:buFont typeface="Arial" panose="020B0604020202020204" pitchFamily="34" charset="0"/>
              <a:buChar char="•"/>
            </a:pPr>
            <a:r>
              <a:rPr lang="en-US" dirty="0"/>
              <a:t>Complete at least </a:t>
            </a:r>
            <a:r>
              <a:rPr lang="en-US" b="1" dirty="0"/>
              <a:t>24 hours before testing</a:t>
            </a:r>
            <a:r>
              <a:rPr lang="en-US" dirty="0"/>
              <a:t> to avoid delay of testing</a:t>
            </a:r>
          </a:p>
          <a:p>
            <a:pPr>
              <a:buFont typeface="Arial" panose="020B0604020202020204" pitchFamily="34" charset="0"/>
              <a:buChar char="•"/>
            </a:pPr>
            <a:r>
              <a:rPr lang="en-US" b="1" dirty="0"/>
              <a:t>Mar 9 – Apr 24:</a:t>
            </a:r>
            <a:r>
              <a:rPr lang="en-US" dirty="0"/>
              <a:t> DLM testing window</a:t>
            </a:r>
          </a:p>
          <a:p>
            <a:pPr marL="0" indent="0">
              <a:buNone/>
            </a:pPr>
            <a:endParaRPr lang="en-US" dirty="0"/>
          </a:p>
        </p:txBody>
      </p:sp>
    </p:spTree>
    <p:extLst>
      <p:ext uri="{BB962C8B-B14F-4D97-AF65-F5344CB8AC3E}">
        <p14:creationId xmlns:p14="http://schemas.microsoft.com/office/powerpoint/2010/main" val="313381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0645-44D8-C685-2AFC-AAAF5E96A3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36C7A0-010D-3222-A9F6-BB3D308B817E}"/>
              </a:ext>
            </a:extLst>
          </p:cNvPr>
          <p:cNvSpPr>
            <a:spLocks noGrp="1"/>
          </p:cNvSpPr>
          <p:nvPr>
            <p:ph type="title"/>
          </p:nvPr>
        </p:nvSpPr>
        <p:spPr/>
        <p:txBody>
          <a:bodyPr/>
          <a:lstStyle/>
          <a:p>
            <a:r>
              <a:rPr lang="en-US" dirty="0"/>
              <a:t>Key Dates (4)</a:t>
            </a:r>
          </a:p>
        </p:txBody>
      </p:sp>
      <p:sp>
        <p:nvSpPr>
          <p:cNvPr id="4" name="Slide Number Placeholder 3">
            <a:extLst>
              <a:ext uri="{FF2B5EF4-FFF2-40B4-BE49-F238E27FC236}">
                <a16:creationId xmlns:a16="http://schemas.microsoft.com/office/drawing/2014/main" id="{841E62A9-D454-88CF-B7D2-112166A4341C}"/>
              </a:ext>
            </a:extLst>
          </p:cNvPr>
          <p:cNvSpPr>
            <a:spLocks noGrp="1"/>
          </p:cNvSpPr>
          <p:nvPr>
            <p:ph type="sldNum" sz="quarter" idx="12"/>
          </p:nvPr>
        </p:nvSpPr>
        <p:spPr/>
        <p:txBody>
          <a:bodyPr/>
          <a:lstStyle/>
          <a:p>
            <a:fld id="{A4EB6226-725C-4143-B24A-A9EFA37342F2}" type="slidenum">
              <a:rPr lang="en-US" smtClean="0"/>
              <a:t>72</a:t>
            </a:fld>
            <a:endParaRPr lang="en-US"/>
          </a:p>
        </p:txBody>
      </p:sp>
      <p:sp>
        <p:nvSpPr>
          <p:cNvPr id="9" name="Content Placeholder 8">
            <a:extLst>
              <a:ext uri="{FF2B5EF4-FFF2-40B4-BE49-F238E27FC236}">
                <a16:creationId xmlns:a16="http://schemas.microsoft.com/office/drawing/2014/main" id="{11639FD9-6EB1-7047-7B13-4918055109A1}"/>
              </a:ext>
            </a:extLst>
          </p:cNvPr>
          <p:cNvSpPr>
            <a:spLocks noGrp="1"/>
          </p:cNvSpPr>
          <p:nvPr>
            <p:ph idx="1"/>
          </p:nvPr>
        </p:nvSpPr>
        <p:spPr/>
        <p:txBody>
          <a:bodyPr>
            <a:normAutofit/>
          </a:bodyPr>
          <a:lstStyle/>
          <a:p>
            <a:pPr lvl="0"/>
            <a:r>
              <a:rPr lang="en-US" b="1" dirty="0"/>
              <a:t>Ongoing: </a:t>
            </a:r>
            <a:r>
              <a:rPr lang="en-US" dirty="0"/>
              <a:t>Required Test Administrator Training</a:t>
            </a:r>
          </a:p>
          <a:p>
            <a:pPr lvl="1"/>
            <a:r>
              <a:rPr lang="en-US" dirty="0"/>
              <a:t>Required to access student data, complete the First Contact survey, PNP Profile settings, and to administer testlets.</a:t>
            </a:r>
          </a:p>
          <a:p>
            <a:pPr lvl="0"/>
            <a:r>
              <a:rPr lang="en-US" b="1" dirty="0"/>
              <a:t>Ongoing: </a:t>
            </a:r>
            <a:r>
              <a:rPr lang="en-US" dirty="0"/>
              <a:t>School Test Security Plan completion and submission</a:t>
            </a:r>
          </a:p>
          <a:p>
            <a:pPr lvl="1"/>
            <a:r>
              <a:rPr lang="en-US" dirty="0"/>
              <a:t>Must be submitted to OSSE via the OST </a:t>
            </a:r>
            <a:r>
              <a:rPr lang="en-US" b="1" dirty="0"/>
              <a:t>at least 15 business</a:t>
            </a:r>
            <a:r>
              <a:rPr lang="en-US" dirty="0"/>
              <a:t> </a:t>
            </a:r>
            <a:r>
              <a:rPr lang="en-US" b="1" dirty="0"/>
              <a:t>days</a:t>
            </a:r>
            <a:r>
              <a:rPr lang="en-US" dirty="0"/>
              <a:t> </a:t>
            </a:r>
            <a:r>
              <a:rPr lang="en-US" b="1" dirty="0"/>
              <a:t>prior</a:t>
            </a:r>
            <a:r>
              <a:rPr lang="en-US" dirty="0"/>
              <a:t> to testing. </a:t>
            </a:r>
          </a:p>
          <a:p>
            <a:pPr lvl="0"/>
            <a:r>
              <a:rPr lang="en-US" b="1" dirty="0"/>
              <a:t>Ongoing: </a:t>
            </a:r>
            <a:r>
              <a:rPr lang="en-US" dirty="0"/>
              <a:t>Continuous monitoring of student data; communicating with your test coordinator or state assessment administrator for assistance as needed</a:t>
            </a:r>
          </a:p>
          <a:p>
            <a:pPr marL="0" indent="0">
              <a:buNone/>
            </a:pPr>
            <a:endParaRPr lang="en-US" dirty="0"/>
          </a:p>
        </p:txBody>
      </p:sp>
    </p:spTree>
    <p:extLst>
      <p:ext uri="{BB962C8B-B14F-4D97-AF65-F5344CB8AC3E}">
        <p14:creationId xmlns:p14="http://schemas.microsoft.com/office/powerpoint/2010/main" val="14694233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F547-7302-F144-B2AE-07A87F47CC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5127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F36627-BC80-8695-3923-D6B1BEBC6C52}"/>
              </a:ext>
            </a:extLst>
          </p:cNvPr>
          <p:cNvSpPr>
            <a:spLocks noGrp="1"/>
          </p:cNvSpPr>
          <p:nvPr>
            <p:ph type="title"/>
          </p:nvPr>
        </p:nvSpPr>
        <p:spPr/>
        <p:txBody>
          <a:bodyPr>
            <a:normAutofit/>
          </a:bodyPr>
          <a:lstStyle/>
          <a:p>
            <a:r>
              <a:rPr lang="en-US"/>
              <a:t>Educator Portal Multifactor Authentication (3)</a:t>
            </a:r>
          </a:p>
        </p:txBody>
      </p:sp>
      <p:sp>
        <p:nvSpPr>
          <p:cNvPr id="6" name="Content Placeholder 5">
            <a:extLst>
              <a:ext uri="{FF2B5EF4-FFF2-40B4-BE49-F238E27FC236}">
                <a16:creationId xmlns:a16="http://schemas.microsoft.com/office/drawing/2014/main" id="{735B976D-A276-5A74-9F57-E8C2B6A744BD}"/>
              </a:ext>
            </a:extLst>
          </p:cNvPr>
          <p:cNvSpPr>
            <a:spLocks noGrp="1"/>
          </p:cNvSpPr>
          <p:nvPr>
            <p:ph idx="1"/>
          </p:nvPr>
        </p:nvSpPr>
        <p:spPr/>
        <p:txBody>
          <a:bodyPr>
            <a:normAutofit/>
          </a:bodyPr>
          <a:lstStyle/>
          <a:p>
            <a:r>
              <a:rPr lang="en-US" dirty="0"/>
              <a:t>If cookies are cleared from the web browser, Educator Portal will require the access code to be entered again even if the option to remember the device for 30 days was selected.</a:t>
            </a:r>
          </a:p>
          <a:p>
            <a:r>
              <a:rPr lang="en-US" dirty="0"/>
              <a:t>Review the Educator Portal announcement from September 26, 2025.</a:t>
            </a:r>
          </a:p>
          <a:p>
            <a:endParaRPr lang="en-US" dirty="0"/>
          </a:p>
        </p:txBody>
      </p:sp>
    </p:spTree>
    <p:extLst>
      <p:ext uri="{BB962C8B-B14F-4D97-AF65-F5344CB8AC3E}">
        <p14:creationId xmlns:p14="http://schemas.microsoft.com/office/powerpoint/2010/main" val="317074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E7A6-3CE0-FA52-E1D5-AEE0C874F5A3}"/>
              </a:ext>
            </a:extLst>
          </p:cNvPr>
          <p:cNvSpPr>
            <a:spLocks noGrp="1"/>
          </p:cNvSpPr>
          <p:nvPr>
            <p:ph type="title"/>
          </p:nvPr>
        </p:nvSpPr>
        <p:spPr/>
        <p:txBody>
          <a:bodyPr>
            <a:normAutofit/>
          </a:bodyPr>
          <a:lstStyle/>
          <a:p>
            <a:pPr algn="l"/>
            <a:r>
              <a:rPr lang="en-US" dirty="0"/>
              <a:t>New Phone Number Field in Add/Edit User</a:t>
            </a:r>
          </a:p>
        </p:txBody>
      </p:sp>
      <p:sp>
        <p:nvSpPr>
          <p:cNvPr id="7" name="Text Placeholder 6">
            <a:extLst>
              <a:ext uri="{FF2B5EF4-FFF2-40B4-BE49-F238E27FC236}">
                <a16:creationId xmlns:a16="http://schemas.microsoft.com/office/drawing/2014/main" id="{C6D8E91A-EBA1-884C-AABF-B456D40CA614}"/>
              </a:ext>
            </a:extLst>
          </p:cNvPr>
          <p:cNvSpPr>
            <a:spLocks noGrp="1"/>
          </p:cNvSpPr>
          <p:nvPr>
            <p:ph type="body" sz="quarter" idx="3"/>
          </p:nvPr>
        </p:nvSpPr>
        <p:spPr>
          <a:xfrm>
            <a:off x="721359" y="1644908"/>
            <a:ext cx="5220928" cy="757530"/>
          </a:xfrm>
        </p:spPr>
        <p:txBody>
          <a:bodyPr>
            <a:normAutofit/>
          </a:bodyPr>
          <a:lstStyle/>
          <a:p>
            <a:r>
              <a:rPr lang="en-US" sz="2800" dirty="0"/>
              <a:t>Available Now</a:t>
            </a:r>
          </a:p>
        </p:txBody>
      </p:sp>
      <p:pic>
        <p:nvPicPr>
          <p:cNvPr id="5" name="Picture 4" descr="A screenshot of the user information screen. The phone number field is highlighted.">
            <a:extLst>
              <a:ext uri="{FF2B5EF4-FFF2-40B4-BE49-F238E27FC236}">
                <a16:creationId xmlns:a16="http://schemas.microsoft.com/office/drawing/2014/main" id="{E3F54420-407B-B821-B408-3ECD6C1B456F}"/>
              </a:ext>
            </a:extLst>
          </p:cNvPr>
          <p:cNvPicPr>
            <a:picLocks noChangeAspect="1"/>
          </p:cNvPicPr>
          <p:nvPr/>
        </p:nvPicPr>
        <p:blipFill>
          <a:blip r:embed="rId3"/>
          <a:stretch>
            <a:fillRect/>
          </a:stretch>
        </p:blipFill>
        <p:spPr>
          <a:xfrm>
            <a:off x="721359" y="2448216"/>
            <a:ext cx="5711003" cy="2195765"/>
          </a:xfrm>
          <a:prstGeom prst="rect">
            <a:avLst/>
          </a:prstGeom>
        </p:spPr>
      </p:pic>
      <p:sp>
        <p:nvSpPr>
          <p:cNvPr id="6" name="Text Placeholder 5">
            <a:extLst>
              <a:ext uri="{FF2B5EF4-FFF2-40B4-BE49-F238E27FC236}">
                <a16:creationId xmlns:a16="http://schemas.microsoft.com/office/drawing/2014/main" id="{124026A3-4284-AF4A-04D1-75CFCD7AFD32}"/>
              </a:ext>
            </a:extLst>
          </p:cNvPr>
          <p:cNvSpPr>
            <a:spLocks noGrp="1"/>
          </p:cNvSpPr>
          <p:nvPr>
            <p:ph type="body" idx="1"/>
          </p:nvPr>
        </p:nvSpPr>
        <p:spPr>
          <a:xfrm>
            <a:off x="6651812" y="1644908"/>
            <a:ext cx="5220928" cy="757530"/>
          </a:xfrm>
        </p:spPr>
        <p:txBody>
          <a:bodyPr>
            <a:normAutofit/>
          </a:bodyPr>
          <a:lstStyle/>
          <a:p>
            <a:r>
              <a:rPr lang="en-US" sz="2800" dirty="0"/>
              <a:t>Looking Ahead</a:t>
            </a:r>
          </a:p>
        </p:txBody>
      </p:sp>
      <p:sp>
        <p:nvSpPr>
          <p:cNvPr id="3" name="Content Placeholder 2">
            <a:extLst>
              <a:ext uri="{FF2B5EF4-FFF2-40B4-BE49-F238E27FC236}">
                <a16:creationId xmlns:a16="http://schemas.microsoft.com/office/drawing/2014/main" id="{D09E520E-3ABF-A616-27EC-B78FB6AC3E77}"/>
              </a:ext>
            </a:extLst>
          </p:cNvPr>
          <p:cNvSpPr>
            <a:spLocks noGrp="1"/>
          </p:cNvSpPr>
          <p:nvPr>
            <p:ph sz="half" idx="2"/>
          </p:nvPr>
        </p:nvSpPr>
        <p:spPr>
          <a:xfrm>
            <a:off x="6651812" y="2422173"/>
            <a:ext cx="5220928" cy="3387725"/>
          </a:xfrm>
        </p:spPr>
        <p:txBody>
          <a:bodyPr>
            <a:normAutofit/>
          </a:bodyPr>
          <a:lstStyle/>
          <a:p>
            <a:pPr marL="0" indent="0">
              <a:buNone/>
            </a:pPr>
            <a:r>
              <a:rPr lang="en-US" dirty="0"/>
              <a:t>Option for users to receive MFA access code on their cell phone via SMS will be implemented in a future year. Users can continue with email.</a:t>
            </a:r>
          </a:p>
          <a:p>
            <a:endParaRPr lang="en-US" dirty="0"/>
          </a:p>
          <a:p>
            <a:endParaRPr lang="en-US" dirty="0"/>
          </a:p>
        </p:txBody>
      </p:sp>
    </p:spTree>
    <p:extLst>
      <p:ext uri="{BB962C8B-B14F-4D97-AF65-F5344CB8AC3E}">
        <p14:creationId xmlns:p14="http://schemas.microsoft.com/office/powerpoint/2010/main" val="4034028887"/>
      </p:ext>
    </p:extLst>
  </p:cSld>
  <p:clrMapOvr>
    <a:masterClrMapping/>
  </p:clrMapOvr>
</p:sld>
</file>

<file path=ppt/theme/theme1.xml><?xml version="1.0" encoding="utf-8"?>
<a:theme xmlns:a="http://schemas.openxmlformats.org/drawingml/2006/main" name="TEMPLATE_DLM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_DLM_PPT_no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LM2">
  <a:themeElements>
    <a:clrScheme name="DLM">
      <a:dk1>
        <a:srgbClr val="000000"/>
      </a:dk1>
      <a:lt1>
        <a:srgbClr val="FFFFFF"/>
      </a:lt1>
      <a:dk2>
        <a:srgbClr val="003459"/>
      </a:dk2>
      <a:lt2>
        <a:srgbClr val="E8E8E8"/>
      </a:lt2>
      <a:accent1>
        <a:srgbClr val="003357"/>
      </a:accent1>
      <a:accent2>
        <a:srgbClr val="007BFF"/>
      </a:accent2>
      <a:accent3>
        <a:srgbClr val="0051B9"/>
      </a:accent3>
      <a:accent4>
        <a:srgbClr val="88C9EE"/>
      </a:accent4>
      <a:accent5>
        <a:srgbClr val="A5002B"/>
      </a:accent5>
      <a:accent6>
        <a:srgbClr val="C56D4D"/>
      </a:accent6>
      <a:hlink>
        <a:srgbClr val="0170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LM PowerPoint Template" id="{E15171A8-4202-FD4D-8BB0-CB2E96520787}" vid="{A941EF0E-EE41-5148-9DA7-C4BDEF3999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!DLM Presentation Template</Template>
  <TotalTime>0</TotalTime>
  <Words>2627</Words>
  <Application>Microsoft Office PowerPoint</Application>
  <PresentationFormat>Widescreen</PresentationFormat>
  <Paragraphs>371</Paragraphs>
  <Slides>73</Slides>
  <Notes>73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73</vt:i4>
      </vt:variant>
    </vt:vector>
  </HeadingPairs>
  <TitlesOfParts>
    <vt:vector size="81" baseType="lpstr">
      <vt:lpstr>Aptos</vt:lpstr>
      <vt:lpstr>Aptos Display</vt:lpstr>
      <vt:lpstr>Arial</vt:lpstr>
      <vt:lpstr>Calibri</vt:lpstr>
      <vt:lpstr>Trebuchet MS</vt:lpstr>
      <vt:lpstr>TEMPLATE_DLM_PPT</vt:lpstr>
      <vt:lpstr>1_TEMPLATE_DLM_PPT_no page #</vt:lpstr>
      <vt:lpstr>DLM2</vt:lpstr>
      <vt:lpstr>Dynamic Learning Maps® (DLM®) Spring 2026 Assessments for District of Columbia Test Coordinators</vt:lpstr>
      <vt:lpstr>Topics</vt:lpstr>
      <vt:lpstr>Spring 2026 DLM Assessment Window</vt:lpstr>
      <vt:lpstr>Kite® Suite Updates</vt:lpstr>
      <vt:lpstr>Kite Student Portal Installation Updates</vt:lpstr>
      <vt:lpstr>Educator Portal Multifactor Authentication (MFA)(1)</vt:lpstr>
      <vt:lpstr>Educator Portal Multifactor Authentication (2)</vt:lpstr>
      <vt:lpstr>Educator Portal Multifactor Authentication (3)</vt:lpstr>
      <vt:lpstr>New Phone Number Field in Add/Edit User</vt:lpstr>
      <vt:lpstr>Educator Portal Home Page Update</vt:lpstr>
      <vt:lpstr>New Value Added to Comprehensive Race in Student Enrollment</vt:lpstr>
      <vt:lpstr>New Error Message To Help Prevent Duplicate Student Enrollments (1)</vt:lpstr>
      <vt:lpstr>New Error Message To Help Prevent Duplicate Student Enrollments (2)</vt:lpstr>
      <vt:lpstr>New Error Message To Help Prevent Duplicate Student Enrollments (3)</vt:lpstr>
      <vt:lpstr>Extract and Upload Template Headers Labels and Order </vt:lpstr>
      <vt:lpstr>State Student ID Added to Testing Outside Hours Dashboard</vt:lpstr>
      <vt:lpstr>State Student ID Added to Short Duration Testing Dashboard</vt:lpstr>
      <vt:lpstr>Science Field testing for 2026</vt:lpstr>
      <vt:lpstr>Important Notice for Science (1)</vt:lpstr>
      <vt:lpstr>Important Notice for Science (2)</vt:lpstr>
      <vt:lpstr>Important Notice for Science (3)</vt:lpstr>
      <vt:lpstr>Important Notice for Science (4)</vt:lpstr>
      <vt:lpstr>Important Notice for Science (5)</vt:lpstr>
      <vt:lpstr>Important Notice for Science (6)</vt:lpstr>
      <vt:lpstr>Required Test Administrator Training</vt:lpstr>
      <vt:lpstr>Required Test Administrator Training  Modules (1)</vt:lpstr>
      <vt:lpstr>Required Test Administrator Training  Modules (2)</vt:lpstr>
      <vt:lpstr>DLM Roles &amp; Resources</vt:lpstr>
      <vt:lpstr>Locating District of Columbia Resources  on the DLM Website</vt:lpstr>
      <vt:lpstr>Resources for Teachers on the DLM Website</vt:lpstr>
      <vt:lpstr>Resources for Technology Personnel  on the DLM Website</vt:lpstr>
      <vt:lpstr>Resources for Test (Assessment) Coordinators  on the DLM Website</vt:lpstr>
      <vt:lpstr>Resources for Data Managers  on the DLM Website</vt:lpstr>
      <vt:lpstr>Additional Training</vt:lpstr>
      <vt:lpstr>Managing Data in Educator Portal</vt:lpstr>
      <vt:lpstr>Data Verification and Revisions</vt:lpstr>
      <vt:lpstr>Where to Complete Data Management Tasks</vt:lpstr>
      <vt:lpstr>Managing User Account Data (1)</vt:lpstr>
      <vt:lpstr>Managing User Account Data (2)</vt:lpstr>
      <vt:lpstr>Add User Accounts</vt:lpstr>
      <vt:lpstr>Edit User Accounts</vt:lpstr>
      <vt:lpstr>Resending the Account Activation  Email to Users</vt:lpstr>
      <vt:lpstr>Adding Students</vt:lpstr>
      <vt:lpstr>Edit a Student</vt:lpstr>
      <vt:lpstr>Exit a Student</vt:lpstr>
      <vt:lpstr>Rostering (1)</vt:lpstr>
      <vt:lpstr>Rostering (2)</vt:lpstr>
      <vt:lpstr>Rostering (3)</vt:lpstr>
      <vt:lpstr>Administration of DLM Science Testlets</vt:lpstr>
      <vt:lpstr>Time Commitment for the Administration of DLM Science Testlets</vt:lpstr>
      <vt:lpstr>DLM Science Essential Elements</vt:lpstr>
      <vt:lpstr>Engagement Activities for Science Testlets</vt:lpstr>
      <vt:lpstr>Adaptive Testlets</vt:lpstr>
      <vt:lpstr>Test Management</vt:lpstr>
      <vt:lpstr>Educator Portal: Test Management</vt:lpstr>
      <vt:lpstr>Test Management During the  Spring Assessment Window</vt:lpstr>
      <vt:lpstr>Test Ticket Information</vt:lpstr>
      <vt:lpstr>Testlet Information Pages (TIPs)</vt:lpstr>
      <vt:lpstr>Monitoring Student Progress During the  Spring Assessment Window</vt:lpstr>
      <vt:lpstr>Data Extracts and reports</vt:lpstr>
      <vt:lpstr>Extracts</vt:lpstr>
      <vt:lpstr>Short Duration Testing</vt:lpstr>
      <vt:lpstr>Important Reminders</vt:lpstr>
      <vt:lpstr>Important Information (1)</vt:lpstr>
      <vt:lpstr>Important Information (2)</vt:lpstr>
      <vt:lpstr>Protect Student Data Privacy</vt:lpstr>
      <vt:lpstr>DLM Service Desk Contact Information</vt:lpstr>
      <vt:lpstr>Key Test Administration Dates</vt:lpstr>
      <vt:lpstr>Key Dates (1)</vt:lpstr>
      <vt:lpstr>Key Dates (2)</vt:lpstr>
      <vt:lpstr>Key Dates (3)</vt:lpstr>
      <vt:lpstr>Key Dates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2026-01-08T22:53:20Z</dcterms:created>
  <dcterms:modified xsi:type="dcterms:W3CDTF">2026-01-08T22:53:31Z</dcterms:modified>
  <cp:category/>
</cp:coreProperties>
</file>